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96" r:id="rId11"/>
    <p:sldId id="297" r:id="rId12"/>
    <p:sldId id="267" r:id="rId13"/>
    <p:sldId id="276" r:id="rId14"/>
    <p:sldId id="279" r:id="rId15"/>
    <p:sldId id="280" r:id="rId16"/>
    <p:sldId id="292" r:id="rId17"/>
    <p:sldId id="287" r:id="rId18"/>
    <p:sldId id="281" r:id="rId19"/>
    <p:sldId id="282" r:id="rId20"/>
    <p:sldId id="268" r:id="rId21"/>
    <p:sldId id="269" r:id="rId22"/>
    <p:sldId id="289" r:id="rId23"/>
    <p:sldId id="300" r:id="rId24"/>
    <p:sldId id="288" r:id="rId25"/>
    <p:sldId id="277" r:id="rId26"/>
    <p:sldId id="275" r:id="rId27"/>
    <p:sldId id="271" r:id="rId28"/>
    <p:sldId id="270" r:id="rId29"/>
    <p:sldId id="263" r:id="rId30"/>
    <p:sldId id="278" r:id="rId31"/>
    <p:sldId id="272" r:id="rId32"/>
    <p:sldId id="273" r:id="rId33"/>
    <p:sldId id="265" r:id="rId34"/>
    <p:sldId id="286" r:id="rId35"/>
    <p:sldId id="284" r:id="rId36"/>
    <p:sldId id="291" r:id="rId37"/>
    <p:sldId id="294" r:id="rId38"/>
    <p:sldId id="298" r:id="rId39"/>
    <p:sldId id="299" r:id="rId40"/>
    <p:sldId id="301" r:id="rId41"/>
    <p:sldId id="302" r:id="rId42"/>
    <p:sldId id="285" r:id="rId43"/>
    <p:sldId id="290" r:id="rId44"/>
    <p:sldId id="293" r:id="rId45"/>
    <p:sldId id="283" r:id="rId46"/>
    <p:sldId id="266" r:id="rId47"/>
  </p:sldIdLst>
  <p:sldSz cx="10693400" cy="6011863"/>
  <p:notesSz cx="10234613" cy="555466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B8C80"/>
    <a:srgbClr val="33CCFF"/>
    <a:srgbClr val="FF99FF"/>
    <a:srgbClr val="FFCCCC"/>
    <a:srgbClr val="FF7C80"/>
    <a:srgbClr val="CCE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8" autoAdjust="0"/>
    <p:restoredTop sz="94591" autoAdjust="0"/>
  </p:normalViewPr>
  <p:slideViewPr>
    <p:cSldViewPr>
      <p:cViewPr varScale="1">
        <p:scale>
          <a:sx n="119" d="100"/>
          <a:sy n="119" d="100"/>
        </p:scale>
        <p:origin x="705" y="60"/>
      </p:cViewPr>
      <p:guideLst>
        <p:guide orient="horz" pos="1893"/>
        <p:guide pos="3368"/>
      </p:guideLst>
    </p:cSldViewPr>
  </p:slideViewPr>
  <p:outlineViewPr>
    <p:cViewPr>
      <p:scale>
        <a:sx n="33" d="100"/>
        <a:sy n="33" d="100"/>
      </p:scale>
      <p:origin x="0" y="-110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6" d="100"/>
          <a:sy n="146" d="100"/>
        </p:scale>
        <p:origin x="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4354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4" tIns="45102" rIns="90204" bIns="45102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1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1"/>
            <a:ext cx="44323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4" tIns="45102" rIns="90204" bIns="45102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1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415925"/>
            <a:ext cx="3705225" cy="208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40" y="2636838"/>
            <a:ext cx="8186737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4" tIns="45102" rIns="90204" bIns="45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noProof="0" smtClean="0"/>
              <a:t>Klicka här för att ändra format på bakgrundstexten</a:t>
            </a:r>
          </a:p>
          <a:p>
            <a:pPr lvl="1"/>
            <a:r>
              <a:rPr lang="sv-SE" altLang="en-US" noProof="0" smtClean="0"/>
              <a:t>Nivå två</a:t>
            </a:r>
          </a:p>
          <a:p>
            <a:pPr lvl="2"/>
            <a:r>
              <a:rPr lang="sv-SE" altLang="en-US" noProof="0" smtClean="0"/>
              <a:t>Nivå tre</a:t>
            </a:r>
          </a:p>
          <a:p>
            <a:pPr lvl="3"/>
            <a:r>
              <a:rPr lang="sv-SE" altLang="en-US" noProof="0" smtClean="0"/>
              <a:t>Nivå fyra</a:t>
            </a:r>
          </a:p>
          <a:p>
            <a:pPr lvl="4"/>
            <a:r>
              <a:rPr lang="sv-SE" altLang="en-US" noProof="0" smtClean="0"/>
              <a:t>Nivå fem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5276851"/>
            <a:ext cx="44354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4" tIns="45102" rIns="90204" bIns="45102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1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5276851"/>
            <a:ext cx="4432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4" tIns="45102" rIns="90204" bIns="45102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100"/>
            </a:lvl1pPr>
          </a:lstStyle>
          <a:p>
            <a:pPr>
              <a:defRPr/>
            </a:pPr>
            <a:fld id="{0B2161CE-1ED1-4C4B-BF84-1465D5BF9A8A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225923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2E137C-0E52-408C-A224-8970B5CDBE12}" type="slidenum">
              <a:rPr lang="sv-SE" altLang="en-US" sz="1100" smtClean="0"/>
              <a:pPr/>
              <a:t>1</a:t>
            </a:fld>
            <a:endParaRPr lang="sv-SE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189375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19D95C-BB08-45C6-AA3D-2DFF8362FD0D}" type="slidenum">
              <a:rPr lang="sv-SE" altLang="en-US" sz="1100" smtClean="0"/>
              <a:pPr/>
              <a:t>5</a:t>
            </a:fld>
            <a:endParaRPr lang="sv-SE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15086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2161CE-1ED1-4C4B-BF84-1465D5BF9A8A}" type="slidenum">
              <a:rPr lang="sv-SE" altLang="en-US" smtClean="0"/>
              <a:pPr>
                <a:defRPr/>
              </a:pPr>
              <a:t>33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15614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91BE65-D4BE-4579-BF76-16CBD0A4D383}" type="slidenum">
              <a:rPr lang="sv-SE" altLang="en-US" sz="1100" smtClean="0"/>
              <a:pPr/>
              <a:t>36</a:t>
            </a:fld>
            <a:endParaRPr lang="sv-SE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84386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32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544279-2779-43B8-8FAE-D6AE4B6AF5C4}" type="slidenum">
              <a:rPr lang="sv-SE" altLang="en-US" sz="1100" smtClean="0"/>
              <a:pPr/>
              <a:t>45</a:t>
            </a:fld>
            <a:endParaRPr lang="sv-SE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356060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10693400" cy="60118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7710" tIns="37710" rIns="37710" bIns="37710" anchor="ctr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sv-SE" sz="1000" smtClean="0">
              <a:ea typeface="+mn-ea"/>
            </a:endParaRPr>
          </a:p>
        </p:txBody>
      </p:sp>
      <p:sp>
        <p:nvSpPr>
          <p:cNvPr id="5" name="WordArt 10"/>
          <p:cNvSpPr>
            <a:spLocks noChangeAspect="1" noChangeArrowheads="1" noChangeShapeType="1" noTextEdit="1"/>
          </p:cNvSpPr>
          <p:nvPr userDrawn="1"/>
        </p:nvSpPr>
        <p:spPr bwMode="auto">
          <a:xfrm rot="16200000">
            <a:off x="-1501774" y="2462212"/>
            <a:ext cx="5376862" cy="1039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chemeClr val="bg1"/>
                </a:solidFill>
                <a:latin typeface="Hustle Extended" panose="00000400000000000000" pitchFamily="2" charset="0"/>
              </a:rPr>
              <a:t>S A N D A H L</a:t>
            </a:r>
            <a:endParaRPr lang="en-US" sz="3600" b="1" kern="10">
              <a:solidFill>
                <a:schemeClr val="bg1"/>
              </a:solidFill>
              <a:latin typeface="Hustle Extended" panose="00000400000000000000" pitchFamily="2" charset="0"/>
            </a:endParaRPr>
          </a:p>
        </p:txBody>
      </p:sp>
      <p:sp>
        <p:nvSpPr>
          <p:cNvPr id="6" name="WordArt 11"/>
          <p:cNvSpPr>
            <a:spLocks noChangeAspect="1" noChangeArrowheads="1" noChangeShapeType="1" noTextEdit="1"/>
          </p:cNvSpPr>
          <p:nvPr userDrawn="1"/>
        </p:nvSpPr>
        <p:spPr bwMode="auto">
          <a:xfrm>
            <a:off x="2538413" y="5022850"/>
            <a:ext cx="7129462" cy="92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asque" panose="00000400000000000000" pitchFamily="2" charset="0"/>
              </a:rPr>
              <a:t>b a d a c s o n y</a:t>
            </a:r>
            <a:endParaRPr lang="en-US" sz="3600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09850" y="1289050"/>
            <a:ext cx="7281863" cy="1644650"/>
          </a:xfrm>
        </p:spPr>
        <p:txBody>
          <a:bodyPr/>
          <a:lstStyle>
            <a:lvl1pPr algn="l">
              <a:defRPr sz="5600"/>
            </a:lvl1pPr>
          </a:lstStyle>
          <a:p>
            <a:pPr lvl="0"/>
            <a:r>
              <a:rPr lang="en-US" altLang="sv-SE" noProof="0" smtClean="0"/>
              <a:t>Klicka här för att ändra format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09850" y="3278188"/>
            <a:ext cx="7270750" cy="1095375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altLang="sv-SE" noProof="0" smtClean="0"/>
              <a:t>Klicka här för att ändra format på underrubrik i bakgrunden</a:t>
            </a: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 rot="16200000">
            <a:off x="9827419" y="5074772"/>
            <a:ext cx="915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6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6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6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6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6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6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6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6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6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v-SE" altLang="sv-SE" sz="1400" dirty="0" smtClean="0">
                <a:solidFill>
                  <a:schemeClr val="bg1"/>
                </a:solidFill>
                <a:latin typeface="Verdana" panose="020B0604030504040204" pitchFamily="34" charset="0"/>
                <a:ea typeface="+mn-ea"/>
              </a:rPr>
              <a:t>2017-05-26</a:t>
            </a:r>
            <a:endParaRPr lang="en-US" altLang="sv-SE" sz="1400" dirty="0" smtClean="0">
              <a:solidFill>
                <a:schemeClr val="bg1"/>
              </a:solidFill>
              <a:latin typeface="Verdana" panose="020B060403050404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778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103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513" y="1277938"/>
            <a:ext cx="3841750" cy="344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6663" y="1277938"/>
            <a:ext cx="3841750" cy="344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85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4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96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13" y="53975"/>
            <a:ext cx="7835900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513" y="1277938"/>
            <a:ext cx="3841750" cy="344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6663" y="1277938"/>
            <a:ext cx="3841750" cy="344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584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 userDrawn="1"/>
        </p:nvSpPr>
        <p:spPr bwMode="auto">
          <a:xfrm>
            <a:off x="0" y="0"/>
            <a:ext cx="10693400" cy="60118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7710" tIns="37710" rIns="37710" bIns="37710" anchor="ctr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sv-SE" sz="1000" smtClean="0">
              <a:ea typeface="+mn-ea"/>
            </a:endParaRP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322513" y="53975"/>
            <a:ext cx="7835900" cy="876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5784" tIns="47892" rIns="95784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Klicka här för att ändra format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2513" y="1277938"/>
            <a:ext cx="78359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Klicka här för att ändra format på bakgrundstexten</a:t>
            </a:r>
          </a:p>
          <a:p>
            <a:pPr lvl="1"/>
            <a:r>
              <a:rPr lang="en-US" altLang="en-US" smtClean="0"/>
              <a:t>Nivå två</a:t>
            </a:r>
          </a:p>
          <a:p>
            <a:pPr lvl="2"/>
            <a:r>
              <a:rPr lang="en-US" altLang="en-US" smtClean="0"/>
              <a:t>Nivå tre</a:t>
            </a:r>
          </a:p>
          <a:p>
            <a:pPr lvl="3"/>
            <a:r>
              <a:rPr lang="en-US" altLang="en-US" smtClean="0"/>
              <a:t>Nivå fyra</a:t>
            </a:r>
          </a:p>
          <a:p>
            <a:pPr lvl="4"/>
            <a:r>
              <a:rPr lang="en-US" altLang="en-US" smtClean="0"/>
              <a:t>Nivå fem</a:t>
            </a:r>
          </a:p>
        </p:txBody>
      </p:sp>
      <p:sp>
        <p:nvSpPr>
          <p:cNvPr id="1030" name="WordArt 10"/>
          <p:cNvSpPr>
            <a:spLocks noChangeAspect="1" noChangeArrowheads="1" noChangeShapeType="1" noTextEdit="1"/>
          </p:cNvSpPr>
          <p:nvPr userDrawn="1"/>
        </p:nvSpPr>
        <p:spPr bwMode="auto">
          <a:xfrm rot="-5400000">
            <a:off x="-1501774" y="2462212"/>
            <a:ext cx="5376862" cy="1039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chemeClr val="bg1"/>
                </a:solidFill>
                <a:latin typeface="Hustle Extended" panose="00000400000000000000" pitchFamily="2" charset="0"/>
              </a:rPr>
              <a:t>S A N D A H L</a:t>
            </a:r>
            <a:endParaRPr lang="en-US" sz="3600" b="1" kern="10">
              <a:solidFill>
                <a:schemeClr val="bg1"/>
              </a:solidFill>
              <a:latin typeface="Hustle Extended" panose="00000400000000000000" pitchFamily="2" charset="0"/>
            </a:endParaRPr>
          </a:p>
        </p:txBody>
      </p:sp>
      <p:sp>
        <p:nvSpPr>
          <p:cNvPr id="1031" name="WordArt 13"/>
          <p:cNvSpPr>
            <a:spLocks noChangeAspect="1" noChangeArrowheads="1" noChangeShapeType="1" noTextEdit="1"/>
          </p:cNvSpPr>
          <p:nvPr userDrawn="1"/>
        </p:nvSpPr>
        <p:spPr bwMode="auto">
          <a:xfrm>
            <a:off x="2538413" y="5022850"/>
            <a:ext cx="7129462" cy="92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asque" panose="00000400000000000000" pitchFamily="2" charset="0"/>
              </a:rPr>
              <a:t>b a d a c s o n y</a:t>
            </a:r>
            <a:endParaRPr lang="en-US" sz="3600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 rot="16200000">
            <a:off x="9827419" y="5074772"/>
            <a:ext cx="915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6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6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6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6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6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6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6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6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6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v-SE" altLang="sv-SE" sz="1400" dirty="0" smtClean="0">
                <a:solidFill>
                  <a:schemeClr val="bg1"/>
                </a:solidFill>
                <a:latin typeface="Verdana" panose="020B0604030504040204" pitchFamily="34" charset="0"/>
                <a:ea typeface="+mn-ea"/>
              </a:rPr>
              <a:t>2019-04-10</a:t>
            </a:r>
            <a:endParaRPr lang="en-US" altLang="sv-SE" sz="1400" dirty="0" smtClean="0">
              <a:solidFill>
                <a:schemeClr val="bg1"/>
              </a:solidFill>
              <a:latin typeface="Verdana" panose="020B0604030504040204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letch" panose="00000400000000000000" pitchFamily="2" charset="0"/>
          <a:ea typeface="MS PGothic" panose="020B0600070205080204" pitchFamily="34" charset="-128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letch" panose="00000400000000000000" pitchFamily="2" charset="0"/>
          <a:ea typeface="MS PGothic" panose="020B0600070205080204" pitchFamily="34" charset="-128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letch" panose="00000400000000000000" pitchFamily="2" charset="0"/>
          <a:ea typeface="MS PGothic" panose="020B0600070205080204" pitchFamily="34" charset="-128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letch" panose="00000400000000000000" pitchFamily="2" charset="0"/>
          <a:ea typeface="MS PGothic" panose="020B0600070205080204" pitchFamily="34" charset="-128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letch" panose="00000400000000000000" pitchFamily="2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letch" panose="00000400000000000000" pitchFamily="2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letch" panose="00000400000000000000" pitchFamily="2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letch" panose="00000400000000000000" pitchFamily="2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20000"/>
        </a:spcAft>
        <a:buChar char="•"/>
        <a:defRPr sz="28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20000"/>
        </a:spcAft>
        <a:buChar char="–"/>
        <a:defRPr sz="25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20000"/>
        </a:spcAft>
        <a:buChar char="•"/>
        <a:defRPr sz="21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20000"/>
        </a:spcAft>
        <a:buChar char="–"/>
        <a:defRPr sz="19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20000"/>
        </a:spcAft>
        <a:buChar char="»"/>
        <a:defRPr sz="19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villasandahl.com/historygallery/gallery/2006january/images/12006-01-15_15-12-07_q7dscn0098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61.pn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2.png"/><Relationship Id="rId7" Type="http://schemas.openxmlformats.org/officeDocument/2006/relationships/image" Target="../media/image76.gi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gif"/><Relationship Id="rId5" Type="http://schemas.openxmlformats.org/officeDocument/2006/relationships/image" Target="../media/image74.png"/><Relationship Id="rId10" Type="http://schemas.openxmlformats.org/officeDocument/2006/relationships/image" Target="../media/image78.gif"/><Relationship Id="rId4" Type="http://schemas.openxmlformats.org/officeDocument/2006/relationships/image" Target="../media/image73.png"/><Relationship Id="rId9" Type="http://schemas.openxmlformats.org/officeDocument/2006/relationships/image" Target="../media/image7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78.gif"/><Relationship Id="rId4" Type="http://schemas.openxmlformats.org/officeDocument/2006/relationships/image" Target="../media/image83.jpeg"/><Relationship Id="rId9" Type="http://schemas.openxmlformats.org/officeDocument/2006/relationships/image" Target="../media/image8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38413" y="-161925"/>
            <a:ext cx="7488237" cy="1644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Villa  Sandahl  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38413" y="1422400"/>
            <a:ext cx="7477125" cy="1727200"/>
          </a:xfrm>
        </p:spPr>
        <p:txBody>
          <a:bodyPr/>
          <a:lstStyle/>
          <a:p>
            <a:pPr eaLnBrk="1" hangingPunct="1"/>
            <a:r>
              <a:rPr lang="en-US" altLang="en-US" smtClean="0"/>
              <a:t>Christer  Sandahl</a:t>
            </a:r>
          </a:p>
        </p:txBody>
      </p:sp>
      <p:pic>
        <p:nvPicPr>
          <p:cNvPr id="4100" name="Picture 4" descr="DSC00325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2789238"/>
            <a:ext cx="748982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Quality corner stones</a:t>
            </a:r>
            <a:endParaRPr lang="en-US" dirty="0"/>
          </a:p>
        </p:txBody>
      </p:sp>
      <p:sp>
        <p:nvSpPr>
          <p:cNvPr id="15364" name="Content Placeholder 2"/>
          <p:cNvSpPr txBox="1">
            <a:spLocks/>
          </p:cNvSpPr>
          <p:nvPr/>
        </p:nvSpPr>
        <p:spPr bwMode="auto">
          <a:xfrm>
            <a:off x="2322513" y="1349375"/>
            <a:ext cx="79930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defTabSz="957263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77875" indent="-298450" defTabSz="957263">
              <a:spcBef>
                <a:spcPct val="20000"/>
              </a:spcBef>
              <a:spcAft>
                <a:spcPct val="20000"/>
              </a:spcAft>
              <a:buChar char="–"/>
              <a:defRPr sz="25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96975" indent="-239713" defTabSz="957263">
              <a:spcBef>
                <a:spcPct val="20000"/>
              </a:spcBef>
              <a:spcAft>
                <a:spcPct val="20000"/>
              </a:spcAft>
              <a:buChar char="•"/>
              <a:defRPr sz="21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76400" indent="-239713" defTabSz="957263">
              <a:spcBef>
                <a:spcPct val="20000"/>
              </a:spcBef>
              <a:spcAft>
                <a:spcPct val="20000"/>
              </a:spcAft>
              <a:buChar char="–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54238" indent="-238125" defTabSz="957263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2000" dirty="0"/>
              <a:t>Have a vision and a realistic </a:t>
            </a:r>
            <a:r>
              <a:rPr lang="en-US" altLang="en-US" sz="2000" dirty="0" smtClean="0"/>
              <a:t>formal process</a:t>
            </a:r>
            <a:endParaRPr lang="en-US" altLang="en-US" sz="2000" dirty="0"/>
          </a:p>
          <a:p>
            <a:pPr>
              <a:lnSpc>
                <a:spcPts val="2000"/>
              </a:lnSpc>
            </a:pPr>
            <a:r>
              <a:rPr lang="en-US" altLang="en-US" sz="2000" dirty="0"/>
              <a:t>Cope with your worst weaknesses first</a:t>
            </a:r>
          </a:p>
          <a:p>
            <a:pPr>
              <a:lnSpc>
                <a:spcPts val="2000"/>
              </a:lnSpc>
            </a:pPr>
            <a:r>
              <a:rPr lang="en-US" altLang="en-US" sz="2000" dirty="0"/>
              <a:t>Follow up everything and </a:t>
            </a:r>
            <a:r>
              <a:rPr lang="en-US" altLang="en-US" sz="2000" dirty="0" smtClean="0"/>
              <a:t>always take </a:t>
            </a:r>
            <a:r>
              <a:rPr lang="en-US" altLang="en-US" sz="2000" dirty="0"/>
              <a:t>action</a:t>
            </a:r>
          </a:p>
          <a:p>
            <a:pPr>
              <a:lnSpc>
                <a:spcPts val="2000"/>
              </a:lnSpc>
            </a:pPr>
            <a:r>
              <a:rPr lang="en-US" altLang="en-US" sz="2000" dirty="0"/>
              <a:t>Analyze root cause and be brutally honest</a:t>
            </a:r>
          </a:p>
          <a:p>
            <a:pPr>
              <a:lnSpc>
                <a:spcPts val="2000"/>
              </a:lnSpc>
            </a:pPr>
            <a:r>
              <a:rPr lang="en-US" altLang="en-US" sz="2000" dirty="0"/>
              <a:t>Money alone doesn’t increase quality</a:t>
            </a:r>
          </a:p>
          <a:p>
            <a:pPr>
              <a:lnSpc>
                <a:spcPts val="2000"/>
              </a:lnSpc>
            </a:pPr>
            <a:r>
              <a:rPr lang="en-US" altLang="en-US" sz="2000" dirty="0"/>
              <a:t>Get only the right people </a:t>
            </a:r>
            <a:r>
              <a:rPr lang="en-US" altLang="en-US" sz="2000" dirty="0" smtClean="0"/>
              <a:t>into </a:t>
            </a:r>
            <a:r>
              <a:rPr lang="en-US" altLang="en-US" sz="2000" dirty="0"/>
              <a:t>your network</a:t>
            </a:r>
          </a:p>
          <a:p>
            <a:pPr>
              <a:lnSpc>
                <a:spcPts val="2000"/>
              </a:lnSpc>
            </a:pPr>
            <a:r>
              <a:rPr lang="en-US" altLang="en-US" sz="2000" dirty="0"/>
              <a:t>Manage and explain, nothing come by itself</a:t>
            </a:r>
          </a:p>
          <a:p>
            <a:pPr>
              <a:lnSpc>
                <a:spcPts val="2000"/>
              </a:lnSpc>
            </a:pPr>
            <a:r>
              <a:rPr lang="en-US" altLang="en-US" sz="2000" dirty="0" smtClean="0"/>
              <a:t>Trust yourself, don’t </a:t>
            </a:r>
            <a:r>
              <a:rPr lang="en-US" altLang="en-US" sz="2000" dirty="0"/>
              <a:t>be afraid to be out of the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Entrepreneurship</a:t>
            </a:r>
            <a:endParaRPr lang="en-US" dirty="0"/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2322513" y="1422400"/>
            <a:ext cx="37449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defTabSz="957263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77875" indent="-298450" defTabSz="957263">
              <a:spcBef>
                <a:spcPct val="20000"/>
              </a:spcBef>
              <a:spcAft>
                <a:spcPct val="20000"/>
              </a:spcAft>
              <a:buChar char="–"/>
              <a:defRPr sz="25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96975" indent="-239713" defTabSz="957263">
              <a:spcBef>
                <a:spcPct val="20000"/>
              </a:spcBef>
              <a:spcAft>
                <a:spcPct val="20000"/>
              </a:spcAft>
              <a:buChar char="•"/>
              <a:defRPr sz="21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76400" indent="-239713" defTabSz="957263">
              <a:spcBef>
                <a:spcPct val="20000"/>
              </a:spcBef>
              <a:spcAft>
                <a:spcPct val="20000"/>
              </a:spcAft>
              <a:buChar char="–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54238" indent="-238125" defTabSz="957263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2400" dirty="0"/>
              <a:t>Work in teams</a:t>
            </a:r>
          </a:p>
          <a:p>
            <a:pPr>
              <a:spcAft>
                <a:spcPct val="0"/>
              </a:spcAft>
            </a:pPr>
            <a:r>
              <a:rPr lang="en-GB" altLang="en-US" sz="2400" dirty="0"/>
              <a:t>Cover for each other</a:t>
            </a:r>
          </a:p>
          <a:p>
            <a:pPr>
              <a:spcAft>
                <a:spcPct val="0"/>
              </a:spcAft>
            </a:pPr>
            <a:r>
              <a:rPr lang="en-GB" altLang="en-US" sz="2400" dirty="0"/>
              <a:t>Organize efficiently</a:t>
            </a:r>
          </a:p>
          <a:p>
            <a:pPr>
              <a:spcAft>
                <a:spcPct val="0"/>
              </a:spcAft>
            </a:pPr>
            <a:r>
              <a:rPr lang="en-GB" altLang="en-US" sz="2400" dirty="0"/>
              <a:t>Care for the wallet</a:t>
            </a:r>
          </a:p>
          <a:p>
            <a:pPr>
              <a:spcAft>
                <a:spcPct val="0"/>
              </a:spcAft>
            </a:pPr>
            <a:r>
              <a:rPr lang="en-GB" altLang="en-US" sz="2400" dirty="0"/>
              <a:t>Be prestigeless</a:t>
            </a:r>
          </a:p>
          <a:p>
            <a:pPr>
              <a:spcAft>
                <a:spcPct val="0"/>
              </a:spcAft>
            </a:pPr>
            <a:r>
              <a:rPr lang="en-GB" altLang="en-US" sz="2400" dirty="0"/>
              <a:t>Value experience</a:t>
            </a:r>
          </a:p>
          <a:p>
            <a:pPr>
              <a:spcAft>
                <a:spcPct val="0"/>
              </a:spcAft>
            </a:pPr>
            <a:r>
              <a:rPr lang="en-GB" altLang="en-US" sz="2400" dirty="0" smtClean="0"/>
              <a:t>Don’t wait to warn</a:t>
            </a:r>
            <a:endParaRPr lang="en-GB" altLang="en-US" sz="2400" dirty="0"/>
          </a:p>
          <a:p>
            <a:pPr>
              <a:spcAft>
                <a:spcPct val="0"/>
              </a:spcAft>
            </a:pPr>
            <a:endParaRPr lang="en-GB" altLang="en-US" sz="2400" dirty="0"/>
          </a:p>
        </p:txBody>
      </p:sp>
      <p:sp>
        <p:nvSpPr>
          <p:cNvPr id="16389" name="Content Placeholder 2"/>
          <p:cNvSpPr txBox="1">
            <a:spLocks/>
          </p:cNvSpPr>
          <p:nvPr/>
        </p:nvSpPr>
        <p:spPr bwMode="auto">
          <a:xfrm>
            <a:off x="6181725" y="1422400"/>
            <a:ext cx="4061519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defTabSz="957263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77875" indent="-298450" defTabSz="957263">
              <a:spcBef>
                <a:spcPct val="20000"/>
              </a:spcBef>
              <a:spcAft>
                <a:spcPct val="20000"/>
              </a:spcAft>
              <a:buChar char="–"/>
              <a:defRPr sz="25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96975" indent="-239713" defTabSz="957263">
              <a:spcBef>
                <a:spcPct val="20000"/>
              </a:spcBef>
              <a:spcAft>
                <a:spcPct val="20000"/>
              </a:spcAft>
              <a:buChar char="•"/>
              <a:defRPr sz="21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76400" indent="-239713" defTabSz="957263">
              <a:spcBef>
                <a:spcPct val="20000"/>
              </a:spcBef>
              <a:spcAft>
                <a:spcPct val="20000"/>
              </a:spcAft>
              <a:buChar char="–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154238" indent="-238125" defTabSz="957263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2400" dirty="0"/>
              <a:t>Plan and follow-up</a:t>
            </a:r>
          </a:p>
          <a:p>
            <a:pPr>
              <a:spcAft>
                <a:spcPct val="0"/>
              </a:spcAft>
            </a:pPr>
            <a:r>
              <a:rPr lang="en-GB" altLang="en-US" sz="2400" dirty="0"/>
              <a:t>Long and short term</a:t>
            </a:r>
          </a:p>
          <a:p>
            <a:pPr>
              <a:spcAft>
                <a:spcPct val="0"/>
              </a:spcAft>
            </a:pPr>
            <a:r>
              <a:rPr lang="en-GB" altLang="en-US" sz="2400" dirty="0"/>
              <a:t>Educate suppliers</a:t>
            </a:r>
          </a:p>
          <a:p>
            <a:pPr>
              <a:spcAft>
                <a:spcPct val="0"/>
              </a:spcAft>
            </a:pPr>
            <a:r>
              <a:rPr lang="en-GB" altLang="en-US" sz="2400" dirty="0"/>
              <a:t>Exceed </a:t>
            </a:r>
            <a:r>
              <a:rPr lang="en-GB" altLang="en-US" sz="2400" dirty="0" smtClean="0"/>
              <a:t>customers' expectations</a:t>
            </a:r>
            <a:endParaRPr lang="en-GB" altLang="en-US" sz="2400" dirty="0"/>
          </a:p>
          <a:p>
            <a:pPr>
              <a:spcAft>
                <a:spcPct val="0"/>
              </a:spcAft>
            </a:pPr>
            <a:r>
              <a:rPr lang="en-GB" altLang="en-US" sz="2400" dirty="0"/>
              <a:t>Be proud of success</a:t>
            </a:r>
          </a:p>
          <a:p>
            <a:pPr>
              <a:spcAft>
                <a:spcPct val="0"/>
              </a:spcAft>
            </a:pPr>
            <a:r>
              <a:rPr lang="en-GB" altLang="en-US" sz="2400" dirty="0"/>
              <a:t>Similar to agile and lean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2251075" y="53975"/>
            <a:ext cx="7835900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The quality chain</a:t>
            </a:r>
          </a:p>
        </p:txBody>
      </p:sp>
      <p:pic>
        <p:nvPicPr>
          <p:cNvPr id="13316" name="Picture 410" descr="MPj04387660000[1]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825750" y="1244600"/>
            <a:ext cx="7056438" cy="3128963"/>
          </a:xfrm>
          <a:prstGeom prst="rect">
            <a:avLst/>
          </a:prstGeom>
          <a:noFill/>
          <a:ln>
            <a:noFill/>
          </a:ln>
          <a:effectLst>
            <a:outerShdw blurRad="63500" dist="53882" dir="8100000" algn="ctr" rotWithShape="0">
              <a:srgbClr val="BBBBBB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7413" name="Picture 35" descr="MCj029093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286125"/>
            <a:ext cx="6191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128"/>
          <p:cNvGrpSpPr>
            <a:grpSpLocks/>
          </p:cNvGrpSpPr>
          <p:nvPr/>
        </p:nvGrpSpPr>
        <p:grpSpPr bwMode="auto">
          <a:xfrm>
            <a:off x="10140950" y="909638"/>
            <a:ext cx="390525" cy="1538287"/>
            <a:chOff x="5673" y="434"/>
            <a:chExt cx="204" cy="751"/>
          </a:xfrm>
        </p:grpSpPr>
        <p:grpSp>
          <p:nvGrpSpPr>
            <p:cNvPr id="17457" name="Group 91"/>
            <p:cNvGrpSpPr>
              <a:grpSpLocks/>
            </p:cNvGrpSpPr>
            <p:nvPr/>
          </p:nvGrpSpPr>
          <p:grpSpPr bwMode="auto">
            <a:xfrm>
              <a:off x="5673" y="434"/>
              <a:ext cx="204" cy="751"/>
              <a:chOff x="5271" y="966"/>
              <a:chExt cx="462" cy="1864"/>
            </a:xfrm>
          </p:grpSpPr>
          <p:sp>
            <p:nvSpPr>
              <p:cNvPr id="17460" name="Freeform 55"/>
              <p:cNvSpPr>
                <a:spLocks/>
              </p:cNvSpPr>
              <p:nvPr/>
            </p:nvSpPr>
            <p:spPr bwMode="auto">
              <a:xfrm>
                <a:off x="5271" y="966"/>
                <a:ext cx="462" cy="1864"/>
              </a:xfrm>
              <a:custGeom>
                <a:avLst/>
                <a:gdLst>
                  <a:gd name="T0" fmla="*/ 0 w 1769"/>
                  <a:gd name="T1" fmla="*/ 0 h 7139"/>
                  <a:gd name="T2" fmla="*/ 0 w 1769"/>
                  <a:gd name="T3" fmla="*/ 0 h 7139"/>
                  <a:gd name="T4" fmla="*/ 0 w 1769"/>
                  <a:gd name="T5" fmla="*/ 0 h 7139"/>
                  <a:gd name="T6" fmla="*/ 0 w 1769"/>
                  <a:gd name="T7" fmla="*/ 0 h 7139"/>
                  <a:gd name="T8" fmla="*/ 0 w 1769"/>
                  <a:gd name="T9" fmla="*/ 0 h 7139"/>
                  <a:gd name="T10" fmla="*/ 0 w 1769"/>
                  <a:gd name="T11" fmla="*/ 0 h 7139"/>
                  <a:gd name="T12" fmla="*/ 0 w 1769"/>
                  <a:gd name="T13" fmla="*/ 0 h 7139"/>
                  <a:gd name="T14" fmla="*/ 0 w 1769"/>
                  <a:gd name="T15" fmla="*/ 0 h 7139"/>
                  <a:gd name="T16" fmla="*/ 0 w 1769"/>
                  <a:gd name="T17" fmla="*/ 0 h 7139"/>
                  <a:gd name="T18" fmla="*/ 0 w 1769"/>
                  <a:gd name="T19" fmla="*/ 0 h 7139"/>
                  <a:gd name="T20" fmla="*/ 0 w 1769"/>
                  <a:gd name="T21" fmla="*/ 0 h 7139"/>
                  <a:gd name="T22" fmla="*/ 0 w 1769"/>
                  <a:gd name="T23" fmla="*/ 0 h 7139"/>
                  <a:gd name="T24" fmla="*/ 0 w 1769"/>
                  <a:gd name="T25" fmla="*/ 0 h 7139"/>
                  <a:gd name="T26" fmla="*/ 0 w 1769"/>
                  <a:gd name="T27" fmla="*/ 0 h 7139"/>
                  <a:gd name="T28" fmla="*/ 0 w 1769"/>
                  <a:gd name="T29" fmla="*/ 0 h 7139"/>
                  <a:gd name="T30" fmla="*/ 0 w 1769"/>
                  <a:gd name="T31" fmla="*/ 0 h 7139"/>
                  <a:gd name="T32" fmla="*/ 0 w 1769"/>
                  <a:gd name="T33" fmla="*/ 0 h 7139"/>
                  <a:gd name="T34" fmla="*/ 0 w 1769"/>
                  <a:gd name="T35" fmla="*/ 0 h 7139"/>
                  <a:gd name="T36" fmla="*/ 0 w 1769"/>
                  <a:gd name="T37" fmla="*/ 0 h 7139"/>
                  <a:gd name="T38" fmla="*/ 0 w 1769"/>
                  <a:gd name="T39" fmla="*/ 0 h 7139"/>
                  <a:gd name="T40" fmla="*/ 0 w 1769"/>
                  <a:gd name="T41" fmla="*/ 0 h 7139"/>
                  <a:gd name="T42" fmla="*/ 0 w 1769"/>
                  <a:gd name="T43" fmla="*/ 0 h 7139"/>
                  <a:gd name="T44" fmla="*/ 0 w 1769"/>
                  <a:gd name="T45" fmla="*/ 0 h 7139"/>
                  <a:gd name="T46" fmla="*/ 0 w 1769"/>
                  <a:gd name="T47" fmla="*/ 0 h 7139"/>
                  <a:gd name="T48" fmla="*/ 0 w 1769"/>
                  <a:gd name="T49" fmla="*/ 0 h 7139"/>
                  <a:gd name="T50" fmla="*/ 0 w 1769"/>
                  <a:gd name="T51" fmla="*/ 0 h 7139"/>
                  <a:gd name="T52" fmla="*/ 0 w 1769"/>
                  <a:gd name="T53" fmla="*/ 0 h 7139"/>
                  <a:gd name="T54" fmla="*/ 0 w 1769"/>
                  <a:gd name="T55" fmla="*/ 0 h 7139"/>
                  <a:gd name="T56" fmla="*/ 0 w 1769"/>
                  <a:gd name="T57" fmla="*/ 0 h 7139"/>
                  <a:gd name="T58" fmla="*/ 0 w 1769"/>
                  <a:gd name="T59" fmla="*/ 0 h 7139"/>
                  <a:gd name="T60" fmla="*/ 0 w 1769"/>
                  <a:gd name="T61" fmla="*/ 0 h 7139"/>
                  <a:gd name="T62" fmla="*/ 0 w 1769"/>
                  <a:gd name="T63" fmla="*/ 0 h 7139"/>
                  <a:gd name="T64" fmla="*/ 0 w 1769"/>
                  <a:gd name="T65" fmla="*/ 0 h 7139"/>
                  <a:gd name="T66" fmla="*/ 0 w 1769"/>
                  <a:gd name="T67" fmla="*/ 0 h 7139"/>
                  <a:gd name="T68" fmla="*/ 0 w 1769"/>
                  <a:gd name="T69" fmla="*/ 0 h 7139"/>
                  <a:gd name="T70" fmla="*/ 0 w 1769"/>
                  <a:gd name="T71" fmla="*/ 0 h 7139"/>
                  <a:gd name="T72" fmla="*/ 0 w 1769"/>
                  <a:gd name="T73" fmla="*/ 0 h 7139"/>
                  <a:gd name="T74" fmla="*/ 0 w 1769"/>
                  <a:gd name="T75" fmla="*/ 0 h 7139"/>
                  <a:gd name="T76" fmla="*/ 0 w 1769"/>
                  <a:gd name="T77" fmla="*/ 0 h 7139"/>
                  <a:gd name="T78" fmla="*/ 0 w 1769"/>
                  <a:gd name="T79" fmla="*/ 0 h 7139"/>
                  <a:gd name="T80" fmla="*/ 0 w 1769"/>
                  <a:gd name="T81" fmla="*/ 0 h 7139"/>
                  <a:gd name="T82" fmla="*/ 0 w 1769"/>
                  <a:gd name="T83" fmla="*/ 0 h 7139"/>
                  <a:gd name="T84" fmla="*/ 0 w 1769"/>
                  <a:gd name="T85" fmla="*/ 0 h 7139"/>
                  <a:gd name="T86" fmla="*/ 0 w 1769"/>
                  <a:gd name="T87" fmla="*/ 0 h 7139"/>
                  <a:gd name="T88" fmla="*/ 0 w 1769"/>
                  <a:gd name="T89" fmla="*/ 0 h 7139"/>
                  <a:gd name="T90" fmla="*/ 0 w 1769"/>
                  <a:gd name="T91" fmla="*/ 0 h 71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69"/>
                  <a:gd name="T139" fmla="*/ 0 h 7139"/>
                  <a:gd name="T140" fmla="*/ 1769 w 1769"/>
                  <a:gd name="T141" fmla="*/ 7139 h 71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69" h="7139">
                    <a:moveTo>
                      <a:pt x="617" y="7092"/>
                    </a:moveTo>
                    <a:lnTo>
                      <a:pt x="512" y="7059"/>
                    </a:lnTo>
                    <a:lnTo>
                      <a:pt x="417" y="7023"/>
                    </a:lnTo>
                    <a:lnTo>
                      <a:pt x="330" y="6976"/>
                    </a:lnTo>
                    <a:lnTo>
                      <a:pt x="256" y="6924"/>
                    </a:lnTo>
                    <a:lnTo>
                      <a:pt x="192" y="6858"/>
                    </a:lnTo>
                    <a:lnTo>
                      <a:pt x="144" y="6780"/>
                    </a:lnTo>
                    <a:lnTo>
                      <a:pt x="111" y="6687"/>
                    </a:lnTo>
                    <a:lnTo>
                      <a:pt x="97" y="6583"/>
                    </a:lnTo>
                    <a:lnTo>
                      <a:pt x="87" y="6398"/>
                    </a:lnTo>
                    <a:lnTo>
                      <a:pt x="76" y="6107"/>
                    </a:lnTo>
                    <a:lnTo>
                      <a:pt x="60" y="5739"/>
                    </a:lnTo>
                    <a:lnTo>
                      <a:pt x="45" y="5332"/>
                    </a:lnTo>
                    <a:lnTo>
                      <a:pt x="27" y="4917"/>
                    </a:lnTo>
                    <a:lnTo>
                      <a:pt x="16" y="4533"/>
                    </a:lnTo>
                    <a:lnTo>
                      <a:pt x="4" y="4209"/>
                    </a:lnTo>
                    <a:lnTo>
                      <a:pt x="0" y="3986"/>
                    </a:lnTo>
                    <a:lnTo>
                      <a:pt x="18" y="3721"/>
                    </a:lnTo>
                    <a:lnTo>
                      <a:pt x="74" y="3447"/>
                    </a:lnTo>
                    <a:lnTo>
                      <a:pt x="153" y="3166"/>
                    </a:lnTo>
                    <a:lnTo>
                      <a:pt x="248" y="2887"/>
                    </a:lnTo>
                    <a:lnTo>
                      <a:pt x="340" y="2608"/>
                    </a:lnTo>
                    <a:lnTo>
                      <a:pt x="421" y="2340"/>
                    </a:lnTo>
                    <a:lnTo>
                      <a:pt x="477" y="2086"/>
                    </a:lnTo>
                    <a:lnTo>
                      <a:pt x="499" y="1852"/>
                    </a:lnTo>
                    <a:lnTo>
                      <a:pt x="485" y="706"/>
                    </a:lnTo>
                    <a:lnTo>
                      <a:pt x="479" y="706"/>
                    </a:lnTo>
                    <a:lnTo>
                      <a:pt x="470" y="708"/>
                    </a:lnTo>
                    <a:lnTo>
                      <a:pt x="454" y="708"/>
                    </a:lnTo>
                    <a:lnTo>
                      <a:pt x="439" y="704"/>
                    </a:lnTo>
                    <a:lnTo>
                      <a:pt x="421" y="690"/>
                    </a:lnTo>
                    <a:lnTo>
                      <a:pt x="406" y="671"/>
                    </a:lnTo>
                    <a:lnTo>
                      <a:pt x="396" y="636"/>
                    </a:lnTo>
                    <a:lnTo>
                      <a:pt x="392" y="587"/>
                    </a:lnTo>
                    <a:lnTo>
                      <a:pt x="394" y="535"/>
                    </a:lnTo>
                    <a:lnTo>
                      <a:pt x="402" y="498"/>
                    </a:lnTo>
                    <a:lnTo>
                      <a:pt x="411" y="471"/>
                    </a:lnTo>
                    <a:lnTo>
                      <a:pt x="423" y="458"/>
                    </a:lnTo>
                    <a:lnTo>
                      <a:pt x="433" y="448"/>
                    </a:lnTo>
                    <a:lnTo>
                      <a:pt x="444" y="446"/>
                    </a:lnTo>
                    <a:lnTo>
                      <a:pt x="450" y="444"/>
                    </a:lnTo>
                    <a:lnTo>
                      <a:pt x="454" y="446"/>
                    </a:lnTo>
                    <a:lnTo>
                      <a:pt x="454" y="326"/>
                    </a:lnTo>
                    <a:lnTo>
                      <a:pt x="450" y="322"/>
                    </a:lnTo>
                    <a:lnTo>
                      <a:pt x="440" y="314"/>
                    </a:lnTo>
                    <a:lnTo>
                      <a:pt x="429" y="300"/>
                    </a:lnTo>
                    <a:lnTo>
                      <a:pt x="415" y="285"/>
                    </a:lnTo>
                    <a:lnTo>
                      <a:pt x="400" y="262"/>
                    </a:lnTo>
                    <a:lnTo>
                      <a:pt x="388" y="237"/>
                    </a:lnTo>
                    <a:lnTo>
                      <a:pt x="380" y="205"/>
                    </a:lnTo>
                    <a:lnTo>
                      <a:pt x="378" y="173"/>
                    </a:lnTo>
                    <a:lnTo>
                      <a:pt x="382" y="140"/>
                    </a:lnTo>
                    <a:lnTo>
                      <a:pt x="394" y="116"/>
                    </a:lnTo>
                    <a:lnTo>
                      <a:pt x="409" y="97"/>
                    </a:lnTo>
                    <a:lnTo>
                      <a:pt x="429" y="83"/>
                    </a:lnTo>
                    <a:lnTo>
                      <a:pt x="446" y="72"/>
                    </a:lnTo>
                    <a:lnTo>
                      <a:pt x="462" y="68"/>
                    </a:lnTo>
                    <a:lnTo>
                      <a:pt x="473" y="66"/>
                    </a:lnTo>
                    <a:lnTo>
                      <a:pt x="479" y="66"/>
                    </a:lnTo>
                    <a:lnTo>
                      <a:pt x="547" y="33"/>
                    </a:lnTo>
                    <a:lnTo>
                      <a:pt x="632" y="14"/>
                    </a:lnTo>
                    <a:lnTo>
                      <a:pt x="726" y="2"/>
                    </a:lnTo>
                    <a:lnTo>
                      <a:pt x="826" y="0"/>
                    </a:lnTo>
                    <a:lnTo>
                      <a:pt x="925" y="2"/>
                    </a:lnTo>
                    <a:lnTo>
                      <a:pt x="1022" y="8"/>
                    </a:lnTo>
                    <a:lnTo>
                      <a:pt x="1110" y="17"/>
                    </a:lnTo>
                    <a:lnTo>
                      <a:pt x="1185" y="27"/>
                    </a:lnTo>
                    <a:lnTo>
                      <a:pt x="1189" y="25"/>
                    </a:lnTo>
                    <a:lnTo>
                      <a:pt x="1199" y="25"/>
                    </a:lnTo>
                    <a:lnTo>
                      <a:pt x="1214" y="27"/>
                    </a:lnTo>
                    <a:lnTo>
                      <a:pt x="1234" y="37"/>
                    </a:lnTo>
                    <a:lnTo>
                      <a:pt x="1251" y="48"/>
                    </a:lnTo>
                    <a:lnTo>
                      <a:pt x="1267" y="70"/>
                    </a:lnTo>
                    <a:lnTo>
                      <a:pt x="1278" y="101"/>
                    </a:lnTo>
                    <a:lnTo>
                      <a:pt x="1284" y="145"/>
                    </a:lnTo>
                    <a:lnTo>
                      <a:pt x="1280" y="188"/>
                    </a:lnTo>
                    <a:lnTo>
                      <a:pt x="1271" y="223"/>
                    </a:lnTo>
                    <a:lnTo>
                      <a:pt x="1259" y="248"/>
                    </a:lnTo>
                    <a:lnTo>
                      <a:pt x="1247" y="268"/>
                    </a:lnTo>
                    <a:lnTo>
                      <a:pt x="1234" y="279"/>
                    </a:lnTo>
                    <a:lnTo>
                      <a:pt x="1222" y="285"/>
                    </a:lnTo>
                    <a:lnTo>
                      <a:pt x="1214" y="289"/>
                    </a:lnTo>
                    <a:lnTo>
                      <a:pt x="1212" y="291"/>
                    </a:lnTo>
                    <a:lnTo>
                      <a:pt x="1212" y="394"/>
                    </a:lnTo>
                    <a:lnTo>
                      <a:pt x="1214" y="392"/>
                    </a:lnTo>
                    <a:lnTo>
                      <a:pt x="1224" y="392"/>
                    </a:lnTo>
                    <a:lnTo>
                      <a:pt x="1236" y="390"/>
                    </a:lnTo>
                    <a:lnTo>
                      <a:pt x="1253" y="395"/>
                    </a:lnTo>
                    <a:lnTo>
                      <a:pt x="1267" y="403"/>
                    </a:lnTo>
                    <a:lnTo>
                      <a:pt x="1282" y="421"/>
                    </a:lnTo>
                    <a:lnTo>
                      <a:pt x="1292" y="444"/>
                    </a:lnTo>
                    <a:lnTo>
                      <a:pt x="1300" y="481"/>
                    </a:lnTo>
                    <a:lnTo>
                      <a:pt x="1296" y="518"/>
                    </a:lnTo>
                    <a:lnTo>
                      <a:pt x="1286" y="554"/>
                    </a:lnTo>
                    <a:lnTo>
                      <a:pt x="1272" y="586"/>
                    </a:lnTo>
                    <a:lnTo>
                      <a:pt x="1257" y="615"/>
                    </a:lnTo>
                    <a:lnTo>
                      <a:pt x="1239" y="638"/>
                    </a:lnTo>
                    <a:lnTo>
                      <a:pt x="1226" y="655"/>
                    </a:lnTo>
                    <a:lnTo>
                      <a:pt x="1216" y="665"/>
                    </a:lnTo>
                    <a:lnTo>
                      <a:pt x="1212" y="671"/>
                    </a:lnTo>
                    <a:lnTo>
                      <a:pt x="1210" y="713"/>
                    </a:lnTo>
                    <a:lnTo>
                      <a:pt x="1208" y="834"/>
                    </a:lnTo>
                    <a:lnTo>
                      <a:pt x="1205" y="1006"/>
                    </a:lnTo>
                    <a:lnTo>
                      <a:pt x="1205" y="1208"/>
                    </a:lnTo>
                    <a:lnTo>
                      <a:pt x="1201" y="1413"/>
                    </a:lnTo>
                    <a:lnTo>
                      <a:pt x="1201" y="1603"/>
                    </a:lnTo>
                    <a:lnTo>
                      <a:pt x="1201" y="1753"/>
                    </a:lnTo>
                    <a:lnTo>
                      <a:pt x="1205" y="1842"/>
                    </a:lnTo>
                    <a:lnTo>
                      <a:pt x="1241" y="2086"/>
                    </a:lnTo>
                    <a:lnTo>
                      <a:pt x="1315" y="2350"/>
                    </a:lnTo>
                    <a:lnTo>
                      <a:pt x="1408" y="2627"/>
                    </a:lnTo>
                    <a:lnTo>
                      <a:pt x="1511" y="2912"/>
                    </a:lnTo>
                    <a:lnTo>
                      <a:pt x="1608" y="3191"/>
                    </a:lnTo>
                    <a:lnTo>
                      <a:pt x="1693" y="3465"/>
                    </a:lnTo>
                    <a:lnTo>
                      <a:pt x="1750" y="3723"/>
                    </a:lnTo>
                    <a:lnTo>
                      <a:pt x="1769" y="3959"/>
                    </a:lnTo>
                    <a:lnTo>
                      <a:pt x="1759" y="4132"/>
                    </a:lnTo>
                    <a:lnTo>
                      <a:pt x="1746" y="4415"/>
                    </a:lnTo>
                    <a:lnTo>
                      <a:pt x="1722" y="4775"/>
                    </a:lnTo>
                    <a:lnTo>
                      <a:pt x="1701" y="5179"/>
                    </a:lnTo>
                    <a:lnTo>
                      <a:pt x="1674" y="5590"/>
                    </a:lnTo>
                    <a:lnTo>
                      <a:pt x="1653" y="5978"/>
                    </a:lnTo>
                    <a:lnTo>
                      <a:pt x="1633" y="6305"/>
                    </a:lnTo>
                    <a:lnTo>
                      <a:pt x="1623" y="6546"/>
                    </a:lnTo>
                    <a:lnTo>
                      <a:pt x="1602" y="6707"/>
                    </a:lnTo>
                    <a:lnTo>
                      <a:pt x="1565" y="6833"/>
                    </a:lnTo>
                    <a:lnTo>
                      <a:pt x="1511" y="6928"/>
                    </a:lnTo>
                    <a:lnTo>
                      <a:pt x="1445" y="7001"/>
                    </a:lnTo>
                    <a:lnTo>
                      <a:pt x="1366" y="7050"/>
                    </a:lnTo>
                    <a:lnTo>
                      <a:pt x="1282" y="7083"/>
                    </a:lnTo>
                    <a:lnTo>
                      <a:pt x="1191" y="7102"/>
                    </a:lnTo>
                    <a:lnTo>
                      <a:pt x="1102" y="7116"/>
                    </a:lnTo>
                    <a:lnTo>
                      <a:pt x="1038" y="7123"/>
                    </a:lnTo>
                    <a:lnTo>
                      <a:pt x="983" y="7131"/>
                    </a:lnTo>
                    <a:lnTo>
                      <a:pt x="933" y="7135"/>
                    </a:lnTo>
                    <a:lnTo>
                      <a:pt x="885" y="7139"/>
                    </a:lnTo>
                    <a:lnTo>
                      <a:pt x="830" y="7133"/>
                    </a:lnTo>
                    <a:lnTo>
                      <a:pt x="770" y="7127"/>
                    </a:lnTo>
                    <a:lnTo>
                      <a:pt x="698" y="7112"/>
                    </a:lnTo>
                    <a:lnTo>
                      <a:pt x="617" y="70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56"/>
              <p:cNvSpPr>
                <a:spLocks/>
              </p:cNvSpPr>
              <p:nvPr/>
            </p:nvSpPr>
            <p:spPr bwMode="auto">
              <a:xfrm>
                <a:off x="5300" y="979"/>
                <a:ext cx="399" cy="1818"/>
              </a:xfrm>
              <a:custGeom>
                <a:avLst/>
                <a:gdLst>
                  <a:gd name="T0" fmla="*/ 0 w 1530"/>
                  <a:gd name="T1" fmla="*/ 0 h 6965"/>
                  <a:gd name="T2" fmla="*/ 0 w 1530"/>
                  <a:gd name="T3" fmla="*/ 0 h 6965"/>
                  <a:gd name="T4" fmla="*/ 0 w 1530"/>
                  <a:gd name="T5" fmla="*/ 0 h 6965"/>
                  <a:gd name="T6" fmla="*/ 0 w 1530"/>
                  <a:gd name="T7" fmla="*/ 0 h 6965"/>
                  <a:gd name="T8" fmla="*/ 0 w 1530"/>
                  <a:gd name="T9" fmla="*/ 0 h 6965"/>
                  <a:gd name="T10" fmla="*/ 0 w 1530"/>
                  <a:gd name="T11" fmla="*/ 0 h 6965"/>
                  <a:gd name="T12" fmla="*/ 0 w 1530"/>
                  <a:gd name="T13" fmla="*/ 0 h 6965"/>
                  <a:gd name="T14" fmla="*/ 0 w 1530"/>
                  <a:gd name="T15" fmla="*/ 0 h 6965"/>
                  <a:gd name="T16" fmla="*/ 0 w 1530"/>
                  <a:gd name="T17" fmla="*/ 0 h 6965"/>
                  <a:gd name="T18" fmla="*/ 0 w 1530"/>
                  <a:gd name="T19" fmla="*/ 0 h 6965"/>
                  <a:gd name="T20" fmla="*/ 0 w 1530"/>
                  <a:gd name="T21" fmla="*/ 0 h 6965"/>
                  <a:gd name="T22" fmla="*/ 0 w 1530"/>
                  <a:gd name="T23" fmla="*/ 0 h 6965"/>
                  <a:gd name="T24" fmla="*/ 0 w 1530"/>
                  <a:gd name="T25" fmla="*/ 0 h 6965"/>
                  <a:gd name="T26" fmla="*/ 0 w 1530"/>
                  <a:gd name="T27" fmla="*/ 0 h 6965"/>
                  <a:gd name="T28" fmla="*/ 0 w 1530"/>
                  <a:gd name="T29" fmla="*/ 0 h 6965"/>
                  <a:gd name="T30" fmla="*/ 0 w 1530"/>
                  <a:gd name="T31" fmla="*/ 0 h 6965"/>
                  <a:gd name="T32" fmla="*/ 0 w 1530"/>
                  <a:gd name="T33" fmla="*/ 0 h 6965"/>
                  <a:gd name="T34" fmla="*/ 0 w 1530"/>
                  <a:gd name="T35" fmla="*/ 0 h 6965"/>
                  <a:gd name="T36" fmla="*/ 0 w 1530"/>
                  <a:gd name="T37" fmla="*/ 0 h 6965"/>
                  <a:gd name="T38" fmla="*/ 0 w 1530"/>
                  <a:gd name="T39" fmla="*/ 0 h 6965"/>
                  <a:gd name="T40" fmla="*/ 0 w 1530"/>
                  <a:gd name="T41" fmla="*/ 0 h 6965"/>
                  <a:gd name="T42" fmla="*/ 0 w 1530"/>
                  <a:gd name="T43" fmla="*/ 0 h 6965"/>
                  <a:gd name="T44" fmla="*/ 0 w 1530"/>
                  <a:gd name="T45" fmla="*/ 0 h 6965"/>
                  <a:gd name="T46" fmla="*/ 0 w 1530"/>
                  <a:gd name="T47" fmla="*/ 0 h 6965"/>
                  <a:gd name="T48" fmla="*/ 0 w 1530"/>
                  <a:gd name="T49" fmla="*/ 0 h 6965"/>
                  <a:gd name="T50" fmla="*/ 0 w 1530"/>
                  <a:gd name="T51" fmla="*/ 0 h 6965"/>
                  <a:gd name="T52" fmla="*/ 0 w 1530"/>
                  <a:gd name="T53" fmla="*/ 0 h 6965"/>
                  <a:gd name="T54" fmla="*/ 0 w 1530"/>
                  <a:gd name="T55" fmla="*/ 0 h 6965"/>
                  <a:gd name="T56" fmla="*/ 0 w 1530"/>
                  <a:gd name="T57" fmla="*/ 0 h 6965"/>
                  <a:gd name="T58" fmla="*/ 0 w 1530"/>
                  <a:gd name="T59" fmla="*/ 0 h 6965"/>
                  <a:gd name="T60" fmla="*/ 0 w 1530"/>
                  <a:gd name="T61" fmla="*/ 0 h 6965"/>
                  <a:gd name="T62" fmla="*/ 0 w 1530"/>
                  <a:gd name="T63" fmla="*/ 0 h 6965"/>
                  <a:gd name="T64" fmla="*/ 0 w 1530"/>
                  <a:gd name="T65" fmla="*/ 0 h 6965"/>
                  <a:gd name="T66" fmla="*/ 0 w 1530"/>
                  <a:gd name="T67" fmla="*/ 0 h 6965"/>
                  <a:gd name="T68" fmla="*/ 0 w 1530"/>
                  <a:gd name="T69" fmla="*/ 0 h 6965"/>
                  <a:gd name="T70" fmla="*/ 0 w 1530"/>
                  <a:gd name="T71" fmla="*/ 0 h 6965"/>
                  <a:gd name="T72" fmla="*/ 0 w 1530"/>
                  <a:gd name="T73" fmla="*/ 0 h 6965"/>
                  <a:gd name="T74" fmla="*/ 0 w 1530"/>
                  <a:gd name="T75" fmla="*/ 0 h 6965"/>
                  <a:gd name="T76" fmla="*/ 0 w 1530"/>
                  <a:gd name="T77" fmla="*/ 0 h 6965"/>
                  <a:gd name="T78" fmla="*/ 0 w 1530"/>
                  <a:gd name="T79" fmla="*/ 0 h 6965"/>
                  <a:gd name="T80" fmla="*/ 0 w 1530"/>
                  <a:gd name="T81" fmla="*/ 0 h 6965"/>
                  <a:gd name="T82" fmla="*/ 0 w 1530"/>
                  <a:gd name="T83" fmla="*/ 0 h 6965"/>
                  <a:gd name="T84" fmla="*/ 0 w 1530"/>
                  <a:gd name="T85" fmla="*/ 0 h 6965"/>
                  <a:gd name="T86" fmla="*/ 0 w 1530"/>
                  <a:gd name="T87" fmla="*/ 0 h 6965"/>
                  <a:gd name="T88" fmla="*/ 0 w 1530"/>
                  <a:gd name="T89" fmla="*/ 0 h 6965"/>
                  <a:gd name="T90" fmla="*/ 0 w 1530"/>
                  <a:gd name="T91" fmla="*/ 0 h 696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30"/>
                  <a:gd name="T139" fmla="*/ 0 h 6965"/>
                  <a:gd name="T140" fmla="*/ 1530 w 1530"/>
                  <a:gd name="T141" fmla="*/ 6965 h 696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30" h="6965">
                    <a:moveTo>
                      <a:pt x="545" y="6926"/>
                    </a:moveTo>
                    <a:lnTo>
                      <a:pt x="454" y="6897"/>
                    </a:lnTo>
                    <a:lnTo>
                      <a:pt x="372" y="6866"/>
                    </a:lnTo>
                    <a:lnTo>
                      <a:pt x="296" y="6827"/>
                    </a:lnTo>
                    <a:lnTo>
                      <a:pt x="234" y="6783"/>
                    </a:lnTo>
                    <a:lnTo>
                      <a:pt x="178" y="6725"/>
                    </a:lnTo>
                    <a:lnTo>
                      <a:pt x="137" y="6659"/>
                    </a:lnTo>
                    <a:lnTo>
                      <a:pt x="108" y="6581"/>
                    </a:lnTo>
                    <a:lnTo>
                      <a:pt x="97" y="6490"/>
                    </a:lnTo>
                    <a:lnTo>
                      <a:pt x="89" y="6317"/>
                    </a:lnTo>
                    <a:lnTo>
                      <a:pt x="77" y="6028"/>
                    </a:lnTo>
                    <a:lnTo>
                      <a:pt x="62" y="5658"/>
                    </a:lnTo>
                    <a:lnTo>
                      <a:pt x="46" y="5247"/>
                    </a:lnTo>
                    <a:lnTo>
                      <a:pt x="29" y="4828"/>
                    </a:lnTo>
                    <a:lnTo>
                      <a:pt x="15" y="4442"/>
                    </a:lnTo>
                    <a:lnTo>
                      <a:pt x="4" y="4126"/>
                    </a:lnTo>
                    <a:lnTo>
                      <a:pt x="0" y="3921"/>
                    </a:lnTo>
                    <a:lnTo>
                      <a:pt x="15" y="3690"/>
                    </a:lnTo>
                    <a:lnTo>
                      <a:pt x="72" y="3446"/>
                    </a:lnTo>
                    <a:lnTo>
                      <a:pt x="149" y="3192"/>
                    </a:lnTo>
                    <a:lnTo>
                      <a:pt x="240" y="2936"/>
                    </a:lnTo>
                    <a:lnTo>
                      <a:pt x="331" y="2680"/>
                    </a:lnTo>
                    <a:lnTo>
                      <a:pt x="411" y="2436"/>
                    </a:lnTo>
                    <a:lnTo>
                      <a:pt x="467" y="2207"/>
                    </a:lnTo>
                    <a:lnTo>
                      <a:pt x="488" y="2003"/>
                    </a:lnTo>
                    <a:lnTo>
                      <a:pt x="475" y="623"/>
                    </a:lnTo>
                    <a:lnTo>
                      <a:pt x="471" y="621"/>
                    </a:lnTo>
                    <a:lnTo>
                      <a:pt x="461" y="621"/>
                    </a:lnTo>
                    <a:lnTo>
                      <a:pt x="448" y="619"/>
                    </a:lnTo>
                    <a:lnTo>
                      <a:pt x="434" y="613"/>
                    </a:lnTo>
                    <a:lnTo>
                      <a:pt x="419" y="598"/>
                    </a:lnTo>
                    <a:lnTo>
                      <a:pt x="407" y="578"/>
                    </a:lnTo>
                    <a:lnTo>
                      <a:pt x="397" y="547"/>
                    </a:lnTo>
                    <a:lnTo>
                      <a:pt x="395" y="505"/>
                    </a:lnTo>
                    <a:lnTo>
                      <a:pt x="395" y="460"/>
                    </a:lnTo>
                    <a:lnTo>
                      <a:pt x="403" y="429"/>
                    </a:lnTo>
                    <a:lnTo>
                      <a:pt x="411" y="406"/>
                    </a:lnTo>
                    <a:lnTo>
                      <a:pt x="423" y="394"/>
                    </a:lnTo>
                    <a:lnTo>
                      <a:pt x="440" y="382"/>
                    </a:lnTo>
                    <a:lnTo>
                      <a:pt x="450" y="384"/>
                    </a:lnTo>
                    <a:lnTo>
                      <a:pt x="450" y="280"/>
                    </a:lnTo>
                    <a:lnTo>
                      <a:pt x="446" y="276"/>
                    </a:lnTo>
                    <a:lnTo>
                      <a:pt x="438" y="270"/>
                    </a:lnTo>
                    <a:lnTo>
                      <a:pt x="426" y="258"/>
                    </a:lnTo>
                    <a:lnTo>
                      <a:pt x="415" y="245"/>
                    </a:lnTo>
                    <a:lnTo>
                      <a:pt x="401" y="225"/>
                    </a:lnTo>
                    <a:lnTo>
                      <a:pt x="392" y="202"/>
                    </a:lnTo>
                    <a:lnTo>
                      <a:pt x="384" y="177"/>
                    </a:lnTo>
                    <a:lnTo>
                      <a:pt x="382" y="150"/>
                    </a:lnTo>
                    <a:lnTo>
                      <a:pt x="386" y="121"/>
                    </a:lnTo>
                    <a:lnTo>
                      <a:pt x="395" y="97"/>
                    </a:lnTo>
                    <a:lnTo>
                      <a:pt x="411" y="80"/>
                    </a:lnTo>
                    <a:lnTo>
                      <a:pt x="430" y="70"/>
                    </a:lnTo>
                    <a:lnTo>
                      <a:pt x="448" y="61"/>
                    </a:lnTo>
                    <a:lnTo>
                      <a:pt x="463" y="57"/>
                    </a:lnTo>
                    <a:lnTo>
                      <a:pt x="475" y="55"/>
                    </a:lnTo>
                    <a:lnTo>
                      <a:pt x="481" y="55"/>
                    </a:lnTo>
                    <a:lnTo>
                      <a:pt x="535" y="28"/>
                    </a:lnTo>
                    <a:lnTo>
                      <a:pt x="593" y="12"/>
                    </a:lnTo>
                    <a:lnTo>
                      <a:pt x="653" y="2"/>
                    </a:lnTo>
                    <a:lnTo>
                      <a:pt x="715" y="0"/>
                    </a:lnTo>
                    <a:lnTo>
                      <a:pt x="776" y="2"/>
                    </a:lnTo>
                    <a:lnTo>
                      <a:pt x="838" y="8"/>
                    </a:lnTo>
                    <a:lnTo>
                      <a:pt x="896" y="14"/>
                    </a:lnTo>
                    <a:lnTo>
                      <a:pt x="956" y="24"/>
                    </a:lnTo>
                    <a:lnTo>
                      <a:pt x="958" y="24"/>
                    </a:lnTo>
                    <a:lnTo>
                      <a:pt x="968" y="30"/>
                    </a:lnTo>
                    <a:lnTo>
                      <a:pt x="981" y="39"/>
                    </a:lnTo>
                    <a:lnTo>
                      <a:pt x="999" y="55"/>
                    </a:lnTo>
                    <a:lnTo>
                      <a:pt x="1012" y="72"/>
                    </a:lnTo>
                    <a:lnTo>
                      <a:pt x="1028" y="97"/>
                    </a:lnTo>
                    <a:lnTo>
                      <a:pt x="1037" y="128"/>
                    </a:lnTo>
                    <a:lnTo>
                      <a:pt x="1043" y="169"/>
                    </a:lnTo>
                    <a:lnTo>
                      <a:pt x="1039" y="204"/>
                    </a:lnTo>
                    <a:lnTo>
                      <a:pt x="1032" y="235"/>
                    </a:lnTo>
                    <a:lnTo>
                      <a:pt x="1020" y="256"/>
                    </a:lnTo>
                    <a:lnTo>
                      <a:pt x="1010" y="274"/>
                    </a:lnTo>
                    <a:lnTo>
                      <a:pt x="999" y="284"/>
                    </a:lnTo>
                    <a:lnTo>
                      <a:pt x="989" y="289"/>
                    </a:lnTo>
                    <a:lnTo>
                      <a:pt x="981" y="293"/>
                    </a:lnTo>
                    <a:lnTo>
                      <a:pt x="979" y="295"/>
                    </a:lnTo>
                    <a:lnTo>
                      <a:pt x="979" y="384"/>
                    </a:lnTo>
                    <a:lnTo>
                      <a:pt x="981" y="382"/>
                    </a:lnTo>
                    <a:lnTo>
                      <a:pt x="989" y="380"/>
                    </a:lnTo>
                    <a:lnTo>
                      <a:pt x="1000" y="380"/>
                    </a:lnTo>
                    <a:lnTo>
                      <a:pt x="1014" y="384"/>
                    </a:lnTo>
                    <a:lnTo>
                      <a:pt x="1026" y="390"/>
                    </a:lnTo>
                    <a:lnTo>
                      <a:pt x="1039" y="404"/>
                    </a:lnTo>
                    <a:lnTo>
                      <a:pt x="1047" y="425"/>
                    </a:lnTo>
                    <a:lnTo>
                      <a:pt x="1053" y="456"/>
                    </a:lnTo>
                    <a:lnTo>
                      <a:pt x="1051" y="487"/>
                    </a:lnTo>
                    <a:lnTo>
                      <a:pt x="1043" y="518"/>
                    </a:lnTo>
                    <a:lnTo>
                      <a:pt x="1032" y="545"/>
                    </a:lnTo>
                    <a:lnTo>
                      <a:pt x="1018" y="570"/>
                    </a:lnTo>
                    <a:lnTo>
                      <a:pt x="1002" y="588"/>
                    </a:lnTo>
                    <a:lnTo>
                      <a:pt x="991" y="605"/>
                    </a:lnTo>
                    <a:lnTo>
                      <a:pt x="981" y="615"/>
                    </a:lnTo>
                    <a:lnTo>
                      <a:pt x="979" y="619"/>
                    </a:lnTo>
                    <a:lnTo>
                      <a:pt x="979" y="673"/>
                    </a:lnTo>
                    <a:lnTo>
                      <a:pt x="979" y="823"/>
                    </a:lnTo>
                    <a:lnTo>
                      <a:pt x="979" y="1034"/>
                    </a:lnTo>
                    <a:lnTo>
                      <a:pt x="979" y="1280"/>
                    </a:lnTo>
                    <a:lnTo>
                      <a:pt x="979" y="1530"/>
                    </a:lnTo>
                    <a:lnTo>
                      <a:pt x="983" y="1757"/>
                    </a:lnTo>
                    <a:lnTo>
                      <a:pt x="985" y="1930"/>
                    </a:lnTo>
                    <a:lnTo>
                      <a:pt x="991" y="2021"/>
                    </a:lnTo>
                    <a:lnTo>
                      <a:pt x="1026" y="2232"/>
                    </a:lnTo>
                    <a:lnTo>
                      <a:pt x="1094" y="2461"/>
                    </a:lnTo>
                    <a:lnTo>
                      <a:pt x="1183" y="2701"/>
                    </a:lnTo>
                    <a:lnTo>
                      <a:pt x="1282" y="2948"/>
                    </a:lnTo>
                    <a:lnTo>
                      <a:pt x="1375" y="3190"/>
                    </a:lnTo>
                    <a:lnTo>
                      <a:pt x="1456" y="3428"/>
                    </a:lnTo>
                    <a:lnTo>
                      <a:pt x="1511" y="3649"/>
                    </a:lnTo>
                    <a:lnTo>
                      <a:pt x="1530" y="3855"/>
                    </a:lnTo>
                    <a:lnTo>
                      <a:pt x="1522" y="4018"/>
                    </a:lnTo>
                    <a:lnTo>
                      <a:pt x="1511" y="4305"/>
                    </a:lnTo>
                    <a:lnTo>
                      <a:pt x="1493" y="4675"/>
                    </a:lnTo>
                    <a:lnTo>
                      <a:pt x="1474" y="5092"/>
                    </a:lnTo>
                    <a:lnTo>
                      <a:pt x="1452" y="5515"/>
                    </a:lnTo>
                    <a:lnTo>
                      <a:pt x="1433" y="5908"/>
                    </a:lnTo>
                    <a:lnTo>
                      <a:pt x="1416" y="6234"/>
                    </a:lnTo>
                    <a:lnTo>
                      <a:pt x="1406" y="6455"/>
                    </a:lnTo>
                    <a:lnTo>
                      <a:pt x="1388" y="6593"/>
                    </a:lnTo>
                    <a:lnTo>
                      <a:pt x="1357" y="6701"/>
                    </a:lnTo>
                    <a:lnTo>
                      <a:pt x="1311" y="6785"/>
                    </a:lnTo>
                    <a:lnTo>
                      <a:pt x="1255" y="6847"/>
                    </a:lnTo>
                    <a:lnTo>
                      <a:pt x="1187" y="6889"/>
                    </a:lnTo>
                    <a:lnTo>
                      <a:pt x="1115" y="6918"/>
                    </a:lnTo>
                    <a:lnTo>
                      <a:pt x="1037" y="6936"/>
                    </a:lnTo>
                    <a:lnTo>
                      <a:pt x="960" y="6947"/>
                    </a:lnTo>
                    <a:lnTo>
                      <a:pt x="905" y="6953"/>
                    </a:lnTo>
                    <a:lnTo>
                      <a:pt x="859" y="6959"/>
                    </a:lnTo>
                    <a:lnTo>
                      <a:pt x="814" y="6963"/>
                    </a:lnTo>
                    <a:lnTo>
                      <a:pt x="772" y="6965"/>
                    </a:lnTo>
                    <a:lnTo>
                      <a:pt x="725" y="6961"/>
                    </a:lnTo>
                    <a:lnTo>
                      <a:pt x="675" y="6955"/>
                    </a:lnTo>
                    <a:lnTo>
                      <a:pt x="615" y="6944"/>
                    </a:lnTo>
                    <a:lnTo>
                      <a:pt x="545" y="6926"/>
                    </a:lnTo>
                    <a:close/>
                  </a:path>
                </a:pathLst>
              </a:custGeom>
              <a:solidFill>
                <a:srgbClr val="00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57"/>
              <p:cNvSpPr>
                <a:spLocks/>
              </p:cNvSpPr>
              <p:nvPr/>
            </p:nvSpPr>
            <p:spPr bwMode="auto">
              <a:xfrm>
                <a:off x="5464" y="990"/>
                <a:ext cx="204" cy="1795"/>
              </a:xfrm>
              <a:custGeom>
                <a:avLst/>
                <a:gdLst>
                  <a:gd name="T0" fmla="*/ 0 w 784"/>
                  <a:gd name="T1" fmla="*/ 0 h 6875"/>
                  <a:gd name="T2" fmla="*/ 0 w 784"/>
                  <a:gd name="T3" fmla="*/ 0 h 6875"/>
                  <a:gd name="T4" fmla="*/ 0 w 784"/>
                  <a:gd name="T5" fmla="*/ 0 h 6875"/>
                  <a:gd name="T6" fmla="*/ 0 w 784"/>
                  <a:gd name="T7" fmla="*/ 0 h 6875"/>
                  <a:gd name="T8" fmla="*/ 0 w 784"/>
                  <a:gd name="T9" fmla="*/ 0 h 6875"/>
                  <a:gd name="T10" fmla="*/ 0 w 784"/>
                  <a:gd name="T11" fmla="*/ 0 h 6875"/>
                  <a:gd name="T12" fmla="*/ 0 w 784"/>
                  <a:gd name="T13" fmla="*/ 0 h 6875"/>
                  <a:gd name="T14" fmla="*/ 0 w 784"/>
                  <a:gd name="T15" fmla="*/ 0 h 6875"/>
                  <a:gd name="T16" fmla="*/ 0 w 784"/>
                  <a:gd name="T17" fmla="*/ 0 h 6875"/>
                  <a:gd name="T18" fmla="*/ 0 w 784"/>
                  <a:gd name="T19" fmla="*/ 0 h 6875"/>
                  <a:gd name="T20" fmla="*/ 0 w 784"/>
                  <a:gd name="T21" fmla="*/ 0 h 6875"/>
                  <a:gd name="T22" fmla="*/ 0 w 784"/>
                  <a:gd name="T23" fmla="*/ 0 h 6875"/>
                  <a:gd name="T24" fmla="*/ 0 w 784"/>
                  <a:gd name="T25" fmla="*/ 0 h 6875"/>
                  <a:gd name="T26" fmla="*/ 0 w 784"/>
                  <a:gd name="T27" fmla="*/ 0 h 6875"/>
                  <a:gd name="T28" fmla="*/ 0 w 784"/>
                  <a:gd name="T29" fmla="*/ 0 h 6875"/>
                  <a:gd name="T30" fmla="*/ 0 w 784"/>
                  <a:gd name="T31" fmla="*/ 0 h 6875"/>
                  <a:gd name="T32" fmla="*/ 0 w 784"/>
                  <a:gd name="T33" fmla="*/ 0 h 6875"/>
                  <a:gd name="T34" fmla="*/ 0 w 784"/>
                  <a:gd name="T35" fmla="*/ 0 h 6875"/>
                  <a:gd name="T36" fmla="*/ 0 w 784"/>
                  <a:gd name="T37" fmla="*/ 0 h 6875"/>
                  <a:gd name="T38" fmla="*/ 0 w 784"/>
                  <a:gd name="T39" fmla="*/ 0 h 6875"/>
                  <a:gd name="T40" fmla="*/ 0 w 784"/>
                  <a:gd name="T41" fmla="*/ 0 h 6875"/>
                  <a:gd name="T42" fmla="*/ 0 w 784"/>
                  <a:gd name="T43" fmla="*/ 0 h 6875"/>
                  <a:gd name="T44" fmla="*/ 0 w 784"/>
                  <a:gd name="T45" fmla="*/ 0 h 6875"/>
                  <a:gd name="T46" fmla="*/ 0 w 784"/>
                  <a:gd name="T47" fmla="*/ 0 h 6875"/>
                  <a:gd name="T48" fmla="*/ 0 w 784"/>
                  <a:gd name="T49" fmla="*/ 0 h 6875"/>
                  <a:gd name="T50" fmla="*/ 0 w 784"/>
                  <a:gd name="T51" fmla="*/ 0 h 6875"/>
                  <a:gd name="T52" fmla="*/ 0 w 784"/>
                  <a:gd name="T53" fmla="*/ 0 h 6875"/>
                  <a:gd name="T54" fmla="*/ 0 w 784"/>
                  <a:gd name="T55" fmla="*/ 0 h 6875"/>
                  <a:gd name="T56" fmla="*/ 0 w 784"/>
                  <a:gd name="T57" fmla="*/ 0 h 6875"/>
                  <a:gd name="T58" fmla="*/ 0 w 784"/>
                  <a:gd name="T59" fmla="*/ 0 h 6875"/>
                  <a:gd name="T60" fmla="*/ 0 w 784"/>
                  <a:gd name="T61" fmla="*/ 0 h 6875"/>
                  <a:gd name="T62" fmla="*/ 0 w 784"/>
                  <a:gd name="T63" fmla="*/ 0 h 6875"/>
                  <a:gd name="T64" fmla="*/ 0 w 784"/>
                  <a:gd name="T65" fmla="*/ 0 h 6875"/>
                  <a:gd name="T66" fmla="*/ 0 w 784"/>
                  <a:gd name="T67" fmla="*/ 0 h 6875"/>
                  <a:gd name="T68" fmla="*/ 0 w 784"/>
                  <a:gd name="T69" fmla="*/ 0 h 6875"/>
                  <a:gd name="T70" fmla="*/ 0 w 784"/>
                  <a:gd name="T71" fmla="*/ 0 h 6875"/>
                  <a:gd name="T72" fmla="*/ 0 w 784"/>
                  <a:gd name="T73" fmla="*/ 0 h 6875"/>
                  <a:gd name="T74" fmla="*/ 0 w 784"/>
                  <a:gd name="T75" fmla="*/ 0 h 6875"/>
                  <a:gd name="T76" fmla="*/ 0 w 784"/>
                  <a:gd name="T77" fmla="*/ 0 h 6875"/>
                  <a:gd name="T78" fmla="*/ 0 w 784"/>
                  <a:gd name="T79" fmla="*/ 0 h 6875"/>
                  <a:gd name="T80" fmla="*/ 0 w 784"/>
                  <a:gd name="T81" fmla="*/ 0 h 6875"/>
                  <a:gd name="T82" fmla="*/ 0 w 784"/>
                  <a:gd name="T83" fmla="*/ 0 h 6875"/>
                  <a:gd name="T84" fmla="*/ 0 w 784"/>
                  <a:gd name="T85" fmla="*/ 0 h 68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84"/>
                  <a:gd name="T130" fmla="*/ 0 h 6875"/>
                  <a:gd name="T131" fmla="*/ 784 w 784"/>
                  <a:gd name="T132" fmla="*/ 6875 h 68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84" h="6875">
                    <a:moveTo>
                      <a:pt x="105" y="16"/>
                    </a:moveTo>
                    <a:lnTo>
                      <a:pt x="115" y="12"/>
                    </a:lnTo>
                    <a:lnTo>
                      <a:pt x="142" y="6"/>
                    </a:lnTo>
                    <a:lnTo>
                      <a:pt x="181" y="0"/>
                    </a:lnTo>
                    <a:lnTo>
                      <a:pt x="227" y="0"/>
                    </a:lnTo>
                    <a:lnTo>
                      <a:pt x="270" y="8"/>
                    </a:lnTo>
                    <a:lnTo>
                      <a:pt x="307" y="27"/>
                    </a:lnTo>
                    <a:lnTo>
                      <a:pt x="332" y="64"/>
                    </a:lnTo>
                    <a:lnTo>
                      <a:pt x="340" y="120"/>
                    </a:lnTo>
                    <a:lnTo>
                      <a:pt x="330" y="175"/>
                    </a:lnTo>
                    <a:lnTo>
                      <a:pt x="316" y="211"/>
                    </a:lnTo>
                    <a:lnTo>
                      <a:pt x="299" y="233"/>
                    </a:lnTo>
                    <a:lnTo>
                      <a:pt x="281" y="244"/>
                    </a:lnTo>
                    <a:lnTo>
                      <a:pt x="264" y="244"/>
                    </a:lnTo>
                    <a:lnTo>
                      <a:pt x="250" y="242"/>
                    </a:lnTo>
                    <a:lnTo>
                      <a:pt x="239" y="237"/>
                    </a:lnTo>
                    <a:lnTo>
                      <a:pt x="237" y="237"/>
                    </a:lnTo>
                    <a:lnTo>
                      <a:pt x="241" y="239"/>
                    </a:lnTo>
                    <a:lnTo>
                      <a:pt x="252" y="248"/>
                    </a:lnTo>
                    <a:lnTo>
                      <a:pt x="268" y="264"/>
                    </a:lnTo>
                    <a:lnTo>
                      <a:pt x="287" y="285"/>
                    </a:lnTo>
                    <a:lnTo>
                      <a:pt x="305" y="308"/>
                    </a:lnTo>
                    <a:lnTo>
                      <a:pt x="322" y="339"/>
                    </a:lnTo>
                    <a:lnTo>
                      <a:pt x="334" y="374"/>
                    </a:lnTo>
                    <a:lnTo>
                      <a:pt x="340" y="413"/>
                    </a:lnTo>
                    <a:lnTo>
                      <a:pt x="334" y="446"/>
                    </a:lnTo>
                    <a:lnTo>
                      <a:pt x="324" y="475"/>
                    </a:lnTo>
                    <a:lnTo>
                      <a:pt x="309" y="495"/>
                    </a:lnTo>
                    <a:lnTo>
                      <a:pt x="295" y="510"/>
                    </a:lnTo>
                    <a:lnTo>
                      <a:pt x="278" y="520"/>
                    </a:lnTo>
                    <a:lnTo>
                      <a:pt x="264" y="526"/>
                    </a:lnTo>
                    <a:lnTo>
                      <a:pt x="252" y="529"/>
                    </a:lnTo>
                    <a:lnTo>
                      <a:pt x="250" y="531"/>
                    </a:lnTo>
                    <a:lnTo>
                      <a:pt x="246" y="586"/>
                    </a:lnTo>
                    <a:lnTo>
                      <a:pt x="245" y="737"/>
                    </a:lnTo>
                    <a:lnTo>
                      <a:pt x="239" y="958"/>
                    </a:lnTo>
                    <a:lnTo>
                      <a:pt x="241" y="1222"/>
                    </a:lnTo>
                    <a:lnTo>
                      <a:pt x="243" y="1503"/>
                    </a:lnTo>
                    <a:lnTo>
                      <a:pt x="254" y="1778"/>
                    </a:lnTo>
                    <a:lnTo>
                      <a:pt x="276" y="2018"/>
                    </a:lnTo>
                    <a:lnTo>
                      <a:pt x="309" y="2203"/>
                    </a:lnTo>
                    <a:lnTo>
                      <a:pt x="357" y="2360"/>
                    </a:lnTo>
                    <a:lnTo>
                      <a:pt x="423" y="2542"/>
                    </a:lnTo>
                    <a:lnTo>
                      <a:pt x="499" y="2744"/>
                    </a:lnTo>
                    <a:lnTo>
                      <a:pt x="580" y="2970"/>
                    </a:lnTo>
                    <a:lnTo>
                      <a:pt x="652" y="3211"/>
                    </a:lnTo>
                    <a:lnTo>
                      <a:pt x="716" y="3469"/>
                    </a:lnTo>
                    <a:lnTo>
                      <a:pt x="762" y="3740"/>
                    </a:lnTo>
                    <a:lnTo>
                      <a:pt x="784" y="4023"/>
                    </a:lnTo>
                    <a:lnTo>
                      <a:pt x="784" y="4332"/>
                    </a:lnTo>
                    <a:lnTo>
                      <a:pt x="782" y="4675"/>
                    </a:lnTo>
                    <a:lnTo>
                      <a:pt x="776" y="5030"/>
                    </a:lnTo>
                    <a:lnTo>
                      <a:pt x="766" y="5384"/>
                    </a:lnTo>
                    <a:lnTo>
                      <a:pt x="753" y="5712"/>
                    </a:lnTo>
                    <a:lnTo>
                      <a:pt x="741" y="6003"/>
                    </a:lnTo>
                    <a:lnTo>
                      <a:pt x="726" y="6234"/>
                    </a:lnTo>
                    <a:lnTo>
                      <a:pt x="710" y="6391"/>
                    </a:lnTo>
                    <a:lnTo>
                      <a:pt x="689" y="6492"/>
                    </a:lnTo>
                    <a:lnTo>
                      <a:pt x="662" y="6581"/>
                    </a:lnTo>
                    <a:lnTo>
                      <a:pt x="627" y="6654"/>
                    </a:lnTo>
                    <a:lnTo>
                      <a:pt x="586" y="6718"/>
                    </a:lnTo>
                    <a:lnTo>
                      <a:pt x="530" y="6767"/>
                    </a:lnTo>
                    <a:lnTo>
                      <a:pt x="466" y="6806"/>
                    </a:lnTo>
                    <a:lnTo>
                      <a:pt x="386" y="6831"/>
                    </a:lnTo>
                    <a:lnTo>
                      <a:pt x="295" y="6848"/>
                    </a:lnTo>
                    <a:lnTo>
                      <a:pt x="204" y="6856"/>
                    </a:lnTo>
                    <a:lnTo>
                      <a:pt x="136" y="6862"/>
                    </a:lnTo>
                    <a:lnTo>
                      <a:pt x="82" y="6866"/>
                    </a:lnTo>
                    <a:lnTo>
                      <a:pt x="47" y="6872"/>
                    </a:lnTo>
                    <a:lnTo>
                      <a:pt x="22" y="6872"/>
                    </a:lnTo>
                    <a:lnTo>
                      <a:pt x="8" y="6873"/>
                    </a:lnTo>
                    <a:lnTo>
                      <a:pt x="0" y="6873"/>
                    </a:lnTo>
                    <a:lnTo>
                      <a:pt x="0" y="6875"/>
                    </a:lnTo>
                    <a:lnTo>
                      <a:pt x="20" y="6868"/>
                    </a:lnTo>
                    <a:lnTo>
                      <a:pt x="72" y="6844"/>
                    </a:lnTo>
                    <a:lnTo>
                      <a:pt x="146" y="6802"/>
                    </a:lnTo>
                    <a:lnTo>
                      <a:pt x="231" y="6744"/>
                    </a:lnTo>
                    <a:lnTo>
                      <a:pt x="312" y="6662"/>
                    </a:lnTo>
                    <a:lnTo>
                      <a:pt x="384" y="6557"/>
                    </a:lnTo>
                    <a:lnTo>
                      <a:pt x="431" y="6428"/>
                    </a:lnTo>
                    <a:lnTo>
                      <a:pt x="444" y="6270"/>
                    </a:lnTo>
                    <a:lnTo>
                      <a:pt x="437" y="6048"/>
                    </a:lnTo>
                    <a:lnTo>
                      <a:pt x="440" y="5743"/>
                    </a:lnTo>
                    <a:lnTo>
                      <a:pt x="448" y="5386"/>
                    </a:lnTo>
                    <a:lnTo>
                      <a:pt x="458" y="5006"/>
                    </a:lnTo>
                    <a:lnTo>
                      <a:pt x="462" y="4630"/>
                    </a:lnTo>
                    <a:lnTo>
                      <a:pt x="464" y="4289"/>
                    </a:lnTo>
                    <a:lnTo>
                      <a:pt x="452" y="4012"/>
                    </a:lnTo>
                    <a:lnTo>
                      <a:pt x="431" y="3829"/>
                    </a:lnTo>
                    <a:lnTo>
                      <a:pt x="388" y="3665"/>
                    </a:lnTo>
                    <a:lnTo>
                      <a:pt x="340" y="3442"/>
                    </a:lnTo>
                    <a:lnTo>
                      <a:pt x="285" y="3182"/>
                    </a:lnTo>
                    <a:lnTo>
                      <a:pt x="231" y="2905"/>
                    </a:lnTo>
                    <a:lnTo>
                      <a:pt x="179" y="2629"/>
                    </a:lnTo>
                    <a:lnTo>
                      <a:pt x="134" y="2377"/>
                    </a:lnTo>
                    <a:lnTo>
                      <a:pt x="101" y="2170"/>
                    </a:lnTo>
                    <a:lnTo>
                      <a:pt x="87" y="2026"/>
                    </a:lnTo>
                    <a:lnTo>
                      <a:pt x="84" y="1879"/>
                    </a:lnTo>
                    <a:lnTo>
                      <a:pt x="86" y="1669"/>
                    </a:lnTo>
                    <a:lnTo>
                      <a:pt x="89" y="1419"/>
                    </a:lnTo>
                    <a:lnTo>
                      <a:pt x="97" y="1160"/>
                    </a:lnTo>
                    <a:lnTo>
                      <a:pt x="103" y="909"/>
                    </a:lnTo>
                    <a:lnTo>
                      <a:pt x="111" y="702"/>
                    </a:lnTo>
                    <a:lnTo>
                      <a:pt x="115" y="557"/>
                    </a:lnTo>
                    <a:lnTo>
                      <a:pt x="118" y="504"/>
                    </a:lnTo>
                    <a:lnTo>
                      <a:pt x="122" y="502"/>
                    </a:lnTo>
                    <a:lnTo>
                      <a:pt x="134" y="496"/>
                    </a:lnTo>
                    <a:lnTo>
                      <a:pt x="148" y="487"/>
                    </a:lnTo>
                    <a:lnTo>
                      <a:pt x="167" y="475"/>
                    </a:lnTo>
                    <a:lnTo>
                      <a:pt x="182" y="456"/>
                    </a:lnTo>
                    <a:lnTo>
                      <a:pt x="198" y="432"/>
                    </a:lnTo>
                    <a:lnTo>
                      <a:pt x="206" y="403"/>
                    </a:lnTo>
                    <a:lnTo>
                      <a:pt x="206" y="368"/>
                    </a:lnTo>
                    <a:lnTo>
                      <a:pt x="196" y="332"/>
                    </a:lnTo>
                    <a:lnTo>
                      <a:pt x="184" y="304"/>
                    </a:lnTo>
                    <a:lnTo>
                      <a:pt x="169" y="285"/>
                    </a:lnTo>
                    <a:lnTo>
                      <a:pt x="155" y="272"/>
                    </a:lnTo>
                    <a:lnTo>
                      <a:pt x="140" y="260"/>
                    </a:lnTo>
                    <a:lnTo>
                      <a:pt x="128" y="254"/>
                    </a:lnTo>
                    <a:lnTo>
                      <a:pt x="120" y="252"/>
                    </a:lnTo>
                    <a:lnTo>
                      <a:pt x="118" y="252"/>
                    </a:lnTo>
                    <a:lnTo>
                      <a:pt x="128" y="244"/>
                    </a:lnTo>
                    <a:lnTo>
                      <a:pt x="151" y="225"/>
                    </a:lnTo>
                    <a:lnTo>
                      <a:pt x="181" y="196"/>
                    </a:lnTo>
                    <a:lnTo>
                      <a:pt x="210" y="161"/>
                    </a:lnTo>
                    <a:lnTo>
                      <a:pt x="223" y="120"/>
                    </a:lnTo>
                    <a:lnTo>
                      <a:pt x="217" y="82"/>
                    </a:lnTo>
                    <a:lnTo>
                      <a:pt x="181" y="45"/>
                    </a:lnTo>
                    <a:lnTo>
                      <a:pt x="105" y="16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58"/>
              <p:cNvSpPr>
                <a:spLocks/>
              </p:cNvSpPr>
              <p:nvPr/>
            </p:nvSpPr>
            <p:spPr bwMode="auto">
              <a:xfrm>
                <a:off x="5540" y="1689"/>
                <a:ext cx="108" cy="1074"/>
              </a:xfrm>
              <a:custGeom>
                <a:avLst/>
                <a:gdLst>
                  <a:gd name="T0" fmla="*/ 0 w 411"/>
                  <a:gd name="T1" fmla="*/ 0 h 4112"/>
                  <a:gd name="T2" fmla="*/ 0 w 411"/>
                  <a:gd name="T3" fmla="*/ 0 h 4112"/>
                  <a:gd name="T4" fmla="*/ 0 w 411"/>
                  <a:gd name="T5" fmla="*/ 0 h 4112"/>
                  <a:gd name="T6" fmla="*/ 0 w 411"/>
                  <a:gd name="T7" fmla="*/ 0 h 4112"/>
                  <a:gd name="T8" fmla="*/ 0 w 411"/>
                  <a:gd name="T9" fmla="*/ 0 h 4112"/>
                  <a:gd name="T10" fmla="*/ 0 w 411"/>
                  <a:gd name="T11" fmla="*/ 0 h 4112"/>
                  <a:gd name="T12" fmla="*/ 0 w 411"/>
                  <a:gd name="T13" fmla="*/ 0 h 4112"/>
                  <a:gd name="T14" fmla="*/ 0 w 411"/>
                  <a:gd name="T15" fmla="*/ 0 h 4112"/>
                  <a:gd name="T16" fmla="*/ 0 w 411"/>
                  <a:gd name="T17" fmla="*/ 0 h 4112"/>
                  <a:gd name="T18" fmla="*/ 0 w 411"/>
                  <a:gd name="T19" fmla="*/ 0 h 4112"/>
                  <a:gd name="T20" fmla="*/ 0 w 411"/>
                  <a:gd name="T21" fmla="*/ 0 h 4112"/>
                  <a:gd name="T22" fmla="*/ 0 w 411"/>
                  <a:gd name="T23" fmla="*/ 0 h 4112"/>
                  <a:gd name="T24" fmla="*/ 0 w 411"/>
                  <a:gd name="T25" fmla="*/ 0 h 4112"/>
                  <a:gd name="T26" fmla="*/ 0 w 411"/>
                  <a:gd name="T27" fmla="*/ 0 h 4112"/>
                  <a:gd name="T28" fmla="*/ 0 w 411"/>
                  <a:gd name="T29" fmla="*/ 0 h 4112"/>
                  <a:gd name="T30" fmla="*/ 0 w 411"/>
                  <a:gd name="T31" fmla="*/ 0 h 4112"/>
                  <a:gd name="T32" fmla="*/ 0 w 411"/>
                  <a:gd name="T33" fmla="*/ 0 h 4112"/>
                  <a:gd name="T34" fmla="*/ 0 w 411"/>
                  <a:gd name="T35" fmla="*/ 0 h 4112"/>
                  <a:gd name="T36" fmla="*/ 0 w 411"/>
                  <a:gd name="T37" fmla="*/ 0 h 4112"/>
                  <a:gd name="T38" fmla="*/ 0 w 411"/>
                  <a:gd name="T39" fmla="*/ 0 h 4112"/>
                  <a:gd name="T40" fmla="*/ 0 w 411"/>
                  <a:gd name="T41" fmla="*/ 0 h 4112"/>
                  <a:gd name="T42" fmla="*/ 0 w 411"/>
                  <a:gd name="T43" fmla="*/ 0 h 4112"/>
                  <a:gd name="T44" fmla="*/ 0 w 411"/>
                  <a:gd name="T45" fmla="*/ 0 h 4112"/>
                  <a:gd name="T46" fmla="*/ 0 w 411"/>
                  <a:gd name="T47" fmla="*/ 0 h 4112"/>
                  <a:gd name="T48" fmla="*/ 0 w 411"/>
                  <a:gd name="T49" fmla="*/ 0 h 4112"/>
                  <a:gd name="T50" fmla="*/ 0 w 411"/>
                  <a:gd name="T51" fmla="*/ 0 h 4112"/>
                  <a:gd name="T52" fmla="*/ 0 w 411"/>
                  <a:gd name="T53" fmla="*/ 0 h 4112"/>
                  <a:gd name="T54" fmla="*/ 0 w 411"/>
                  <a:gd name="T55" fmla="*/ 0 h 4112"/>
                  <a:gd name="T56" fmla="*/ 0 w 411"/>
                  <a:gd name="T57" fmla="*/ 0 h 4112"/>
                  <a:gd name="T58" fmla="*/ 0 w 411"/>
                  <a:gd name="T59" fmla="*/ 0 h 4112"/>
                  <a:gd name="T60" fmla="*/ 0 w 411"/>
                  <a:gd name="T61" fmla="*/ 0 h 4112"/>
                  <a:gd name="T62" fmla="*/ 0 w 411"/>
                  <a:gd name="T63" fmla="*/ 0 h 4112"/>
                  <a:gd name="T64" fmla="*/ 0 w 411"/>
                  <a:gd name="T65" fmla="*/ 0 h 4112"/>
                  <a:gd name="T66" fmla="*/ 0 w 411"/>
                  <a:gd name="T67" fmla="*/ 0 h 4112"/>
                  <a:gd name="T68" fmla="*/ 0 w 411"/>
                  <a:gd name="T69" fmla="*/ 0 h 4112"/>
                  <a:gd name="T70" fmla="*/ 0 w 411"/>
                  <a:gd name="T71" fmla="*/ 0 h 4112"/>
                  <a:gd name="T72" fmla="*/ 0 w 411"/>
                  <a:gd name="T73" fmla="*/ 0 h 4112"/>
                  <a:gd name="T74" fmla="*/ 0 w 411"/>
                  <a:gd name="T75" fmla="*/ 0 h 4112"/>
                  <a:gd name="T76" fmla="*/ 0 w 411"/>
                  <a:gd name="T77" fmla="*/ 0 h 4112"/>
                  <a:gd name="T78" fmla="*/ 0 w 411"/>
                  <a:gd name="T79" fmla="*/ 0 h 4112"/>
                  <a:gd name="T80" fmla="*/ 0 w 411"/>
                  <a:gd name="T81" fmla="*/ 0 h 4112"/>
                  <a:gd name="T82" fmla="*/ 0 w 411"/>
                  <a:gd name="T83" fmla="*/ 0 h 4112"/>
                  <a:gd name="T84" fmla="*/ 0 w 411"/>
                  <a:gd name="T85" fmla="*/ 0 h 4112"/>
                  <a:gd name="T86" fmla="*/ 0 w 411"/>
                  <a:gd name="T87" fmla="*/ 0 h 4112"/>
                  <a:gd name="T88" fmla="*/ 0 w 411"/>
                  <a:gd name="T89" fmla="*/ 0 h 4112"/>
                  <a:gd name="T90" fmla="*/ 0 w 411"/>
                  <a:gd name="T91" fmla="*/ 0 h 4112"/>
                  <a:gd name="T92" fmla="*/ 0 w 411"/>
                  <a:gd name="T93" fmla="*/ 0 h 4112"/>
                  <a:gd name="T94" fmla="*/ 0 w 411"/>
                  <a:gd name="T95" fmla="*/ 0 h 4112"/>
                  <a:gd name="T96" fmla="*/ 0 w 411"/>
                  <a:gd name="T97" fmla="*/ 0 h 41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11"/>
                  <a:gd name="T148" fmla="*/ 0 h 4112"/>
                  <a:gd name="T149" fmla="*/ 411 w 411"/>
                  <a:gd name="T150" fmla="*/ 4112 h 41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11" h="4112">
                    <a:moveTo>
                      <a:pt x="0" y="0"/>
                    </a:moveTo>
                    <a:lnTo>
                      <a:pt x="10" y="48"/>
                    </a:lnTo>
                    <a:lnTo>
                      <a:pt x="39" y="180"/>
                    </a:lnTo>
                    <a:lnTo>
                      <a:pt x="79" y="374"/>
                    </a:lnTo>
                    <a:lnTo>
                      <a:pt x="128" y="609"/>
                    </a:lnTo>
                    <a:lnTo>
                      <a:pt x="175" y="861"/>
                    </a:lnTo>
                    <a:lnTo>
                      <a:pt x="217" y="1109"/>
                    </a:lnTo>
                    <a:lnTo>
                      <a:pt x="250" y="1332"/>
                    </a:lnTo>
                    <a:lnTo>
                      <a:pt x="268" y="1508"/>
                    </a:lnTo>
                    <a:lnTo>
                      <a:pt x="268" y="1700"/>
                    </a:lnTo>
                    <a:lnTo>
                      <a:pt x="266" y="1973"/>
                    </a:lnTo>
                    <a:lnTo>
                      <a:pt x="260" y="2295"/>
                    </a:lnTo>
                    <a:lnTo>
                      <a:pt x="254" y="2640"/>
                    </a:lnTo>
                    <a:lnTo>
                      <a:pt x="244" y="2974"/>
                    </a:lnTo>
                    <a:lnTo>
                      <a:pt x="235" y="3269"/>
                    </a:lnTo>
                    <a:lnTo>
                      <a:pt x="227" y="3496"/>
                    </a:lnTo>
                    <a:lnTo>
                      <a:pt x="221" y="3623"/>
                    </a:lnTo>
                    <a:lnTo>
                      <a:pt x="206" y="3693"/>
                    </a:lnTo>
                    <a:lnTo>
                      <a:pt x="180" y="3773"/>
                    </a:lnTo>
                    <a:lnTo>
                      <a:pt x="147" y="3854"/>
                    </a:lnTo>
                    <a:lnTo>
                      <a:pt x="111" y="3934"/>
                    </a:lnTo>
                    <a:lnTo>
                      <a:pt x="74" y="4002"/>
                    </a:lnTo>
                    <a:lnTo>
                      <a:pt x="43" y="4060"/>
                    </a:lnTo>
                    <a:lnTo>
                      <a:pt x="21" y="4097"/>
                    </a:lnTo>
                    <a:lnTo>
                      <a:pt x="14" y="4112"/>
                    </a:lnTo>
                    <a:lnTo>
                      <a:pt x="27" y="4108"/>
                    </a:lnTo>
                    <a:lnTo>
                      <a:pt x="66" y="4095"/>
                    </a:lnTo>
                    <a:lnTo>
                      <a:pt x="120" y="4069"/>
                    </a:lnTo>
                    <a:lnTo>
                      <a:pt x="184" y="4031"/>
                    </a:lnTo>
                    <a:lnTo>
                      <a:pt x="246" y="3971"/>
                    </a:lnTo>
                    <a:lnTo>
                      <a:pt x="303" y="3891"/>
                    </a:lnTo>
                    <a:lnTo>
                      <a:pt x="341" y="3784"/>
                    </a:lnTo>
                    <a:lnTo>
                      <a:pt x="357" y="3651"/>
                    </a:lnTo>
                    <a:lnTo>
                      <a:pt x="361" y="3459"/>
                    </a:lnTo>
                    <a:lnTo>
                      <a:pt x="372" y="3197"/>
                    </a:lnTo>
                    <a:lnTo>
                      <a:pt x="386" y="2885"/>
                    </a:lnTo>
                    <a:lnTo>
                      <a:pt x="401" y="2544"/>
                    </a:lnTo>
                    <a:lnTo>
                      <a:pt x="409" y="2189"/>
                    </a:lnTo>
                    <a:lnTo>
                      <a:pt x="411" y="1847"/>
                    </a:lnTo>
                    <a:lnTo>
                      <a:pt x="398" y="1533"/>
                    </a:lnTo>
                    <a:lnTo>
                      <a:pt x="370" y="1270"/>
                    </a:lnTo>
                    <a:lnTo>
                      <a:pt x="322" y="1035"/>
                    </a:lnTo>
                    <a:lnTo>
                      <a:pt x="268" y="808"/>
                    </a:lnTo>
                    <a:lnTo>
                      <a:pt x="206" y="593"/>
                    </a:lnTo>
                    <a:lnTo>
                      <a:pt x="145" y="401"/>
                    </a:lnTo>
                    <a:lnTo>
                      <a:pt x="87" y="236"/>
                    </a:lnTo>
                    <a:lnTo>
                      <a:pt x="43" y="110"/>
                    </a:lnTo>
                    <a:lnTo>
                      <a:pt x="1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59"/>
              <p:cNvSpPr>
                <a:spLocks/>
              </p:cNvSpPr>
              <p:nvPr/>
            </p:nvSpPr>
            <p:spPr bwMode="auto">
              <a:xfrm>
                <a:off x="5425" y="994"/>
                <a:ext cx="54" cy="23"/>
              </a:xfrm>
              <a:custGeom>
                <a:avLst/>
                <a:gdLst>
                  <a:gd name="T0" fmla="*/ 0 w 207"/>
                  <a:gd name="T1" fmla="*/ 0 h 91"/>
                  <a:gd name="T2" fmla="*/ 0 w 207"/>
                  <a:gd name="T3" fmla="*/ 0 h 91"/>
                  <a:gd name="T4" fmla="*/ 0 w 207"/>
                  <a:gd name="T5" fmla="*/ 0 h 91"/>
                  <a:gd name="T6" fmla="*/ 0 w 207"/>
                  <a:gd name="T7" fmla="*/ 0 h 91"/>
                  <a:gd name="T8" fmla="*/ 0 w 207"/>
                  <a:gd name="T9" fmla="*/ 0 h 91"/>
                  <a:gd name="T10" fmla="*/ 0 w 207"/>
                  <a:gd name="T11" fmla="*/ 0 h 91"/>
                  <a:gd name="T12" fmla="*/ 0 w 207"/>
                  <a:gd name="T13" fmla="*/ 0 h 91"/>
                  <a:gd name="T14" fmla="*/ 0 w 207"/>
                  <a:gd name="T15" fmla="*/ 0 h 91"/>
                  <a:gd name="T16" fmla="*/ 0 w 207"/>
                  <a:gd name="T17" fmla="*/ 0 h 91"/>
                  <a:gd name="T18" fmla="*/ 0 w 207"/>
                  <a:gd name="T19" fmla="*/ 0 h 91"/>
                  <a:gd name="T20" fmla="*/ 0 w 207"/>
                  <a:gd name="T21" fmla="*/ 0 h 91"/>
                  <a:gd name="T22" fmla="*/ 0 w 207"/>
                  <a:gd name="T23" fmla="*/ 0 h 91"/>
                  <a:gd name="T24" fmla="*/ 0 w 207"/>
                  <a:gd name="T25" fmla="*/ 0 h 91"/>
                  <a:gd name="T26" fmla="*/ 0 w 207"/>
                  <a:gd name="T27" fmla="*/ 0 h 91"/>
                  <a:gd name="T28" fmla="*/ 0 w 207"/>
                  <a:gd name="T29" fmla="*/ 0 h 91"/>
                  <a:gd name="T30" fmla="*/ 0 w 207"/>
                  <a:gd name="T31" fmla="*/ 0 h 91"/>
                  <a:gd name="T32" fmla="*/ 0 w 207"/>
                  <a:gd name="T33" fmla="*/ 0 h 91"/>
                  <a:gd name="T34" fmla="*/ 0 w 207"/>
                  <a:gd name="T35" fmla="*/ 0 h 91"/>
                  <a:gd name="T36" fmla="*/ 0 w 207"/>
                  <a:gd name="T37" fmla="*/ 0 h 91"/>
                  <a:gd name="T38" fmla="*/ 0 w 207"/>
                  <a:gd name="T39" fmla="*/ 0 h 91"/>
                  <a:gd name="T40" fmla="*/ 0 w 207"/>
                  <a:gd name="T41" fmla="*/ 0 h 91"/>
                  <a:gd name="T42" fmla="*/ 0 w 207"/>
                  <a:gd name="T43" fmla="*/ 0 h 91"/>
                  <a:gd name="T44" fmla="*/ 0 w 207"/>
                  <a:gd name="T45" fmla="*/ 0 h 91"/>
                  <a:gd name="T46" fmla="*/ 0 w 207"/>
                  <a:gd name="T47" fmla="*/ 0 h 91"/>
                  <a:gd name="T48" fmla="*/ 0 w 207"/>
                  <a:gd name="T49" fmla="*/ 0 h 91"/>
                  <a:gd name="T50" fmla="*/ 0 w 207"/>
                  <a:gd name="T51" fmla="*/ 0 h 91"/>
                  <a:gd name="T52" fmla="*/ 0 w 207"/>
                  <a:gd name="T53" fmla="*/ 0 h 91"/>
                  <a:gd name="T54" fmla="*/ 0 w 207"/>
                  <a:gd name="T55" fmla="*/ 0 h 91"/>
                  <a:gd name="T56" fmla="*/ 0 w 207"/>
                  <a:gd name="T57" fmla="*/ 0 h 91"/>
                  <a:gd name="T58" fmla="*/ 0 w 207"/>
                  <a:gd name="T59" fmla="*/ 0 h 91"/>
                  <a:gd name="T60" fmla="*/ 0 w 207"/>
                  <a:gd name="T61" fmla="*/ 0 h 91"/>
                  <a:gd name="T62" fmla="*/ 0 w 207"/>
                  <a:gd name="T63" fmla="*/ 0 h 91"/>
                  <a:gd name="T64" fmla="*/ 0 w 207"/>
                  <a:gd name="T65" fmla="*/ 0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7"/>
                  <a:gd name="T100" fmla="*/ 0 h 91"/>
                  <a:gd name="T101" fmla="*/ 207 w 207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7" h="91">
                    <a:moveTo>
                      <a:pt x="103" y="0"/>
                    </a:moveTo>
                    <a:lnTo>
                      <a:pt x="122" y="0"/>
                    </a:lnTo>
                    <a:lnTo>
                      <a:pt x="141" y="2"/>
                    </a:lnTo>
                    <a:lnTo>
                      <a:pt x="157" y="5"/>
                    </a:lnTo>
                    <a:lnTo>
                      <a:pt x="174" y="13"/>
                    </a:lnTo>
                    <a:lnTo>
                      <a:pt x="186" y="19"/>
                    </a:lnTo>
                    <a:lnTo>
                      <a:pt x="198" y="27"/>
                    </a:lnTo>
                    <a:lnTo>
                      <a:pt x="203" y="34"/>
                    </a:lnTo>
                    <a:lnTo>
                      <a:pt x="207" y="44"/>
                    </a:lnTo>
                    <a:lnTo>
                      <a:pt x="203" y="52"/>
                    </a:lnTo>
                    <a:lnTo>
                      <a:pt x="198" y="60"/>
                    </a:lnTo>
                    <a:lnTo>
                      <a:pt x="186" y="67"/>
                    </a:lnTo>
                    <a:lnTo>
                      <a:pt x="174" y="75"/>
                    </a:lnTo>
                    <a:lnTo>
                      <a:pt x="157" y="79"/>
                    </a:lnTo>
                    <a:lnTo>
                      <a:pt x="141" y="85"/>
                    </a:lnTo>
                    <a:lnTo>
                      <a:pt x="122" y="89"/>
                    </a:lnTo>
                    <a:lnTo>
                      <a:pt x="103" y="91"/>
                    </a:lnTo>
                    <a:lnTo>
                      <a:pt x="81" y="89"/>
                    </a:lnTo>
                    <a:lnTo>
                      <a:pt x="62" y="85"/>
                    </a:lnTo>
                    <a:lnTo>
                      <a:pt x="44" y="79"/>
                    </a:lnTo>
                    <a:lnTo>
                      <a:pt x="31" y="75"/>
                    </a:lnTo>
                    <a:lnTo>
                      <a:pt x="17" y="67"/>
                    </a:lnTo>
                    <a:lnTo>
                      <a:pt x="8" y="60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4"/>
                    </a:lnTo>
                    <a:lnTo>
                      <a:pt x="8" y="27"/>
                    </a:lnTo>
                    <a:lnTo>
                      <a:pt x="17" y="19"/>
                    </a:lnTo>
                    <a:lnTo>
                      <a:pt x="31" y="13"/>
                    </a:lnTo>
                    <a:lnTo>
                      <a:pt x="44" y="5"/>
                    </a:lnTo>
                    <a:lnTo>
                      <a:pt x="62" y="2"/>
                    </a:lnTo>
                    <a:lnTo>
                      <a:pt x="81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8FF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60"/>
              <p:cNvSpPr>
                <a:spLocks/>
              </p:cNvSpPr>
              <p:nvPr/>
            </p:nvSpPr>
            <p:spPr bwMode="auto">
              <a:xfrm>
                <a:off x="5421" y="1071"/>
                <a:ext cx="54" cy="23"/>
              </a:xfrm>
              <a:custGeom>
                <a:avLst/>
                <a:gdLst>
                  <a:gd name="T0" fmla="*/ 0 w 206"/>
                  <a:gd name="T1" fmla="*/ 0 h 89"/>
                  <a:gd name="T2" fmla="*/ 0 w 206"/>
                  <a:gd name="T3" fmla="*/ 0 h 89"/>
                  <a:gd name="T4" fmla="*/ 0 w 206"/>
                  <a:gd name="T5" fmla="*/ 0 h 89"/>
                  <a:gd name="T6" fmla="*/ 0 w 206"/>
                  <a:gd name="T7" fmla="*/ 0 h 89"/>
                  <a:gd name="T8" fmla="*/ 0 w 206"/>
                  <a:gd name="T9" fmla="*/ 0 h 89"/>
                  <a:gd name="T10" fmla="*/ 0 w 206"/>
                  <a:gd name="T11" fmla="*/ 0 h 89"/>
                  <a:gd name="T12" fmla="*/ 0 w 206"/>
                  <a:gd name="T13" fmla="*/ 0 h 89"/>
                  <a:gd name="T14" fmla="*/ 0 w 206"/>
                  <a:gd name="T15" fmla="*/ 0 h 89"/>
                  <a:gd name="T16" fmla="*/ 0 w 206"/>
                  <a:gd name="T17" fmla="*/ 0 h 89"/>
                  <a:gd name="T18" fmla="*/ 0 w 206"/>
                  <a:gd name="T19" fmla="*/ 0 h 89"/>
                  <a:gd name="T20" fmla="*/ 0 w 206"/>
                  <a:gd name="T21" fmla="*/ 0 h 89"/>
                  <a:gd name="T22" fmla="*/ 0 w 206"/>
                  <a:gd name="T23" fmla="*/ 0 h 89"/>
                  <a:gd name="T24" fmla="*/ 0 w 206"/>
                  <a:gd name="T25" fmla="*/ 0 h 89"/>
                  <a:gd name="T26" fmla="*/ 0 w 206"/>
                  <a:gd name="T27" fmla="*/ 0 h 89"/>
                  <a:gd name="T28" fmla="*/ 0 w 206"/>
                  <a:gd name="T29" fmla="*/ 0 h 89"/>
                  <a:gd name="T30" fmla="*/ 0 w 206"/>
                  <a:gd name="T31" fmla="*/ 0 h 89"/>
                  <a:gd name="T32" fmla="*/ 0 w 206"/>
                  <a:gd name="T33" fmla="*/ 0 h 89"/>
                  <a:gd name="T34" fmla="*/ 0 w 206"/>
                  <a:gd name="T35" fmla="*/ 0 h 89"/>
                  <a:gd name="T36" fmla="*/ 0 w 206"/>
                  <a:gd name="T37" fmla="*/ 0 h 89"/>
                  <a:gd name="T38" fmla="*/ 0 w 206"/>
                  <a:gd name="T39" fmla="*/ 0 h 89"/>
                  <a:gd name="T40" fmla="*/ 0 w 206"/>
                  <a:gd name="T41" fmla="*/ 0 h 89"/>
                  <a:gd name="T42" fmla="*/ 0 w 206"/>
                  <a:gd name="T43" fmla="*/ 0 h 89"/>
                  <a:gd name="T44" fmla="*/ 0 w 206"/>
                  <a:gd name="T45" fmla="*/ 0 h 89"/>
                  <a:gd name="T46" fmla="*/ 0 w 206"/>
                  <a:gd name="T47" fmla="*/ 0 h 89"/>
                  <a:gd name="T48" fmla="*/ 0 w 206"/>
                  <a:gd name="T49" fmla="*/ 0 h 89"/>
                  <a:gd name="T50" fmla="*/ 0 w 206"/>
                  <a:gd name="T51" fmla="*/ 0 h 89"/>
                  <a:gd name="T52" fmla="*/ 0 w 206"/>
                  <a:gd name="T53" fmla="*/ 0 h 89"/>
                  <a:gd name="T54" fmla="*/ 0 w 206"/>
                  <a:gd name="T55" fmla="*/ 0 h 89"/>
                  <a:gd name="T56" fmla="*/ 0 w 206"/>
                  <a:gd name="T57" fmla="*/ 0 h 89"/>
                  <a:gd name="T58" fmla="*/ 0 w 206"/>
                  <a:gd name="T59" fmla="*/ 0 h 89"/>
                  <a:gd name="T60" fmla="*/ 0 w 206"/>
                  <a:gd name="T61" fmla="*/ 0 h 89"/>
                  <a:gd name="T62" fmla="*/ 0 w 206"/>
                  <a:gd name="T63" fmla="*/ 0 h 89"/>
                  <a:gd name="T64" fmla="*/ 0 w 206"/>
                  <a:gd name="T65" fmla="*/ 0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9"/>
                  <a:gd name="T101" fmla="*/ 206 w 206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9">
                    <a:moveTo>
                      <a:pt x="105" y="0"/>
                    </a:moveTo>
                    <a:lnTo>
                      <a:pt x="122" y="0"/>
                    </a:lnTo>
                    <a:lnTo>
                      <a:pt x="142" y="2"/>
                    </a:lnTo>
                    <a:lnTo>
                      <a:pt x="159" y="6"/>
                    </a:lnTo>
                    <a:lnTo>
                      <a:pt x="175" y="14"/>
                    </a:lnTo>
                    <a:lnTo>
                      <a:pt x="186" y="20"/>
                    </a:lnTo>
                    <a:lnTo>
                      <a:pt x="196" y="27"/>
                    </a:lnTo>
                    <a:lnTo>
                      <a:pt x="202" y="35"/>
                    </a:lnTo>
                    <a:lnTo>
                      <a:pt x="206" y="45"/>
                    </a:lnTo>
                    <a:lnTo>
                      <a:pt x="202" y="53"/>
                    </a:lnTo>
                    <a:lnTo>
                      <a:pt x="196" y="60"/>
                    </a:lnTo>
                    <a:lnTo>
                      <a:pt x="186" y="68"/>
                    </a:lnTo>
                    <a:lnTo>
                      <a:pt x="175" y="76"/>
                    </a:lnTo>
                    <a:lnTo>
                      <a:pt x="159" y="80"/>
                    </a:lnTo>
                    <a:lnTo>
                      <a:pt x="142" y="86"/>
                    </a:lnTo>
                    <a:lnTo>
                      <a:pt x="122" y="88"/>
                    </a:lnTo>
                    <a:lnTo>
                      <a:pt x="105" y="89"/>
                    </a:lnTo>
                    <a:lnTo>
                      <a:pt x="82" y="88"/>
                    </a:lnTo>
                    <a:lnTo>
                      <a:pt x="62" y="86"/>
                    </a:lnTo>
                    <a:lnTo>
                      <a:pt x="45" y="80"/>
                    </a:lnTo>
                    <a:lnTo>
                      <a:pt x="29" y="76"/>
                    </a:lnTo>
                    <a:lnTo>
                      <a:pt x="16" y="68"/>
                    </a:lnTo>
                    <a:lnTo>
                      <a:pt x="8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0" y="35"/>
                    </a:lnTo>
                    <a:lnTo>
                      <a:pt x="8" y="27"/>
                    </a:lnTo>
                    <a:lnTo>
                      <a:pt x="16" y="20"/>
                    </a:lnTo>
                    <a:lnTo>
                      <a:pt x="29" y="14"/>
                    </a:lnTo>
                    <a:lnTo>
                      <a:pt x="45" y="6"/>
                    </a:lnTo>
                    <a:lnTo>
                      <a:pt x="62" y="2"/>
                    </a:lnTo>
                    <a:lnTo>
                      <a:pt x="82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8FF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61"/>
              <p:cNvSpPr>
                <a:spLocks/>
              </p:cNvSpPr>
              <p:nvPr/>
            </p:nvSpPr>
            <p:spPr bwMode="auto">
              <a:xfrm>
                <a:off x="5337" y="1668"/>
                <a:ext cx="135" cy="1071"/>
              </a:xfrm>
              <a:custGeom>
                <a:avLst/>
                <a:gdLst>
                  <a:gd name="T0" fmla="*/ 0 w 514"/>
                  <a:gd name="T1" fmla="*/ 0 h 4103"/>
                  <a:gd name="T2" fmla="*/ 0 w 514"/>
                  <a:gd name="T3" fmla="*/ 0 h 4103"/>
                  <a:gd name="T4" fmla="*/ 0 w 514"/>
                  <a:gd name="T5" fmla="*/ 0 h 4103"/>
                  <a:gd name="T6" fmla="*/ 0 w 514"/>
                  <a:gd name="T7" fmla="*/ 0 h 4103"/>
                  <a:gd name="T8" fmla="*/ 0 w 514"/>
                  <a:gd name="T9" fmla="*/ 0 h 4103"/>
                  <a:gd name="T10" fmla="*/ 0 w 514"/>
                  <a:gd name="T11" fmla="*/ 0 h 4103"/>
                  <a:gd name="T12" fmla="*/ 0 w 514"/>
                  <a:gd name="T13" fmla="*/ 0 h 4103"/>
                  <a:gd name="T14" fmla="*/ 0 w 514"/>
                  <a:gd name="T15" fmla="*/ 0 h 4103"/>
                  <a:gd name="T16" fmla="*/ 0 w 514"/>
                  <a:gd name="T17" fmla="*/ 0 h 4103"/>
                  <a:gd name="T18" fmla="*/ 0 w 514"/>
                  <a:gd name="T19" fmla="*/ 0 h 4103"/>
                  <a:gd name="T20" fmla="*/ 0 w 514"/>
                  <a:gd name="T21" fmla="*/ 0 h 4103"/>
                  <a:gd name="T22" fmla="*/ 0 w 514"/>
                  <a:gd name="T23" fmla="*/ 0 h 4103"/>
                  <a:gd name="T24" fmla="*/ 0 w 514"/>
                  <a:gd name="T25" fmla="*/ 0 h 4103"/>
                  <a:gd name="T26" fmla="*/ 0 w 514"/>
                  <a:gd name="T27" fmla="*/ 0 h 4103"/>
                  <a:gd name="T28" fmla="*/ 0 w 514"/>
                  <a:gd name="T29" fmla="*/ 0 h 4103"/>
                  <a:gd name="T30" fmla="*/ 0 w 514"/>
                  <a:gd name="T31" fmla="*/ 0 h 4103"/>
                  <a:gd name="T32" fmla="*/ 0 w 514"/>
                  <a:gd name="T33" fmla="*/ 0 h 4103"/>
                  <a:gd name="T34" fmla="*/ 0 w 514"/>
                  <a:gd name="T35" fmla="*/ 0 h 4103"/>
                  <a:gd name="T36" fmla="*/ 0 w 514"/>
                  <a:gd name="T37" fmla="*/ 0 h 4103"/>
                  <a:gd name="T38" fmla="*/ 0 w 514"/>
                  <a:gd name="T39" fmla="*/ 0 h 4103"/>
                  <a:gd name="T40" fmla="*/ 0 w 514"/>
                  <a:gd name="T41" fmla="*/ 0 h 4103"/>
                  <a:gd name="T42" fmla="*/ 0 w 514"/>
                  <a:gd name="T43" fmla="*/ 0 h 4103"/>
                  <a:gd name="T44" fmla="*/ 0 w 514"/>
                  <a:gd name="T45" fmla="*/ 0 h 4103"/>
                  <a:gd name="T46" fmla="*/ 0 w 514"/>
                  <a:gd name="T47" fmla="*/ 0 h 4103"/>
                  <a:gd name="T48" fmla="*/ 0 w 514"/>
                  <a:gd name="T49" fmla="*/ 0 h 4103"/>
                  <a:gd name="T50" fmla="*/ 0 w 514"/>
                  <a:gd name="T51" fmla="*/ 0 h 4103"/>
                  <a:gd name="T52" fmla="*/ 0 w 514"/>
                  <a:gd name="T53" fmla="*/ 0 h 4103"/>
                  <a:gd name="T54" fmla="*/ 0 w 514"/>
                  <a:gd name="T55" fmla="*/ 0 h 4103"/>
                  <a:gd name="T56" fmla="*/ 0 w 514"/>
                  <a:gd name="T57" fmla="*/ 0 h 4103"/>
                  <a:gd name="T58" fmla="*/ 0 w 514"/>
                  <a:gd name="T59" fmla="*/ 0 h 4103"/>
                  <a:gd name="T60" fmla="*/ 0 w 514"/>
                  <a:gd name="T61" fmla="*/ 0 h 4103"/>
                  <a:gd name="T62" fmla="*/ 0 w 514"/>
                  <a:gd name="T63" fmla="*/ 0 h 4103"/>
                  <a:gd name="T64" fmla="*/ 0 w 514"/>
                  <a:gd name="T65" fmla="*/ 0 h 4103"/>
                  <a:gd name="T66" fmla="*/ 0 w 514"/>
                  <a:gd name="T67" fmla="*/ 0 h 4103"/>
                  <a:gd name="T68" fmla="*/ 0 w 514"/>
                  <a:gd name="T69" fmla="*/ 0 h 4103"/>
                  <a:gd name="T70" fmla="*/ 0 w 514"/>
                  <a:gd name="T71" fmla="*/ 0 h 4103"/>
                  <a:gd name="T72" fmla="*/ 0 w 514"/>
                  <a:gd name="T73" fmla="*/ 0 h 4103"/>
                  <a:gd name="T74" fmla="*/ 0 w 514"/>
                  <a:gd name="T75" fmla="*/ 0 h 4103"/>
                  <a:gd name="T76" fmla="*/ 0 w 514"/>
                  <a:gd name="T77" fmla="*/ 0 h 4103"/>
                  <a:gd name="T78" fmla="*/ 0 w 514"/>
                  <a:gd name="T79" fmla="*/ 0 h 4103"/>
                  <a:gd name="T80" fmla="*/ 0 w 514"/>
                  <a:gd name="T81" fmla="*/ 0 h 41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4"/>
                  <a:gd name="T124" fmla="*/ 0 h 4103"/>
                  <a:gd name="T125" fmla="*/ 514 w 514"/>
                  <a:gd name="T126" fmla="*/ 4103 h 41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4" h="4103">
                    <a:moveTo>
                      <a:pt x="24" y="1012"/>
                    </a:moveTo>
                    <a:lnTo>
                      <a:pt x="4" y="1210"/>
                    </a:lnTo>
                    <a:lnTo>
                      <a:pt x="0" y="1540"/>
                    </a:lnTo>
                    <a:lnTo>
                      <a:pt x="4" y="1951"/>
                    </a:lnTo>
                    <a:lnTo>
                      <a:pt x="20" y="2404"/>
                    </a:lnTo>
                    <a:lnTo>
                      <a:pt x="35" y="2850"/>
                    </a:lnTo>
                    <a:lnTo>
                      <a:pt x="51" y="3246"/>
                    </a:lnTo>
                    <a:lnTo>
                      <a:pt x="62" y="3545"/>
                    </a:lnTo>
                    <a:lnTo>
                      <a:pt x="68" y="3705"/>
                    </a:lnTo>
                    <a:lnTo>
                      <a:pt x="68" y="3769"/>
                    </a:lnTo>
                    <a:lnTo>
                      <a:pt x="76" y="3830"/>
                    </a:lnTo>
                    <a:lnTo>
                      <a:pt x="88" y="3882"/>
                    </a:lnTo>
                    <a:lnTo>
                      <a:pt x="105" y="3928"/>
                    </a:lnTo>
                    <a:lnTo>
                      <a:pt x="126" y="3967"/>
                    </a:lnTo>
                    <a:lnTo>
                      <a:pt x="153" y="4006"/>
                    </a:lnTo>
                    <a:lnTo>
                      <a:pt x="188" y="4041"/>
                    </a:lnTo>
                    <a:lnTo>
                      <a:pt x="231" y="4076"/>
                    </a:lnTo>
                    <a:lnTo>
                      <a:pt x="276" y="4097"/>
                    </a:lnTo>
                    <a:lnTo>
                      <a:pt x="322" y="4103"/>
                    </a:lnTo>
                    <a:lnTo>
                      <a:pt x="369" y="4091"/>
                    </a:lnTo>
                    <a:lnTo>
                      <a:pt x="415" y="4062"/>
                    </a:lnTo>
                    <a:lnTo>
                      <a:pt x="452" y="4016"/>
                    </a:lnTo>
                    <a:lnTo>
                      <a:pt x="483" y="3956"/>
                    </a:lnTo>
                    <a:lnTo>
                      <a:pt x="503" y="3880"/>
                    </a:lnTo>
                    <a:lnTo>
                      <a:pt x="512" y="3795"/>
                    </a:lnTo>
                    <a:lnTo>
                      <a:pt x="512" y="3618"/>
                    </a:lnTo>
                    <a:lnTo>
                      <a:pt x="512" y="3314"/>
                    </a:lnTo>
                    <a:lnTo>
                      <a:pt x="512" y="2914"/>
                    </a:lnTo>
                    <a:lnTo>
                      <a:pt x="514" y="2463"/>
                    </a:lnTo>
                    <a:lnTo>
                      <a:pt x="512" y="1993"/>
                    </a:lnTo>
                    <a:lnTo>
                      <a:pt x="510" y="1555"/>
                    </a:lnTo>
                    <a:lnTo>
                      <a:pt x="505" y="1179"/>
                    </a:lnTo>
                    <a:lnTo>
                      <a:pt x="499" y="910"/>
                    </a:lnTo>
                    <a:lnTo>
                      <a:pt x="495" y="580"/>
                    </a:lnTo>
                    <a:lnTo>
                      <a:pt x="477" y="305"/>
                    </a:lnTo>
                    <a:lnTo>
                      <a:pt x="446" y="103"/>
                    </a:lnTo>
                    <a:lnTo>
                      <a:pt x="400" y="0"/>
                    </a:lnTo>
                    <a:lnTo>
                      <a:pt x="334" y="16"/>
                    </a:lnTo>
                    <a:lnTo>
                      <a:pt x="250" y="175"/>
                    </a:lnTo>
                    <a:lnTo>
                      <a:pt x="146" y="499"/>
                    </a:lnTo>
                    <a:lnTo>
                      <a:pt x="24" y="1012"/>
                    </a:lnTo>
                    <a:close/>
                  </a:path>
                </a:pathLst>
              </a:custGeom>
              <a:solidFill>
                <a:srgbClr val="30F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62"/>
              <p:cNvSpPr>
                <a:spLocks/>
              </p:cNvSpPr>
              <p:nvPr/>
            </p:nvSpPr>
            <p:spPr bwMode="auto">
              <a:xfrm>
                <a:off x="5355" y="1890"/>
                <a:ext cx="105" cy="57"/>
              </a:xfrm>
              <a:custGeom>
                <a:avLst/>
                <a:gdLst>
                  <a:gd name="T0" fmla="*/ 0 w 402"/>
                  <a:gd name="T1" fmla="*/ 0 h 221"/>
                  <a:gd name="T2" fmla="*/ 0 w 402"/>
                  <a:gd name="T3" fmla="*/ 0 h 221"/>
                  <a:gd name="T4" fmla="*/ 0 w 402"/>
                  <a:gd name="T5" fmla="*/ 0 h 221"/>
                  <a:gd name="T6" fmla="*/ 0 w 402"/>
                  <a:gd name="T7" fmla="*/ 0 h 221"/>
                  <a:gd name="T8" fmla="*/ 0 w 402"/>
                  <a:gd name="T9" fmla="*/ 0 h 221"/>
                  <a:gd name="T10" fmla="*/ 0 w 402"/>
                  <a:gd name="T11" fmla="*/ 0 h 221"/>
                  <a:gd name="T12" fmla="*/ 0 w 402"/>
                  <a:gd name="T13" fmla="*/ 0 h 221"/>
                  <a:gd name="T14" fmla="*/ 0 w 402"/>
                  <a:gd name="T15" fmla="*/ 0 h 221"/>
                  <a:gd name="T16" fmla="*/ 0 w 402"/>
                  <a:gd name="T17" fmla="*/ 0 h 221"/>
                  <a:gd name="T18" fmla="*/ 0 w 402"/>
                  <a:gd name="T19" fmla="*/ 0 h 221"/>
                  <a:gd name="T20" fmla="*/ 0 w 402"/>
                  <a:gd name="T21" fmla="*/ 0 h 221"/>
                  <a:gd name="T22" fmla="*/ 0 w 402"/>
                  <a:gd name="T23" fmla="*/ 0 h 221"/>
                  <a:gd name="T24" fmla="*/ 0 w 402"/>
                  <a:gd name="T25" fmla="*/ 0 h 221"/>
                  <a:gd name="T26" fmla="*/ 0 w 402"/>
                  <a:gd name="T27" fmla="*/ 0 h 221"/>
                  <a:gd name="T28" fmla="*/ 0 w 402"/>
                  <a:gd name="T29" fmla="*/ 0 h 221"/>
                  <a:gd name="T30" fmla="*/ 0 w 402"/>
                  <a:gd name="T31" fmla="*/ 0 h 221"/>
                  <a:gd name="T32" fmla="*/ 0 w 402"/>
                  <a:gd name="T33" fmla="*/ 0 h 221"/>
                  <a:gd name="T34" fmla="*/ 0 w 402"/>
                  <a:gd name="T35" fmla="*/ 0 h 221"/>
                  <a:gd name="T36" fmla="*/ 0 w 402"/>
                  <a:gd name="T37" fmla="*/ 0 h 221"/>
                  <a:gd name="T38" fmla="*/ 0 w 402"/>
                  <a:gd name="T39" fmla="*/ 0 h 221"/>
                  <a:gd name="T40" fmla="*/ 0 w 402"/>
                  <a:gd name="T41" fmla="*/ 0 h 221"/>
                  <a:gd name="T42" fmla="*/ 0 w 402"/>
                  <a:gd name="T43" fmla="*/ 0 h 221"/>
                  <a:gd name="T44" fmla="*/ 0 w 402"/>
                  <a:gd name="T45" fmla="*/ 0 h 221"/>
                  <a:gd name="T46" fmla="*/ 0 w 402"/>
                  <a:gd name="T47" fmla="*/ 0 h 221"/>
                  <a:gd name="T48" fmla="*/ 0 w 402"/>
                  <a:gd name="T49" fmla="*/ 0 h 221"/>
                  <a:gd name="T50" fmla="*/ 0 w 402"/>
                  <a:gd name="T51" fmla="*/ 0 h 221"/>
                  <a:gd name="T52" fmla="*/ 0 w 402"/>
                  <a:gd name="T53" fmla="*/ 0 h 221"/>
                  <a:gd name="T54" fmla="*/ 0 w 402"/>
                  <a:gd name="T55" fmla="*/ 0 h 221"/>
                  <a:gd name="T56" fmla="*/ 0 w 402"/>
                  <a:gd name="T57" fmla="*/ 0 h 221"/>
                  <a:gd name="T58" fmla="*/ 0 w 402"/>
                  <a:gd name="T59" fmla="*/ 0 h 221"/>
                  <a:gd name="T60" fmla="*/ 0 w 402"/>
                  <a:gd name="T61" fmla="*/ 0 h 221"/>
                  <a:gd name="T62" fmla="*/ 0 w 402"/>
                  <a:gd name="T63" fmla="*/ 0 h 221"/>
                  <a:gd name="T64" fmla="*/ 0 w 402"/>
                  <a:gd name="T65" fmla="*/ 0 h 2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2"/>
                  <a:gd name="T100" fmla="*/ 0 h 221"/>
                  <a:gd name="T101" fmla="*/ 402 w 402"/>
                  <a:gd name="T102" fmla="*/ 221 h 2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2" h="221">
                    <a:moveTo>
                      <a:pt x="202" y="0"/>
                    </a:moveTo>
                    <a:lnTo>
                      <a:pt x="241" y="0"/>
                    </a:lnTo>
                    <a:lnTo>
                      <a:pt x="277" y="7"/>
                    </a:lnTo>
                    <a:lnTo>
                      <a:pt x="312" y="17"/>
                    </a:lnTo>
                    <a:lnTo>
                      <a:pt x="341" y="32"/>
                    </a:lnTo>
                    <a:lnTo>
                      <a:pt x="365" y="48"/>
                    </a:lnTo>
                    <a:lnTo>
                      <a:pt x="384" y="67"/>
                    </a:lnTo>
                    <a:lnTo>
                      <a:pt x="396" y="87"/>
                    </a:lnTo>
                    <a:lnTo>
                      <a:pt x="402" y="110"/>
                    </a:lnTo>
                    <a:lnTo>
                      <a:pt x="396" y="131"/>
                    </a:lnTo>
                    <a:lnTo>
                      <a:pt x="384" y="153"/>
                    </a:lnTo>
                    <a:lnTo>
                      <a:pt x="365" y="170"/>
                    </a:lnTo>
                    <a:lnTo>
                      <a:pt x="341" y="188"/>
                    </a:lnTo>
                    <a:lnTo>
                      <a:pt x="312" y="199"/>
                    </a:lnTo>
                    <a:lnTo>
                      <a:pt x="277" y="211"/>
                    </a:lnTo>
                    <a:lnTo>
                      <a:pt x="241" y="217"/>
                    </a:lnTo>
                    <a:lnTo>
                      <a:pt x="202" y="221"/>
                    </a:lnTo>
                    <a:lnTo>
                      <a:pt x="159" y="217"/>
                    </a:lnTo>
                    <a:lnTo>
                      <a:pt x="122" y="211"/>
                    </a:lnTo>
                    <a:lnTo>
                      <a:pt x="87" y="199"/>
                    </a:lnTo>
                    <a:lnTo>
                      <a:pt x="58" y="188"/>
                    </a:lnTo>
                    <a:lnTo>
                      <a:pt x="33" y="170"/>
                    </a:lnTo>
                    <a:lnTo>
                      <a:pt x="14" y="153"/>
                    </a:lnTo>
                    <a:lnTo>
                      <a:pt x="2" y="131"/>
                    </a:lnTo>
                    <a:lnTo>
                      <a:pt x="0" y="110"/>
                    </a:lnTo>
                    <a:lnTo>
                      <a:pt x="2" y="87"/>
                    </a:lnTo>
                    <a:lnTo>
                      <a:pt x="14" y="67"/>
                    </a:lnTo>
                    <a:lnTo>
                      <a:pt x="33" y="48"/>
                    </a:lnTo>
                    <a:lnTo>
                      <a:pt x="58" y="32"/>
                    </a:lnTo>
                    <a:lnTo>
                      <a:pt x="87" y="17"/>
                    </a:lnTo>
                    <a:lnTo>
                      <a:pt x="122" y="7"/>
                    </a:lnTo>
                    <a:lnTo>
                      <a:pt x="159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8FF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63"/>
              <p:cNvSpPr>
                <a:spLocks/>
              </p:cNvSpPr>
              <p:nvPr/>
            </p:nvSpPr>
            <p:spPr bwMode="auto">
              <a:xfrm>
                <a:off x="5376" y="1901"/>
                <a:ext cx="63" cy="36"/>
              </a:xfrm>
              <a:custGeom>
                <a:avLst/>
                <a:gdLst>
                  <a:gd name="T0" fmla="*/ 0 w 242"/>
                  <a:gd name="T1" fmla="*/ 0 h 136"/>
                  <a:gd name="T2" fmla="*/ 0 w 242"/>
                  <a:gd name="T3" fmla="*/ 0 h 136"/>
                  <a:gd name="T4" fmla="*/ 0 w 242"/>
                  <a:gd name="T5" fmla="*/ 0 h 136"/>
                  <a:gd name="T6" fmla="*/ 0 w 242"/>
                  <a:gd name="T7" fmla="*/ 0 h 136"/>
                  <a:gd name="T8" fmla="*/ 0 w 242"/>
                  <a:gd name="T9" fmla="*/ 0 h 136"/>
                  <a:gd name="T10" fmla="*/ 0 w 242"/>
                  <a:gd name="T11" fmla="*/ 0 h 136"/>
                  <a:gd name="T12" fmla="*/ 0 w 242"/>
                  <a:gd name="T13" fmla="*/ 0 h 136"/>
                  <a:gd name="T14" fmla="*/ 0 w 242"/>
                  <a:gd name="T15" fmla="*/ 0 h 136"/>
                  <a:gd name="T16" fmla="*/ 0 w 242"/>
                  <a:gd name="T17" fmla="*/ 0 h 136"/>
                  <a:gd name="T18" fmla="*/ 0 w 242"/>
                  <a:gd name="T19" fmla="*/ 0 h 136"/>
                  <a:gd name="T20" fmla="*/ 0 w 242"/>
                  <a:gd name="T21" fmla="*/ 0 h 136"/>
                  <a:gd name="T22" fmla="*/ 0 w 242"/>
                  <a:gd name="T23" fmla="*/ 0 h 136"/>
                  <a:gd name="T24" fmla="*/ 0 w 242"/>
                  <a:gd name="T25" fmla="*/ 0 h 136"/>
                  <a:gd name="T26" fmla="*/ 0 w 242"/>
                  <a:gd name="T27" fmla="*/ 0 h 136"/>
                  <a:gd name="T28" fmla="*/ 0 w 242"/>
                  <a:gd name="T29" fmla="*/ 0 h 136"/>
                  <a:gd name="T30" fmla="*/ 0 w 242"/>
                  <a:gd name="T31" fmla="*/ 0 h 136"/>
                  <a:gd name="T32" fmla="*/ 0 w 242"/>
                  <a:gd name="T33" fmla="*/ 0 h 136"/>
                  <a:gd name="T34" fmla="*/ 0 w 242"/>
                  <a:gd name="T35" fmla="*/ 0 h 136"/>
                  <a:gd name="T36" fmla="*/ 0 w 242"/>
                  <a:gd name="T37" fmla="*/ 0 h 136"/>
                  <a:gd name="T38" fmla="*/ 0 w 242"/>
                  <a:gd name="T39" fmla="*/ 0 h 136"/>
                  <a:gd name="T40" fmla="*/ 0 w 242"/>
                  <a:gd name="T41" fmla="*/ 0 h 136"/>
                  <a:gd name="T42" fmla="*/ 0 w 242"/>
                  <a:gd name="T43" fmla="*/ 0 h 136"/>
                  <a:gd name="T44" fmla="*/ 0 w 242"/>
                  <a:gd name="T45" fmla="*/ 0 h 136"/>
                  <a:gd name="T46" fmla="*/ 0 w 242"/>
                  <a:gd name="T47" fmla="*/ 0 h 136"/>
                  <a:gd name="T48" fmla="*/ 0 w 242"/>
                  <a:gd name="T49" fmla="*/ 0 h 136"/>
                  <a:gd name="T50" fmla="*/ 0 w 242"/>
                  <a:gd name="T51" fmla="*/ 0 h 136"/>
                  <a:gd name="T52" fmla="*/ 0 w 242"/>
                  <a:gd name="T53" fmla="*/ 0 h 136"/>
                  <a:gd name="T54" fmla="*/ 0 w 242"/>
                  <a:gd name="T55" fmla="*/ 0 h 136"/>
                  <a:gd name="T56" fmla="*/ 0 w 242"/>
                  <a:gd name="T57" fmla="*/ 0 h 136"/>
                  <a:gd name="T58" fmla="*/ 0 w 242"/>
                  <a:gd name="T59" fmla="*/ 0 h 136"/>
                  <a:gd name="T60" fmla="*/ 0 w 242"/>
                  <a:gd name="T61" fmla="*/ 0 h 136"/>
                  <a:gd name="T62" fmla="*/ 0 w 242"/>
                  <a:gd name="T63" fmla="*/ 0 h 136"/>
                  <a:gd name="T64" fmla="*/ 0 w 242"/>
                  <a:gd name="T65" fmla="*/ 0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2"/>
                  <a:gd name="T100" fmla="*/ 0 h 136"/>
                  <a:gd name="T101" fmla="*/ 242 w 242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2" h="136">
                    <a:moveTo>
                      <a:pt x="122" y="0"/>
                    </a:moveTo>
                    <a:lnTo>
                      <a:pt x="143" y="0"/>
                    </a:lnTo>
                    <a:lnTo>
                      <a:pt x="166" y="4"/>
                    </a:lnTo>
                    <a:lnTo>
                      <a:pt x="186" y="10"/>
                    </a:lnTo>
                    <a:lnTo>
                      <a:pt x="205" y="19"/>
                    </a:lnTo>
                    <a:lnTo>
                      <a:pt x="219" y="29"/>
                    </a:lnTo>
                    <a:lnTo>
                      <a:pt x="232" y="41"/>
                    </a:lnTo>
                    <a:lnTo>
                      <a:pt x="238" y="52"/>
                    </a:lnTo>
                    <a:lnTo>
                      <a:pt x="242" y="66"/>
                    </a:lnTo>
                    <a:lnTo>
                      <a:pt x="238" y="80"/>
                    </a:lnTo>
                    <a:lnTo>
                      <a:pt x="232" y="93"/>
                    </a:lnTo>
                    <a:lnTo>
                      <a:pt x="219" y="103"/>
                    </a:lnTo>
                    <a:lnTo>
                      <a:pt x="205" y="114"/>
                    </a:lnTo>
                    <a:lnTo>
                      <a:pt x="186" y="122"/>
                    </a:lnTo>
                    <a:lnTo>
                      <a:pt x="166" y="130"/>
                    </a:lnTo>
                    <a:lnTo>
                      <a:pt x="143" y="134"/>
                    </a:lnTo>
                    <a:lnTo>
                      <a:pt x="122" y="136"/>
                    </a:lnTo>
                    <a:lnTo>
                      <a:pt x="97" y="134"/>
                    </a:lnTo>
                    <a:lnTo>
                      <a:pt x="73" y="130"/>
                    </a:lnTo>
                    <a:lnTo>
                      <a:pt x="52" y="122"/>
                    </a:lnTo>
                    <a:lnTo>
                      <a:pt x="35" y="114"/>
                    </a:lnTo>
                    <a:lnTo>
                      <a:pt x="19" y="103"/>
                    </a:lnTo>
                    <a:lnTo>
                      <a:pt x="7" y="93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0" y="52"/>
                    </a:lnTo>
                    <a:lnTo>
                      <a:pt x="7" y="41"/>
                    </a:lnTo>
                    <a:lnTo>
                      <a:pt x="19" y="29"/>
                    </a:lnTo>
                    <a:lnTo>
                      <a:pt x="35" y="19"/>
                    </a:lnTo>
                    <a:lnTo>
                      <a:pt x="52" y="10"/>
                    </a:lnTo>
                    <a:lnTo>
                      <a:pt x="73" y="4"/>
                    </a:lnTo>
                    <a:lnTo>
                      <a:pt x="97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DE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58" name="Freeform 93"/>
            <p:cNvSpPr>
              <a:spLocks/>
            </p:cNvSpPr>
            <p:nvPr/>
          </p:nvSpPr>
          <p:spPr bwMode="auto">
            <a:xfrm>
              <a:off x="5705" y="899"/>
              <a:ext cx="104" cy="74"/>
            </a:xfrm>
            <a:custGeom>
              <a:avLst/>
              <a:gdLst>
                <a:gd name="T0" fmla="*/ 0 w 703"/>
                <a:gd name="T1" fmla="*/ 0 h 349"/>
                <a:gd name="T2" fmla="*/ 0 w 703"/>
                <a:gd name="T3" fmla="*/ 0 h 349"/>
                <a:gd name="T4" fmla="*/ 0 w 703"/>
                <a:gd name="T5" fmla="*/ 0 h 349"/>
                <a:gd name="T6" fmla="*/ 0 w 703"/>
                <a:gd name="T7" fmla="*/ 0 h 349"/>
                <a:gd name="T8" fmla="*/ 0 w 703"/>
                <a:gd name="T9" fmla="*/ 0 h 349"/>
                <a:gd name="T10" fmla="*/ 0 w 703"/>
                <a:gd name="T11" fmla="*/ 0 h 349"/>
                <a:gd name="T12" fmla="*/ 0 w 703"/>
                <a:gd name="T13" fmla="*/ 0 h 349"/>
                <a:gd name="T14" fmla="*/ 0 w 703"/>
                <a:gd name="T15" fmla="*/ 0 h 349"/>
                <a:gd name="T16" fmla="*/ 0 w 703"/>
                <a:gd name="T17" fmla="*/ 0 h 349"/>
                <a:gd name="T18" fmla="*/ 0 w 703"/>
                <a:gd name="T19" fmla="*/ 0 h 349"/>
                <a:gd name="T20" fmla="*/ 0 w 703"/>
                <a:gd name="T21" fmla="*/ 0 h 349"/>
                <a:gd name="T22" fmla="*/ 0 w 703"/>
                <a:gd name="T23" fmla="*/ 0 h 349"/>
                <a:gd name="T24" fmla="*/ 0 w 703"/>
                <a:gd name="T25" fmla="*/ 0 h 349"/>
                <a:gd name="T26" fmla="*/ 0 w 703"/>
                <a:gd name="T27" fmla="*/ 0 h 349"/>
                <a:gd name="T28" fmla="*/ 0 w 703"/>
                <a:gd name="T29" fmla="*/ 0 h 349"/>
                <a:gd name="T30" fmla="*/ 0 w 703"/>
                <a:gd name="T31" fmla="*/ 0 h 349"/>
                <a:gd name="T32" fmla="*/ 0 w 703"/>
                <a:gd name="T33" fmla="*/ 0 h 349"/>
                <a:gd name="T34" fmla="*/ 0 w 703"/>
                <a:gd name="T35" fmla="*/ 0 h 3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3"/>
                <a:gd name="T55" fmla="*/ 0 h 349"/>
                <a:gd name="T56" fmla="*/ 703 w 703"/>
                <a:gd name="T57" fmla="*/ 349 h 3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3" h="349">
                  <a:moveTo>
                    <a:pt x="90" y="113"/>
                  </a:moveTo>
                  <a:lnTo>
                    <a:pt x="158" y="68"/>
                  </a:lnTo>
                  <a:lnTo>
                    <a:pt x="249" y="23"/>
                  </a:lnTo>
                  <a:lnTo>
                    <a:pt x="363" y="0"/>
                  </a:lnTo>
                  <a:lnTo>
                    <a:pt x="476" y="23"/>
                  </a:lnTo>
                  <a:lnTo>
                    <a:pt x="544" y="68"/>
                  </a:lnTo>
                  <a:lnTo>
                    <a:pt x="635" y="136"/>
                  </a:lnTo>
                  <a:lnTo>
                    <a:pt x="703" y="159"/>
                  </a:lnTo>
                  <a:lnTo>
                    <a:pt x="698" y="349"/>
                  </a:lnTo>
                  <a:lnTo>
                    <a:pt x="555" y="325"/>
                  </a:lnTo>
                  <a:lnTo>
                    <a:pt x="458" y="272"/>
                  </a:lnTo>
                  <a:lnTo>
                    <a:pt x="363" y="250"/>
                  </a:lnTo>
                  <a:lnTo>
                    <a:pt x="272" y="272"/>
                  </a:lnTo>
                  <a:lnTo>
                    <a:pt x="181" y="318"/>
                  </a:lnTo>
                  <a:lnTo>
                    <a:pt x="90" y="340"/>
                  </a:lnTo>
                  <a:lnTo>
                    <a:pt x="0" y="340"/>
                  </a:lnTo>
                  <a:lnTo>
                    <a:pt x="0" y="136"/>
                  </a:lnTo>
                  <a:lnTo>
                    <a:pt x="90" y="113"/>
                  </a:ln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94"/>
            <p:cNvSpPr>
              <a:spLocks/>
            </p:cNvSpPr>
            <p:nvPr/>
          </p:nvSpPr>
          <p:spPr bwMode="auto">
            <a:xfrm>
              <a:off x="5706" y="997"/>
              <a:ext cx="103" cy="110"/>
            </a:xfrm>
            <a:custGeom>
              <a:avLst/>
              <a:gdLst>
                <a:gd name="T0" fmla="*/ 0 w 519"/>
                <a:gd name="T1" fmla="*/ 0 h 517"/>
                <a:gd name="T2" fmla="*/ 0 w 519"/>
                <a:gd name="T3" fmla="*/ 0 h 517"/>
                <a:gd name="T4" fmla="*/ 0 w 519"/>
                <a:gd name="T5" fmla="*/ 0 h 517"/>
                <a:gd name="T6" fmla="*/ 0 w 519"/>
                <a:gd name="T7" fmla="*/ 0 h 517"/>
                <a:gd name="T8" fmla="*/ 0 w 519"/>
                <a:gd name="T9" fmla="*/ 0 h 517"/>
                <a:gd name="T10" fmla="*/ 0 w 519"/>
                <a:gd name="T11" fmla="*/ 0 h 517"/>
                <a:gd name="T12" fmla="*/ 0 w 519"/>
                <a:gd name="T13" fmla="*/ 0 h 517"/>
                <a:gd name="T14" fmla="*/ 0 w 519"/>
                <a:gd name="T15" fmla="*/ 0 h 517"/>
                <a:gd name="T16" fmla="*/ 0 w 519"/>
                <a:gd name="T17" fmla="*/ 0 h 517"/>
                <a:gd name="T18" fmla="*/ 0 w 519"/>
                <a:gd name="T19" fmla="*/ 0 h 517"/>
                <a:gd name="T20" fmla="*/ 0 w 519"/>
                <a:gd name="T21" fmla="*/ 0 h 517"/>
                <a:gd name="T22" fmla="*/ 0 w 519"/>
                <a:gd name="T23" fmla="*/ 0 h 517"/>
                <a:gd name="T24" fmla="*/ 0 w 519"/>
                <a:gd name="T25" fmla="*/ 0 h 517"/>
                <a:gd name="T26" fmla="*/ 0 w 519"/>
                <a:gd name="T27" fmla="*/ 0 h 5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9"/>
                <a:gd name="T43" fmla="*/ 0 h 517"/>
                <a:gd name="T44" fmla="*/ 519 w 519"/>
                <a:gd name="T45" fmla="*/ 517 h 5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9" h="517">
                  <a:moveTo>
                    <a:pt x="67" y="37"/>
                  </a:moveTo>
                  <a:lnTo>
                    <a:pt x="138" y="57"/>
                  </a:lnTo>
                  <a:lnTo>
                    <a:pt x="191" y="12"/>
                  </a:lnTo>
                  <a:lnTo>
                    <a:pt x="273" y="60"/>
                  </a:lnTo>
                  <a:lnTo>
                    <a:pt x="335" y="0"/>
                  </a:lnTo>
                  <a:lnTo>
                    <a:pt x="399" y="81"/>
                  </a:lnTo>
                  <a:lnTo>
                    <a:pt x="464" y="37"/>
                  </a:lnTo>
                  <a:lnTo>
                    <a:pt x="519" y="81"/>
                  </a:lnTo>
                  <a:lnTo>
                    <a:pt x="517" y="517"/>
                  </a:lnTo>
                  <a:lnTo>
                    <a:pt x="401" y="476"/>
                  </a:lnTo>
                  <a:lnTo>
                    <a:pt x="80" y="482"/>
                  </a:lnTo>
                  <a:lnTo>
                    <a:pt x="0" y="499"/>
                  </a:lnTo>
                  <a:lnTo>
                    <a:pt x="0" y="83"/>
                  </a:lnTo>
                  <a:lnTo>
                    <a:pt x="67" y="37"/>
                  </a:ln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9" name="AutoShape 5"/>
          <p:cNvSpPr>
            <a:spLocks noChangeArrowheads="1"/>
          </p:cNvSpPr>
          <p:nvPr/>
        </p:nvSpPr>
        <p:spPr bwMode="auto">
          <a:xfrm>
            <a:off x="2078038" y="4519613"/>
            <a:ext cx="971550" cy="279400"/>
          </a:xfrm>
          <a:prstGeom prst="rightArrow">
            <a:avLst>
              <a:gd name="adj1" fmla="val 50000"/>
              <a:gd name="adj2" fmla="val 86932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Strategy</a:t>
            </a:r>
          </a:p>
        </p:txBody>
      </p:sp>
      <p:sp>
        <p:nvSpPr>
          <p:cNvPr id="13320" name="AutoShape 6"/>
          <p:cNvSpPr>
            <a:spLocks noChangeArrowheads="1"/>
          </p:cNvSpPr>
          <p:nvPr/>
        </p:nvSpPr>
        <p:spPr bwMode="auto">
          <a:xfrm>
            <a:off x="2368550" y="4362450"/>
            <a:ext cx="971550" cy="277813"/>
          </a:xfrm>
          <a:prstGeom prst="rightArrow">
            <a:avLst>
              <a:gd name="adj1" fmla="val 50000"/>
              <a:gd name="adj2" fmla="val 87428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Soil</a:t>
            </a:r>
          </a:p>
        </p:txBody>
      </p:sp>
      <p:sp>
        <p:nvSpPr>
          <p:cNvPr id="13321" name="AutoShape 7"/>
          <p:cNvSpPr>
            <a:spLocks noChangeArrowheads="1"/>
          </p:cNvSpPr>
          <p:nvPr/>
        </p:nvSpPr>
        <p:spPr bwMode="auto">
          <a:xfrm>
            <a:off x="2657475" y="4205288"/>
            <a:ext cx="973138" cy="277812"/>
          </a:xfrm>
          <a:prstGeom prst="rightArrow">
            <a:avLst>
              <a:gd name="adj1" fmla="val 50000"/>
              <a:gd name="adj2" fmla="val 87572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Drainage</a:t>
            </a:r>
          </a:p>
        </p:txBody>
      </p:sp>
      <p:sp>
        <p:nvSpPr>
          <p:cNvPr id="13322" name="AutoShape 8"/>
          <p:cNvSpPr>
            <a:spLocks noChangeArrowheads="1"/>
          </p:cNvSpPr>
          <p:nvPr/>
        </p:nvSpPr>
        <p:spPr bwMode="auto">
          <a:xfrm>
            <a:off x="2949575" y="4048125"/>
            <a:ext cx="971550" cy="277813"/>
          </a:xfrm>
          <a:prstGeom prst="rightArrow">
            <a:avLst>
              <a:gd name="adj1" fmla="val 50000"/>
              <a:gd name="adj2" fmla="val 87428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Climate</a:t>
            </a:r>
          </a:p>
        </p:txBody>
      </p:sp>
      <p:sp>
        <p:nvSpPr>
          <p:cNvPr id="13323" name="AutoShape 9"/>
          <p:cNvSpPr>
            <a:spLocks noChangeArrowheads="1"/>
          </p:cNvSpPr>
          <p:nvPr/>
        </p:nvSpPr>
        <p:spPr bwMode="auto">
          <a:xfrm>
            <a:off x="3238500" y="3889375"/>
            <a:ext cx="971550" cy="279400"/>
          </a:xfrm>
          <a:prstGeom prst="rightArrow">
            <a:avLst>
              <a:gd name="adj1" fmla="val 50000"/>
              <a:gd name="adj2" fmla="val 86932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Variety</a:t>
            </a:r>
          </a:p>
        </p:txBody>
      </p:sp>
      <p:sp>
        <p:nvSpPr>
          <p:cNvPr id="13324" name="AutoShape 10"/>
          <p:cNvSpPr>
            <a:spLocks noChangeArrowheads="1"/>
          </p:cNvSpPr>
          <p:nvPr/>
        </p:nvSpPr>
        <p:spPr bwMode="auto">
          <a:xfrm>
            <a:off x="3530600" y="3730625"/>
            <a:ext cx="971550" cy="277813"/>
          </a:xfrm>
          <a:prstGeom prst="rightArrow">
            <a:avLst>
              <a:gd name="adj1" fmla="val 50000"/>
              <a:gd name="adj2" fmla="val 87428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Binding</a:t>
            </a:r>
          </a:p>
        </p:txBody>
      </p:sp>
      <p:sp>
        <p:nvSpPr>
          <p:cNvPr id="13325" name="AutoShape 11"/>
          <p:cNvSpPr>
            <a:spLocks noChangeArrowheads="1"/>
          </p:cNvSpPr>
          <p:nvPr/>
        </p:nvSpPr>
        <p:spPr bwMode="auto">
          <a:xfrm>
            <a:off x="3819525" y="3573463"/>
            <a:ext cx="971550" cy="277812"/>
          </a:xfrm>
          <a:prstGeom prst="rightArrow">
            <a:avLst>
              <a:gd name="adj1" fmla="val 50000"/>
              <a:gd name="adj2" fmla="val 87429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Pruning</a:t>
            </a:r>
          </a:p>
        </p:txBody>
      </p:sp>
      <p:sp>
        <p:nvSpPr>
          <p:cNvPr id="13326" name="AutoShape 12"/>
          <p:cNvSpPr>
            <a:spLocks noChangeArrowheads="1"/>
          </p:cNvSpPr>
          <p:nvPr/>
        </p:nvSpPr>
        <p:spPr bwMode="auto">
          <a:xfrm>
            <a:off x="4111625" y="3416300"/>
            <a:ext cx="971550" cy="277813"/>
          </a:xfrm>
          <a:prstGeom prst="rightArrow">
            <a:avLst>
              <a:gd name="adj1" fmla="val 50000"/>
              <a:gd name="adj2" fmla="val 87428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Harvest time</a:t>
            </a:r>
          </a:p>
        </p:txBody>
      </p:sp>
      <p:sp>
        <p:nvSpPr>
          <p:cNvPr id="13327" name="AutoShape 13"/>
          <p:cNvSpPr>
            <a:spLocks noChangeArrowheads="1"/>
          </p:cNvSpPr>
          <p:nvPr/>
        </p:nvSpPr>
        <p:spPr bwMode="auto">
          <a:xfrm>
            <a:off x="4400550" y="3257550"/>
            <a:ext cx="971550" cy="279400"/>
          </a:xfrm>
          <a:prstGeom prst="rightArrow">
            <a:avLst>
              <a:gd name="adj1" fmla="val 50000"/>
              <a:gd name="adj2" fmla="val 86932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Harvesting</a:t>
            </a:r>
          </a:p>
        </p:txBody>
      </p:sp>
      <p:sp>
        <p:nvSpPr>
          <p:cNvPr id="13328" name="AutoShape 14"/>
          <p:cNvSpPr>
            <a:spLocks noChangeArrowheads="1"/>
          </p:cNvSpPr>
          <p:nvPr/>
        </p:nvSpPr>
        <p:spPr bwMode="auto">
          <a:xfrm>
            <a:off x="4692650" y="3098800"/>
            <a:ext cx="971550" cy="277813"/>
          </a:xfrm>
          <a:prstGeom prst="rightArrow">
            <a:avLst>
              <a:gd name="adj1" fmla="val 50000"/>
              <a:gd name="adj2" fmla="val 87428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Oxidation</a:t>
            </a:r>
          </a:p>
        </p:txBody>
      </p:sp>
      <p:sp>
        <p:nvSpPr>
          <p:cNvPr id="13329" name="AutoShape 15"/>
          <p:cNvSpPr>
            <a:spLocks noChangeArrowheads="1"/>
          </p:cNvSpPr>
          <p:nvPr/>
        </p:nvSpPr>
        <p:spPr bwMode="auto">
          <a:xfrm>
            <a:off x="4981575" y="2941638"/>
            <a:ext cx="971550" cy="277812"/>
          </a:xfrm>
          <a:prstGeom prst="rightArrow">
            <a:avLst>
              <a:gd name="adj1" fmla="val 50000"/>
              <a:gd name="adj2" fmla="val 87429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Transport</a:t>
            </a:r>
          </a:p>
        </p:txBody>
      </p:sp>
      <p:sp>
        <p:nvSpPr>
          <p:cNvPr id="13330" name="AutoShape 16"/>
          <p:cNvSpPr>
            <a:spLocks noChangeArrowheads="1"/>
          </p:cNvSpPr>
          <p:nvPr/>
        </p:nvSpPr>
        <p:spPr bwMode="auto">
          <a:xfrm>
            <a:off x="5273675" y="2784475"/>
            <a:ext cx="971550" cy="277813"/>
          </a:xfrm>
          <a:prstGeom prst="rightArrow">
            <a:avLst>
              <a:gd name="adj1" fmla="val 50000"/>
              <a:gd name="adj2" fmla="val 87428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Press</a:t>
            </a:r>
          </a:p>
        </p:txBody>
      </p:sp>
      <p:sp>
        <p:nvSpPr>
          <p:cNvPr id="13331" name="AutoShape 17"/>
          <p:cNvSpPr>
            <a:spLocks noChangeArrowheads="1"/>
          </p:cNvSpPr>
          <p:nvPr/>
        </p:nvSpPr>
        <p:spPr bwMode="auto">
          <a:xfrm>
            <a:off x="5562600" y="2625725"/>
            <a:ext cx="971550" cy="279400"/>
          </a:xfrm>
          <a:prstGeom prst="rightArrow">
            <a:avLst>
              <a:gd name="adj1" fmla="val 50000"/>
              <a:gd name="adj2" fmla="val 86932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Pressure</a:t>
            </a:r>
          </a:p>
        </p:txBody>
      </p:sp>
      <p:sp>
        <p:nvSpPr>
          <p:cNvPr id="13332" name="AutoShape 18"/>
          <p:cNvSpPr>
            <a:spLocks noChangeArrowheads="1"/>
          </p:cNvSpPr>
          <p:nvPr/>
        </p:nvSpPr>
        <p:spPr bwMode="auto">
          <a:xfrm>
            <a:off x="5854700" y="2466975"/>
            <a:ext cx="971550" cy="277813"/>
          </a:xfrm>
          <a:prstGeom prst="rightArrow">
            <a:avLst>
              <a:gd name="adj1" fmla="val 50000"/>
              <a:gd name="adj2" fmla="val 87428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Fractions</a:t>
            </a:r>
          </a:p>
        </p:txBody>
      </p:sp>
      <p:sp>
        <p:nvSpPr>
          <p:cNvPr id="13333" name="AutoShape 19"/>
          <p:cNvSpPr>
            <a:spLocks noChangeArrowheads="1"/>
          </p:cNvSpPr>
          <p:nvPr/>
        </p:nvSpPr>
        <p:spPr bwMode="auto">
          <a:xfrm>
            <a:off x="6143625" y="2309813"/>
            <a:ext cx="971550" cy="277812"/>
          </a:xfrm>
          <a:prstGeom prst="rightArrow">
            <a:avLst>
              <a:gd name="adj1" fmla="val 50000"/>
              <a:gd name="adj2" fmla="val 87429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Tank</a:t>
            </a:r>
          </a:p>
        </p:txBody>
      </p:sp>
      <p:sp>
        <p:nvSpPr>
          <p:cNvPr id="13334" name="AutoShape 20"/>
          <p:cNvSpPr>
            <a:spLocks noChangeArrowheads="1"/>
          </p:cNvSpPr>
          <p:nvPr/>
        </p:nvSpPr>
        <p:spPr bwMode="auto">
          <a:xfrm>
            <a:off x="6435725" y="2152650"/>
            <a:ext cx="971550" cy="277813"/>
          </a:xfrm>
          <a:prstGeom prst="rightArrow">
            <a:avLst>
              <a:gd name="adj1" fmla="val 50000"/>
              <a:gd name="adj2" fmla="val 87428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Sulfur</a:t>
            </a:r>
          </a:p>
        </p:txBody>
      </p:sp>
      <p:sp>
        <p:nvSpPr>
          <p:cNvPr id="13335" name="AutoShape 21"/>
          <p:cNvSpPr>
            <a:spLocks noChangeArrowheads="1"/>
          </p:cNvSpPr>
          <p:nvPr/>
        </p:nvSpPr>
        <p:spPr bwMode="auto">
          <a:xfrm>
            <a:off x="6724650" y="1993900"/>
            <a:ext cx="971550" cy="279400"/>
          </a:xfrm>
          <a:prstGeom prst="rightArrow">
            <a:avLst>
              <a:gd name="adj1" fmla="val 50000"/>
              <a:gd name="adj2" fmla="val 86932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Temperature</a:t>
            </a:r>
          </a:p>
        </p:txBody>
      </p:sp>
      <p:sp>
        <p:nvSpPr>
          <p:cNvPr id="13336" name="AutoShape 22"/>
          <p:cNvSpPr>
            <a:spLocks noChangeArrowheads="1"/>
          </p:cNvSpPr>
          <p:nvPr/>
        </p:nvSpPr>
        <p:spPr bwMode="auto">
          <a:xfrm>
            <a:off x="7016750" y="1836738"/>
            <a:ext cx="971550" cy="277812"/>
          </a:xfrm>
          <a:prstGeom prst="rightArrow">
            <a:avLst>
              <a:gd name="adj1" fmla="val 50000"/>
              <a:gd name="adj2" fmla="val 87429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Yeast</a:t>
            </a:r>
          </a:p>
        </p:txBody>
      </p:sp>
      <p:sp>
        <p:nvSpPr>
          <p:cNvPr id="13337" name="AutoShape 23"/>
          <p:cNvSpPr>
            <a:spLocks noChangeArrowheads="1"/>
          </p:cNvSpPr>
          <p:nvPr/>
        </p:nvSpPr>
        <p:spPr bwMode="auto">
          <a:xfrm>
            <a:off x="7305675" y="1677988"/>
            <a:ext cx="971550" cy="277812"/>
          </a:xfrm>
          <a:prstGeom prst="rightArrow">
            <a:avLst>
              <a:gd name="adj1" fmla="val 50000"/>
              <a:gd name="adj2" fmla="val 87429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Analyses</a:t>
            </a:r>
          </a:p>
        </p:txBody>
      </p:sp>
      <p:sp>
        <p:nvSpPr>
          <p:cNvPr id="13338" name="AutoShape 25"/>
          <p:cNvSpPr>
            <a:spLocks noChangeArrowheads="1"/>
          </p:cNvSpPr>
          <p:nvPr/>
        </p:nvSpPr>
        <p:spPr bwMode="auto">
          <a:xfrm>
            <a:off x="7597775" y="1520825"/>
            <a:ext cx="971550" cy="277813"/>
          </a:xfrm>
          <a:prstGeom prst="rightArrow">
            <a:avLst>
              <a:gd name="adj1" fmla="val 50000"/>
              <a:gd name="adj2" fmla="val 87428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Tasting</a:t>
            </a:r>
          </a:p>
        </p:txBody>
      </p:sp>
      <p:grpSp>
        <p:nvGrpSpPr>
          <p:cNvPr id="17435" name="Group 409"/>
          <p:cNvGrpSpPr>
            <a:grpSpLocks/>
          </p:cNvGrpSpPr>
          <p:nvPr/>
        </p:nvGrpSpPr>
        <p:grpSpPr bwMode="auto">
          <a:xfrm>
            <a:off x="3514725" y="2517775"/>
            <a:ext cx="1335088" cy="1287463"/>
            <a:chOff x="2341" y="1880"/>
            <a:chExt cx="894" cy="836"/>
          </a:xfrm>
        </p:grpSpPr>
        <p:sp>
          <p:nvSpPr>
            <p:cNvPr id="17442" name="Freeform 357"/>
            <p:cNvSpPr>
              <a:spLocks/>
            </p:cNvSpPr>
            <p:nvPr/>
          </p:nvSpPr>
          <p:spPr bwMode="auto">
            <a:xfrm rot="-519230">
              <a:off x="2991" y="2228"/>
              <a:ext cx="80" cy="16"/>
            </a:xfrm>
            <a:custGeom>
              <a:avLst/>
              <a:gdLst>
                <a:gd name="T0" fmla="*/ 3 w 80"/>
                <a:gd name="T1" fmla="*/ 10 h 16"/>
                <a:gd name="T2" fmla="*/ 7 w 80"/>
                <a:gd name="T3" fmla="*/ 11 h 16"/>
                <a:gd name="T4" fmla="*/ 13 w 80"/>
                <a:gd name="T5" fmla="*/ 13 h 16"/>
                <a:gd name="T6" fmla="*/ 17 w 80"/>
                <a:gd name="T7" fmla="*/ 14 h 16"/>
                <a:gd name="T8" fmla="*/ 26 w 80"/>
                <a:gd name="T9" fmla="*/ 15 h 16"/>
                <a:gd name="T10" fmla="*/ 32 w 80"/>
                <a:gd name="T11" fmla="*/ 16 h 16"/>
                <a:gd name="T12" fmla="*/ 40 w 80"/>
                <a:gd name="T13" fmla="*/ 16 h 16"/>
                <a:gd name="T14" fmla="*/ 49 w 80"/>
                <a:gd name="T15" fmla="*/ 16 h 16"/>
                <a:gd name="T16" fmla="*/ 55 w 80"/>
                <a:gd name="T17" fmla="*/ 16 h 16"/>
                <a:gd name="T18" fmla="*/ 63 w 80"/>
                <a:gd name="T19" fmla="*/ 15 h 16"/>
                <a:gd name="T20" fmla="*/ 69 w 80"/>
                <a:gd name="T21" fmla="*/ 14 h 16"/>
                <a:gd name="T22" fmla="*/ 74 w 80"/>
                <a:gd name="T23" fmla="*/ 13 h 16"/>
                <a:gd name="T24" fmla="*/ 76 w 80"/>
                <a:gd name="T25" fmla="*/ 11 h 16"/>
                <a:gd name="T26" fmla="*/ 80 w 80"/>
                <a:gd name="T27" fmla="*/ 8 h 16"/>
                <a:gd name="T28" fmla="*/ 76 w 80"/>
                <a:gd name="T29" fmla="*/ 4 h 16"/>
                <a:gd name="T30" fmla="*/ 72 w 80"/>
                <a:gd name="T31" fmla="*/ 3 h 16"/>
                <a:gd name="T32" fmla="*/ 65 w 80"/>
                <a:gd name="T33" fmla="*/ 2 h 16"/>
                <a:gd name="T34" fmla="*/ 59 w 80"/>
                <a:gd name="T35" fmla="*/ 1 h 16"/>
                <a:gd name="T36" fmla="*/ 55 w 80"/>
                <a:gd name="T37" fmla="*/ 0 h 16"/>
                <a:gd name="T38" fmla="*/ 46 w 80"/>
                <a:gd name="T39" fmla="*/ 0 h 16"/>
                <a:gd name="T40" fmla="*/ 38 w 80"/>
                <a:gd name="T41" fmla="*/ 0 h 16"/>
                <a:gd name="T42" fmla="*/ 32 w 80"/>
                <a:gd name="T43" fmla="*/ 0 h 16"/>
                <a:gd name="T44" fmla="*/ 23 w 80"/>
                <a:gd name="T45" fmla="*/ 0 h 16"/>
                <a:gd name="T46" fmla="*/ 17 w 80"/>
                <a:gd name="T47" fmla="*/ 0 h 16"/>
                <a:gd name="T48" fmla="*/ 11 w 80"/>
                <a:gd name="T49" fmla="*/ 1 h 16"/>
                <a:gd name="T50" fmla="*/ 7 w 80"/>
                <a:gd name="T51" fmla="*/ 2 h 16"/>
                <a:gd name="T52" fmla="*/ 3 w 80"/>
                <a:gd name="T53" fmla="*/ 4 h 16"/>
                <a:gd name="T54" fmla="*/ 0 w 80"/>
                <a:gd name="T55" fmla="*/ 7 h 16"/>
                <a:gd name="T56" fmla="*/ 3 w 80"/>
                <a:gd name="T57" fmla="*/ 10 h 16"/>
                <a:gd name="T58" fmla="*/ 3 w 80"/>
                <a:gd name="T59" fmla="*/ 10 h 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0"/>
                <a:gd name="T91" fmla="*/ 0 h 16"/>
                <a:gd name="T92" fmla="*/ 80 w 80"/>
                <a:gd name="T93" fmla="*/ 16 h 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0" h="16">
                  <a:moveTo>
                    <a:pt x="3" y="10"/>
                  </a:moveTo>
                  <a:lnTo>
                    <a:pt x="7" y="11"/>
                  </a:lnTo>
                  <a:lnTo>
                    <a:pt x="13" y="13"/>
                  </a:lnTo>
                  <a:lnTo>
                    <a:pt x="17" y="14"/>
                  </a:lnTo>
                  <a:lnTo>
                    <a:pt x="26" y="15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3" y="15"/>
                  </a:lnTo>
                  <a:lnTo>
                    <a:pt x="69" y="14"/>
                  </a:lnTo>
                  <a:lnTo>
                    <a:pt x="74" y="13"/>
                  </a:lnTo>
                  <a:lnTo>
                    <a:pt x="76" y="11"/>
                  </a:lnTo>
                  <a:lnTo>
                    <a:pt x="80" y="8"/>
                  </a:lnTo>
                  <a:lnTo>
                    <a:pt x="76" y="4"/>
                  </a:lnTo>
                  <a:lnTo>
                    <a:pt x="72" y="3"/>
                  </a:lnTo>
                  <a:lnTo>
                    <a:pt x="65" y="2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7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7DA173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391"/>
            <p:cNvSpPr>
              <a:spLocks/>
            </p:cNvSpPr>
            <p:nvPr/>
          </p:nvSpPr>
          <p:spPr bwMode="auto">
            <a:xfrm rot="-519230">
              <a:off x="2758" y="1880"/>
              <a:ext cx="128" cy="101"/>
            </a:xfrm>
            <a:custGeom>
              <a:avLst/>
              <a:gdLst>
                <a:gd name="T0" fmla="*/ 7 w 128"/>
                <a:gd name="T1" fmla="*/ 98 h 101"/>
                <a:gd name="T2" fmla="*/ 42 w 128"/>
                <a:gd name="T3" fmla="*/ 57 h 101"/>
                <a:gd name="T4" fmla="*/ 15 w 128"/>
                <a:gd name="T5" fmla="*/ 56 h 101"/>
                <a:gd name="T6" fmla="*/ 19 w 128"/>
                <a:gd name="T7" fmla="*/ 52 h 101"/>
                <a:gd name="T8" fmla="*/ 23 w 128"/>
                <a:gd name="T9" fmla="*/ 50 h 101"/>
                <a:gd name="T10" fmla="*/ 27 w 128"/>
                <a:gd name="T11" fmla="*/ 49 h 101"/>
                <a:gd name="T12" fmla="*/ 30 w 128"/>
                <a:gd name="T13" fmla="*/ 48 h 101"/>
                <a:gd name="T14" fmla="*/ 34 w 128"/>
                <a:gd name="T15" fmla="*/ 47 h 101"/>
                <a:gd name="T16" fmla="*/ 38 w 128"/>
                <a:gd name="T17" fmla="*/ 45 h 101"/>
                <a:gd name="T18" fmla="*/ 42 w 128"/>
                <a:gd name="T19" fmla="*/ 43 h 101"/>
                <a:gd name="T20" fmla="*/ 48 w 128"/>
                <a:gd name="T21" fmla="*/ 41 h 101"/>
                <a:gd name="T22" fmla="*/ 2 w 128"/>
                <a:gd name="T23" fmla="*/ 43 h 101"/>
                <a:gd name="T24" fmla="*/ 4 w 128"/>
                <a:gd name="T25" fmla="*/ 41 h 101"/>
                <a:gd name="T26" fmla="*/ 9 w 128"/>
                <a:gd name="T27" fmla="*/ 37 h 101"/>
                <a:gd name="T28" fmla="*/ 13 w 128"/>
                <a:gd name="T29" fmla="*/ 35 h 101"/>
                <a:gd name="T30" fmla="*/ 17 w 128"/>
                <a:gd name="T31" fmla="*/ 34 h 101"/>
                <a:gd name="T32" fmla="*/ 23 w 128"/>
                <a:gd name="T33" fmla="*/ 31 h 101"/>
                <a:gd name="T34" fmla="*/ 32 w 128"/>
                <a:gd name="T35" fmla="*/ 29 h 101"/>
                <a:gd name="T36" fmla="*/ 36 w 128"/>
                <a:gd name="T37" fmla="*/ 28 h 101"/>
                <a:gd name="T38" fmla="*/ 40 w 128"/>
                <a:gd name="T39" fmla="*/ 27 h 101"/>
                <a:gd name="T40" fmla="*/ 44 w 128"/>
                <a:gd name="T41" fmla="*/ 25 h 101"/>
                <a:gd name="T42" fmla="*/ 51 w 128"/>
                <a:gd name="T43" fmla="*/ 24 h 101"/>
                <a:gd name="T44" fmla="*/ 0 w 128"/>
                <a:gd name="T45" fmla="*/ 25 h 101"/>
                <a:gd name="T46" fmla="*/ 4 w 128"/>
                <a:gd name="T47" fmla="*/ 22 h 101"/>
                <a:gd name="T48" fmla="*/ 11 w 128"/>
                <a:gd name="T49" fmla="*/ 17 h 101"/>
                <a:gd name="T50" fmla="*/ 15 w 128"/>
                <a:gd name="T51" fmla="*/ 15 h 101"/>
                <a:gd name="T52" fmla="*/ 19 w 128"/>
                <a:gd name="T53" fmla="*/ 14 h 101"/>
                <a:gd name="T54" fmla="*/ 23 w 128"/>
                <a:gd name="T55" fmla="*/ 11 h 101"/>
                <a:gd name="T56" fmla="*/ 30 w 128"/>
                <a:gd name="T57" fmla="*/ 10 h 101"/>
                <a:gd name="T58" fmla="*/ 36 w 128"/>
                <a:gd name="T59" fmla="*/ 8 h 101"/>
                <a:gd name="T60" fmla="*/ 42 w 128"/>
                <a:gd name="T61" fmla="*/ 7 h 101"/>
                <a:gd name="T62" fmla="*/ 46 w 128"/>
                <a:gd name="T63" fmla="*/ 5 h 101"/>
                <a:gd name="T64" fmla="*/ 55 w 128"/>
                <a:gd name="T65" fmla="*/ 5 h 101"/>
                <a:gd name="T66" fmla="*/ 61 w 128"/>
                <a:gd name="T67" fmla="*/ 5 h 101"/>
                <a:gd name="T68" fmla="*/ 67 w 128"/>
                <a:gd name="T69" fmla="*/ 5 h 101"/>
                <a:gd name="T70" fmla="*/ 74 w 128"/>
                <a:gd name="T71" fmla="*/ 5 h 101"/>
                <a:gd name="T72" fmla="*/ 80 w 128"/>
                <a:gd name="T73" fmla="*/ 5 h 101"/>
                <a:gd name="T74" fmla="*/ 86 w 128"/>
                <a:gd name="T75" fmla="*/ 3 h 101"/>
                <a:gd name="T76" fmla="*/ 92 w 128"/>
                <a:gd name="T77" fmla="*/ 2 h 101"/>
                <a:gd name="T78" fmla="*/ 99 w 128"/>
                <a:gd name="T79" fmla="*/ 0 h 101"/>
                <a:gd name="T80" fmla="*/ 105 w 128"/>
                <a:gd name="T81" fmla="*/ 0 h 101"/>
                <a:gd name="T82" fmla="*/ 111 w 128"/>
                <a:gd name="T83" fmla="*/ 0 h 101"/>
                <a:gd name="T84" fmla="*/ 117 w 128"/>
                <a:gd name="T85" fmla="*/ 1 h 101"/>
                <a:gd name="T86" fmla="*/ 122 w 128"/>
                <a:gd name="T87" fmla="*/ 2 h 101"/>
                <a:gd name="T88" fmla="*/ 128 w 128"/>
                <a:gd name="T89" fmla="*/ 4 h 101"/>
                <a:gd name="T90" fmla="*/ 109 w 128"/>
                <a:gd name="T91" fmla="*/ 12 h 101"/>
                <a:gd name="T92" fmla="*/ 120 w 128"/>
                <a:gd name="T93" fmla="*/ 49 h 101"/>
                <a:gd name="T94" fmla="*/ 113 w 128"/>
                <a:gd name="T95" fmla="*/ 49 h 101"/>
                <a:gd name="T96" fmla="*/ 115 w 128"/>
                <a:gd name="T97" fmla="*/ 65 h 101"/>
                <a:gd name="T98" fmla="*/ 90 w 128"/>
                <a:gd name="T99" fmla="*/ 67 h 101"/>
                <a:gd name="T100" fmla="*/ 105 w 128"/>
                <a:gd name="T101" fmla="*/ 101 h 101"/>
                <a:gd name="T102" fmla="*/ 7 w 128"/>
                <a:gd name="T103" fmla="*/ 98 h 101"/>
                <a:gd name="T104" fmla="*/ 7 w 128"/>
                <a:gd name="T105" fmla="*/ 98 h 1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8"/>
                <a:gd name="T160" fmla="*/ 0 h 101"/>
                <a:gd name="T161" fmla="*/ 128 w 128"/>
                <a:gd name="T162" fmla="*/ 101 h 1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8" h="101">
                  <a:moveTo>
                    <a:pt x="7" y="98"/>
                  </a:moveTo>
                  <a:lnTo>
                    <a:pt x="42" y="57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23" y="50"/>
                  </a:lnTo>
                  <a:lnTo>
                    <a:pt x="27" y="49"/>
                  </a:lnTo>
                  <a:lnTo>
                    <a:pt x="30" y="48"/>
                  </a:lnTo>
                  <a:lnTo>
                    <a:pt x="34" y="47"/>
                  </a:lnTo>
                  <a:lnTo>
                    <a:pt x="38" y="45"/>
                  </a:lnTo>
                  <a:lnTo>
                    <a:pt x="42" y="43"/>
                  </a:lnTo>
                  <a:lnTo>
                    <a:pt x="48" y="41"/>
                  </a:lnTo>
                  <a:lnTo>
                    <a:pt x="2" y="43"/>
                  </a:lnTo>
                  <a:lnTo>
                    <a:pt x="4" y="41"/>
                  </a:lnTo>
                  <a:lnTo>
                    <a:pt x="9" y="37"/>
                  </a:lnTo>
                  <a:lnTo>
                    <a:pt x="13" y="35"/>
                  </a:lnTo>
                  <a:lnTo>
                    <a:pt x="17" y="34"/>
                  </a:lnTo>
                  <a:lnTo>
                    <a:pt x="23" y="31"/>
                  </a:lnTo>
                  <a:lnTo>
                    <a:pt x="32" y="29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51" y="24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9" y="14"/>
                  </a:lnTo>
                  <a:lnTo>
                    <a:pt x="23" y="11"/>
                  </a:lnTo>
                  <a:lnTo>
                    <a:pt x="30" y="10"/>
                  </a:lnTo>
                  <a:lnTo>
                    <a:pt x="36" y="8"/>
                  </a:lnTo>
                  <a:lnTo>
                    <a:pt x="42" y="7"/>
                  </a:lnTo>
                  <a:lnTo>
                    <a:pt x="46" y="5"/>
                  </a:lnTo>
                  <a:lnTo>
                    <a:pt x="55" y="5"/>
                  </a:lnTo>
                  <a:lnTo>
                    <a:pt x="61" y="5"/>
                  </a:lnTo>
                  <a:lnTo>
                    <a:pt x="67" y="5"/>
                  </a:lnTo>
                  <a:lnTo>
                    <a:pt x="74" y="5"/>
                  </a:lnTo>
                  <a:lnTo>
                    <a:pt x="80" y="5"/>
                  </a:lnTo>
                  <a:lnTo>
                    <a:pt x="86" y="3"/>
                  </a:lnTo>
                  <a:lnTo>
                    <a:pt x="92" y="2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2" y="2"/>
                  </a:lnTo>
                  <a:lnTo>
                    <a:pt x="128" y="4"/>
                  </a:lnTo>
                  <a:lnTo>
                    <a:pt x="109" y="12"/>
                  </a:lnTo>
                  <a:lnTo>
                    <a:pt x="120" y="49"/>
                  </a:lnTo>
                  <a:lnTo>
                    <a:pt x="113" y="49"/>
                  </a:lnTo>
                  <a:lnTo>
                    <a:pt x="115" y="65"/>
                  </a:lnTo>
                  <a:lnTo>
                    <a:pt x="90" y="67"/>
                  </a:lnTo>
                  <a:lnTo>
                    <a:pt x="105" y="101"/>
                  </a:lnTo>
                  <a:lnTo>
                    <a:pt x="7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392"/>
            <p:cNvSpPr>
              <a:spLocks/>
            </p:cNvSpPr>
            <p:nvPr/>
          </p:nvSpPr>
          <p:spPr bwMode="auto">
            <a:xfrm rot="-519230">
              <a:off x="2341" y="1980"/>
              <a:ext cx="739" cy="687"/>
            </a:xfrm>
            <a:custGeom>
              <a:avLst/>
              <a:gdLst>
                <a:gd name="T0" fmla="*/ 429 w 739"/>
                <a:gd name="T1" fmla="*/ 18 h 687"/>
                <a:gd name="T2" fmla="*/ 385 w 739"/>
                <a:gd name="T3" fmla="*/ 32 h 687"/>
                <a:gd name="T4" fmla="*/ 350 w 739"/>
                <a:gd name="T5" fmla="*/ 49 h 687"/>
                <a:gd name="T6" fmla="*/ 310 w 739"/>
                <a:gd name="T7" fmla="*/ 70 h 687"/>
                <a:gd name="T8" fmla="*/ 274 w 739"/>
                <a:gd name="T9" fmla="*/ 97 h 687"/>
                <a:gd name="T10" fmla="*/ 243 w 739"/>
                <a:gd name="T11" fmla="*/ 132 h 687"/>
                <a:gd name="T12" fmla="*/ 218 w 739"/>
                <a:gd name="T13" fmla="*/ 176 h 687"/>
                <a:gd name="T14" fmla="*/ 201 w 739"/>
                <a:gd name="T15" fmla="*/ 227 h 687"/>
                <a:gd name="T16" fmla="*/ 199 w 739"/>
                <a:gd name="T17" fmla="*/ 254 h 687"/>
                <a:gd name="T18" fmla="*/ 201 w 739"/>
                <a:gd name="T19" fmla="*/ 277 h 687"/>
                <a:gd name="T20" fmla="*/ 203 w 739"/>
                <a:gd name="T21" fmla="*/ 300 h 687"/>
                <a:gd name="T22" fmla="*/ 205 w 739"/>
                <a:gd name="T23" fmla="*/ 324 h 687"/>
                <a:gd name="T24" fmla="*/ 210 w 739"/>
                <a:gd name="T25" fmla="*/ 347 h 687"/>
                <a:gd name="T26" fmla="*/ 212 w 739"/>
                <a:gd name="T27" fmla="*/ 370 h 687"/>
                <a:gd name="T28" fmla="*/ 214 w 739"/>
                <a:gd name="T29" fmla="*/ 394 h 687"/>
                <a:gd name="T30" fmla="*/ 214 w 739"/>
                <a:gd name="T31" fmla="*/ 417 h 687"/>
                <a:gd name="T32" fmla="*/ 216 w 739"/>
                <a:gd name="T33" fmla="*/ 439 h 687"/>
                <a:gd name="T34" fmla="*/ 197 w 739"/>
                <a:gd name="T35" fmla="*/ 454 h 687"/>
                <a:gd name="T36" fmla="*/ 155 w 739"/>
                <a:gd name="T37" fmla="*/ 478 h 687"/>
                <a:gd name="T38" fmla="*/ 124 w 739"/>
                <a:gd name="T39" fmla="*/ 498 h 687"/>
                <a:gd name="T40" fmla="*/ 90 w 739"/>
                <a:gd name="T41" fmla="*/ 524 h 687"/>
                <a:gd name="T42" fmla="*/ 59 w 739"/>
                <a:gd name="T43" fmla="*/ 554 h 687"/>
                <a:gd name="T44" fmla="*/ 32 w 739"/>
                <a:gd name="T45" fmla="*/ 592 h 687"/>
                <a:gd name="T46" fmla="*/ 11 w 739"/>
                <a:gd name="T47" fmla="*/ 635 h 687"/>
                <a:gd name="T48" fmla="*/ 0 w 739"/>
                <a:gd name="T49" fmla="*/ 687 h 687"/>
                <a:gd name="T50" fmla="*/ 67 w 739"/>
                <a:gd name="T51" fmla="*/ 650 h 687"/>
                <a:gd name="T52" fmla="*/ 132 w 739"/>
                <a:gd name="T53" fmla="*/ 612 h 687"/>
                <a:gd name="T54" fmla="*/ 195 w 739"/>
                <a:gd name="T55" fmla="*/ 571 h 687"/>
                <a:gd name="T56" fmla="*/ 251 w 739"/>
                <a:gd name="T57" fmla="*/ 528 h 687"/>
                <a:gd name="T58" fmla="*/ 300 w 739"/>
                <a:gd name="T59" fmla="*/ 484 h 687"/>
                <a:gd name="T60" fmla="*/ 339 w 739"/>
                <a:gd name="T61" fmla="*/ 439 h 687"/>
                <a:gd name="T62" fmla="*/ 373 w 739"/>
                <a:gd name="T63" fmla="*/ 394 h 687"/>
                <a:gd name="T64" fmla="*/ 396 w 739"/>
                <a:gd name="T65" fmla="*/ 351 h 687"/>
                <a:gd name="T66" fmla="*/ 406 w 739"/>
                <a:gd name="T67" fmla="*/ 307 h 687"/>
                <a:gd name="T68" fmla="*/ 618 w 739"/>
                <a:gd name="T69" fmla="*/ 313 h 687"/>
                <a:gd name="T70" fmla="*/ 613 w 739"/>
                <a:gd name="T71" fmla="*/ 334 h 687"/>
                <a:gd name="T72" fmla="*/ 611 w 739"/>
                <a:gd name="T73" fmla="*/ 354 h 687"/>
                <a:gd name="T74" fmla="*/ 613 w 739"/>
                <a:gd name="T75" fmla="*/ 377 h 687"/>
                <a:gd name="T76" fmla="*/ 615 w 739"/>
                <a:gd name="T77" fmla="*/ 397 h 687"/>
                <a:gd name="T78" fmla="*/ 622 w 739"/>
                <a:gd name="T79" fmla="*/ 418 h 687"/>
                <a:gd name="T80" fmla="*/ 636 w 739"/>
                <a:gd name="T81" fmla="*/ 446 h 687"/>
                <a:gd name="T82" fmla="*/ 668 w 739"/>
                <a:gd name="T83" fmla="*/ 429 h 687"/>
                <a:gd name="T84" fmla="*/ 699 w 739"/>
                <a:gd name="T85" fmla="*/ 390 h 687"/>
                <a:gd name="T86" fmla="*/ 722 w 739"/>
                <a:gd name="T87" fmla="*/ 354 h 687"/>
                <a:gd name="T88" fmla="*/ 735 w 739"/>
                <a:gd name="T89" fmla="*/ 326 h 687"/>
                <a:gd name="T90" fmla="*/ 739 w 739"/>
                <a:gd name="T91" fmla="*/ 303 h 687"/>
                <a:gd name="T92" fmla="*/ 735 w 739"/>
                <a:gd name="T93" fmla="*/ 283 h 687"/>
                <a:gd name="T94" fmla="*/ 720 w 739"/>
                <a:gd name="T95" fmla="*/ 254 h 687"/>
                <a:gd name="T96" fmla="*/ 693 w 739"/>
                <a:gd name="T97" fmla="*/ 233 h 687"/>
                <a:gd name="T98" fmla="*/ 653 w 739"/>
                <a:gd name="T99" fmla="*/ 219 h 687"/>
                <a:gd name="T100" fmla="*/ 595 w 739"/>
                <a:gd name="T101" fmla="*/ 208 h 687"/>
                <a:gd name="T102" fmla="*/ 532 w 739"/>
                <a:gd name="T103" fmla="*/ 201 h 687"/>
                <a:gd name="T104" fmla="*/ 475 w 739"/>
                <a:gd name="T105" fmla="*/ 199 h 687"/>
                <a:gd name="T106" fmla="*/ 456 w 739"/>
                <a:gd name="T107" fmla="*/ 181 h 687"/>
                <a:gd name="T108" fmla="*/ 471 w 739"/>
                <a:gd name="T109" fmla="*/ 146 h 687"/>
                <a:gd name="T110" fmla="*/ 509 w 739"/>
                <a:gd name="T111" fmla="*/ 111 h 687"/>
                <a:gd name="T112" fmla="*/ 561 w 739"/>
                <a:gd name="T113" fmla="*/ 78 h 687"/>
                <a:gd name="T114" fmla="*/ 603 w 739"/>
                <a:gd name="T115" fmla="*/ 62 h 687"/>
                <a:gd name="T116" fmla="*/ 636 w 739"/>
                <a:gd name="T117" fmla="*/ 49 h 687"/>
                <a:gd name="T118" fmla="*/ 620 w 739"/>
                <a:gd name="T119" fmla="*/ 24 h 687"/>
                <a:gd name="T120" fmla="*/ 584 w 739"/>
                <a:gd name="T121" fmla="*/ 7 h 687"/>
                <a:gd name="T122" fmla="*/ 538 w 739"/>
                <a:gd name="T123" fmla="*/ 0 h 687"/>
                <a:gd name="T124" fmla="*/ 488 w 739"/>
                <a:gd name="T125" fmla="*/ 3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39"/>
                <a:gd name="T190" fmla="*/ 0 h 687"/>
                <a:gd name="T191" fmla="*/ 739 w 739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39" h="687">
                  <a:moveTo>
                    <a:pt x="471" y="7"/>
                  </a:moveTo>
                  <a:lnTo>
                    <a:pt x="465" y="9"/>
                  </a:lnTo>
                  <a:lnTo>
                    <a:pt x="459" y="10"/>
                  </a:lnTo>
                  <a:lnTo>
                    <a:pt x="452" y="11"/>
                  </a:lnTo>
                  <a:lnTo>
                    <a:pt x="446" y="13"/>
                  </a:lnTo>
                  <a:lnTo>
                    <a:pt x="436" y="16"/>
                  </a:lnTo>
                  <a:lnTo>
                    <a:pt x="429" y="18"/>
                  </a:lnTo>
                  <a:lnTo>
                    <a:pt x="419" y="20"/>
                  </a:lnTo>
                  <a:lnTo>
                    <a:pt x="410" y="24"/>
                  </a:lnTo>
                  <a:lnTo>
                    <a:pt x="406" y="25"/>
                  </a:lnTo>
                  <a:lnTo>
                    <a:pt x="400" y="26"/>
                  </a:lnTo>
                  <a:lnTo>
                    <a:pt x="396" y="29"/>
                  </a:lnTo>
                  <a:lnTo>
                    <a:pt x="390" y="30"/>
                  </a:lnTo>
                  <a:lnTo>
                    <a:pt x="385" y="32"/>
                  </a:lnTo>
                  <a:lnTo>
                    <a:pt x="379" y="35"/>
                  </a:lnTo>
                  <a:lnTo>
                    <a:pt x="375" y="36"/>
                  </a:lnTo>
                  <a:lnTo>
                    <a:pt x="371" y="39"/>
                  </a:lnTo>
                  <a:lnTo>
                    <a:pt x="364" y="40"/>
                  </a:lnTo>
                  <a:lnTo>
                    <a:pt x="358" y="43"/>
                  </a:lnTo>
                  <a:lnTo>
                    <a:pt x="354" y="45"/>
                  </a:lnTo>
                  <a:lnTo>
                    <a:pt x="350" y="49"/>
                  </a:lnTo>
                  <a:lnTo>
                    <a:pt x="343" y="51"/>
                  </a:lnTo>
                  <a:lnTo>
                    <a:pt x="339" y="55"/>
                  </a:lnTo>
                  <a:lnTo>
                    <a:pt x="333" y="57"/>
                  </a:lnTo>
                  <a:lnTo>
                    <a:pt x="329" y="60"/>
                  </a:lnTo>
                  <a:lnTo>
                    <a:pt x="323" y="63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6" y="73"/>
                  </a:lnTo>
                  <a:lnTo>
                    <a:pt x="302" y="77"/>
                  </a:lnTo>
                  <a:lnTo>
                    <a:pt x="295" y="80"/>
                  </a:lnTo>
                  <a:lnTo>
                    <a:pt x="291" y="84"/>
                  </a:lnTo>
                  <a:lnTo>
                    <a:pt x="285" y="89"/>
                  </a:lnTo>
                  <a:lnTo>
                    <a:pt x="281" y="92"/>
                  </a:lnTo>
                  <a:lnTo>
                    <a:pt x="274" y="97"/>
                  </a:lnTo>
                  <a:lnTo>
                    <a:pt x="270" y="102"/>
                  </a:lnTo>
                  <a:lnTo>
                    <a:pt x="266" y="106"/>
                  </a:lnTo>
                  <a:lnTo>
                    <a:pt x="260" y="111"/>
                  </a:lnTo>
                  <a:lnTo>
                    <a:pt x="256" y="117"/>
                  </a:lnTo>
                  <a:lnTo>
                    <a:pt x="251" y="122"/>
                  </a:lnTo>
                  <a:lnTo>
                    <a:pt x="247" y="127"/>
                  </a:lnTo>
                  <a:lnTo>
                    <a:pt x="243" y="132"/>
                  </a:lnTo>
                  <a:lnTo>
                    <a:pt x="239" y="138"/>
                  </a:lnTo>
                  <a:lnTo>
                    <a:pt x="235" y="144"/>
                  </a:lnTo>
                  <a:lnTo>
                    <a:pt x="230" y="150"/>
                  </a:lnTo>
                  <a:lnTo>
                    <a:pt x="226" y="156"/>
                  </a:lnTo>
                  <a:lnTo>
                    <a:pt x="224" y="161"/>
                  </a:lnTo>
                  <a:lnTo>
                    <a:pt x="220" y="169"/>
                  </a:lnTo>
                  <a:lnTo>
                    <a:pt x="218" y="176"/>
                  </a:lnTo>
                  <a:lnTo>
                    <a:pt x="214" y="181"/>
                  </a:lnTo>
                  <a:lnTo>
                    <a:pt x="212" y="189"/>
                  </a:lnTo>
                  <a:lnTo>
                    <a:pt x="210" y="196"/>
                  </a:lnTo>
                  <a:lnTo>
                    <a:pt x="205" y="204"/>
                  </a:lnTo>
                  <a:lnTo>
                    <a:pt x="203" y="211"/>
                  </a:lnTo>
                  <a:lnTo>
                    <a:pt x="201" y="219"/>
                  </a:lnTo>
                  <a:lnTo>
                    <a:pt x="201" y="227"/>
                  </a:lnTo>
                  <a:lnTo>
                    <a:pt x="199" y="236"/>
                  </a:lnTo>
                  <a:lnTo>
                    <a:pt x="199" y="239"/>
                  </a:lnTo>
                  <a:lnTo>
                    <a:pt x="199" y="241"/>
                  </a:lnTo>
                  <a:lnTo>
                    <a:pt x="199" y="245"/>
                  </a:lnTo>
                  <a:lnTo>
                    <a:pt x="199" y="248"/>
                  </a:lnTo>
                  <a:lnTo>
                    <a:pt x="199" y="251"/>
                  </a:lnTo>
                  <a:lnTo>
                    <a:pt x="199" y="254"/>
                  </a:lnTo>
                  <a:lnTo>
                    <a:pt x="199" y="258"/>
                  </a:lnTo>
                  <a:lnTo>
                    <a:pt x="201" y="261"/>
                  </a:lnTo>
                  <a:lnTo>
                    <a:pt x="201" y="264"/>
                  </a:lnTo>
                  <a:lnTo>
                    <a:pt x="201" y="267"/>
                  </a:lnTo>
                  <a:lnTo>
                    <a:pt x="201" y="271"/>
                  </a:lnTo>
                  <a:lnTo>
                    <a:pt x="201" y="274"/>
                  </a:lnTo>
                  <a:lnTo>
                    <a:pt x="201" y="277"/>
                  </a:lnTo>
                  <a:lnTo>
                    <a:pt x="201" y="280"/>
                  </a:lnTo>
                  <a:lnTo>
                    <a:pt x="201" y="284"/>
                  </a:lnTo>
                  <a:lnTo>
                    <a:pt x="203" y="287"/>
                  </a:lnTo>
                  <a:lnTo>
                    <a:pt x="203" y="291"/>
                  </a:lnTo>
                  <a:lnTo>
                    <a:pt x="203" y="293"/>
                  </a:lnTo>
                  <a:lnTo>
                    <a:pt x="203" y="297"/>
                  </a:lnTo>
                  <a:lnTo>
                    <a:pt x="203" y="300"/>
                  </a:lnTo>
                  <a:lnTo>
                    <a:pt x="203" y="304"/>
                  </a:lnTo>
                  <a:lnTo>
                    <a:pt x="205" y="307"/>
                  </a:lnTo>
                  <a:lnTo>
                    <a:pt x="205" y="310"/>
                  </a:lnTo>
                  <a:lnTo>
                    <a:pt x="205" y="313"/>
                  </a:lnTo>
                  <a:lnTo>
                    <a:pt x="205" y="317"/>
                  </a:lnTo>
                  <a:lnTo>
                    <a:pt x="205" y="320"/>
                  </a:lnTo>
                  <a:lnTo>
                    <a:pt x="205" y="324"/>
                  </a:lnTo>
                  <a:lnTo>
                    <a:pt x="205" y="327"/>
                  </a:lnTo>
                  <a:lnTo>
                    <a:pt x="205" y="330"/>
                  </a:lnTo>
                  <a:lnTo>
                    <a:pt x="207" y="333"/>
                  </a:lnTo>
                  <a:lnTo>
                    <a:pt x="207" y="337"/>
                  </a:lnTo>
                  <a:lnTo>
                    <a:pt x="210" y="340"/>
                  </a:lnTo>
                  <a:lnTo>
                    <a:pt x="210" y="344"/>
                  </a:lnTo>
                  <a:lnTo>
                    <a:pt x="210" y="347"/>
                  </a:lnTo>
                  <a:lnTo>
                    <a:pt x="210" y="351"/>
                  </a:lnTo>
                  <a:lnTo>
                    <a:pt x="210" y="353"/>
                  </a:lnTo>
                  <a:lnTo>
                    <a:pt x="210" y="357"/>
                  </a:lnTo>
                  <a:lnTo>
                    <a:pt x="210" y="360"/>
                  </a:lnTo>
                  <a:lnTo>
                    <a:pt x="210" y="364"/>
                  </a:lnTo>
                  <a:lnTo>
                    <a:pt x="212" y="367"/>
                  </a:lnTo>
                  <a:lnTo>
                    <a:pt x="212" y="370"/>
                  </a:lnTo>
                  <a:lnTo>
                    <a:pt x="212" y="373"/>
                  </a:lnTo>
                  <a:lnTo>
                    <a:pt x="212" y="377"/>
                  </a:lnTo>
                  <a:lnTo>
                    <a:pt x="212" y="380"/>
                  </a:lnTo>
                  <a:lnTo>
                    <a:pt x="212" y="384"/>
                  </a:lnTo>
                  <a:lnTo>
                    <a:pt x="214" y="387"/>
                  </a:lnTo>
                  <a:lnTo>
                    <a:pt x="214" y="390"/>
                  </a:lnTo>
                  <a:lnTo>
                    <a:pt x="214" y="394"/>
                  </a:lnTo>
                  <a:lnTo>
                    <a:pt x="214" y="397"/>
                  </a:lnTo>
                  <a:lnTo>
                    <a:pt x="214" y="400"/>
                  </a:lnTo>
                  <a:lnTo>
                    <a:pt x="214" y="404"/>
                  </a:lnTo>
                  <a:lnTo>
                    <a:pt x="214" y="407"/>
                  </a:lnTo>
                  <a:lnTo>
                    <a:pt x="214" y="409"/>
                  </a:lnTo>
                  <a:lnTo>
                    <a:pt x="214" y="413"/>
                  </a:lnTo>
                  <a:lnTo>
                    <a:pt x="214" y="417"/>
                  </a:lnTo>
                  <a:lnTo>
                    <a:pt x="216" y="420"/>
                  </a:lnTo>
                  <a:lnTo>
                    <a:pt x="216" y="422"/>
                  </a:lnTo>
                  <a:lnTo>
                    <a:pt x="216" y="426"/>
                  </a:lnTo>
                  <a:lnTo>
                    <a:pt x="216" y="429"/>
                  </a:lnTo>
                  <a:lnTo>
                    <a:pt x="216" y="433"/>
                  </a:lnTo>
                  <a:lnTo>
                    <a:pt x="216" y="435"/>
                  </a:lnTo>
                  <a:lnTo>
                    <a:pt x="216" y="439"/>
                  </a:lnTo>
                  <a:lnTo>
                    <a:pt x="216" y="442"/>
                  </a:lnTo>
                  <a:lnTo>
                    <a:pt x="216" y="446"/>
                  </a:lnTo>
                  <a:lnTo>
                    <a:pt x="214" y="447"/>
                  </a:lnTo>
                  <a:lnTo>
                    <a:pt x="212" y="448"/>
                  </a:lnTo>
                  <a:lnTo>
                    <a:pt x="207" y="449"/>
                  </a:lnTo>
                  <a:lnTo>
                    <a:pt x="203" y="452"/>
                  </a:lnTo>
                  <a:lnTo>
                    <a:pt x="197" y="454"/>
                  </a:lnTo>
                  <a:lnTo>
                    <a:pt x="193" y="458"/>
                  </a:lnTo>
                  <a:lnTo>
                    <a:pt x="184" y="460"/>
                  </a:lnTo>
                  <a:lnTo>
                    <a:pt x="180" y="465"/>
                  </a:lnTo>
                  <a:lnTo>
                    <a:pt x="172" y="468"/>
                  </a:lnTo>
                  <a:lnTo>
                    <a:pt x="164" y="473"/>
                  </a:lnTo>
                  <a:lnTo>
                    <a:pt x="159" y="475"/>
                  </a:lnTo>
                  <a:lnTo>
                    <a:pt x="155" y="478"/>
                  </a:lnTo>
                  <a:lnTo>
                    <a:pt x="151" y="480"/>
                  </a:lnTo>
                  <a:lnTo>
                    <a:pt x="147" y="484"/>
                  </a:lnTo>
                  <a:lnTo>
                    <a:pt x="143" y="486"/>
                  </a:lnTo>
                  <a:lnTo>
                    <a:pt x="138" y="488"/>
                  </a:lnTo>
                  <a:lnTo>
                    <a:pt x="132" y="492"/>
                  </a:lnTo>
                  <a:lnTo>
                    <a:pt x="128" y="494"/>
                  </a:lnTo>
                  <a:lnTo>
                    <a:pt x="124" y="498"/>
                  </a:lnTo>
                  <a:lnTo>
                    <a:pt x="120" y="501"/>
                  </a:lnTo>
                  <a:lnTo>
                    <a:pt x="115" y="505"/>
                  </a:lnTo>
                  <a:lnTo>
                    <a:pt x="111" y="508"/>
                  </a:lnTo>
                  <a:lnTo>
                    <a:pt x="105" y="512"/>
                  </a:lnTo>
                  <a:lnTo>
                    <a:pt x="101" y="515"/>
                  </a:lnTo>
                  <a:lnTo>
                    <a:pt x="94" y="519"/>
                  </a:lnTo>
                  <a:lnTo>
                    <a:pt x="90" y="524"/>
                  </a:lnTo>
                  <a:lnTo>
                    <a:pt x="86" y="527"/>
                  </a:lnTo>
                  <a:lnTo>
                    <a:pt x="82" y="532"/>
                  </a:lnTo>
                  <a:lnTo>
                    <a:pt x="78" y="535"/>
                  </a:lnTo>
                  <a:lnTo>
                    <a:pt x="74" y="541"/>
                  </a:lnTo>
                  <a:lnTo>
                    <a:pt x="67" y="545"/>
                  </a:lnTo>
                  <a:lnTo>
                    <a:pt x="63" y="549"/>
                  </a:lnTo>
                  <a:lnTo>
                    <a:pt x="59" y="554"/>
                  </a:lnTo>
                  <a:lnTo>
                    <a:pt x="55" y="560"/>
                  </a:lnTo>
                  <a:lnTo>
                    <a:pt x="51" y="565"/>
                  </a:lnTo>
                  <a:lnTo>
                    <a:pt x="46" y="569"/>
                  </a:lnTo>
                  <a:lnTo>
                    <a:pt x="42" y="575"/>
                  </a:lnTo>
                  <a:lnTo>
                    <a:pt x="40" y="581"/>
                  </a:lnTo>
                  <a:lnTo>
                    <a:pt x="36" y="586"/>
                  </a:lnTo>
                  <a:lnTo>
                    <a:pt x="32" y="592"/>
                  </a:lnTo>
                  <a:lnTo>
                    <a:pt x="28" y="598"/>
                  </a:lnTo>
                  <a:lnTo>
                    <a:pt x="25" y="603"/>
                  </a:lnTo>
                  <a:lnTo>
                    <a:pt x="21" y="609"/>
                  </a:lnTo>
                  <a:lnTo>
                    <a:pt x="19" y="616"/>
                  </a:lnTo>
                  <a:lnTo>
                    <a:pt x="17" y="622"/>
                  </a:lnTo>
                  <a:lnTo>
                    <a:pt x="13" y="629"/>
                  </a:lnTo>
                  <a:lnTo>
                    <a:pt x="11" y="635"/>
                  </a:lnTo>
                  <a:lnTo>
                    <a:pt x="9" y="642"/>
                  </a:lnTo>
                  <a:lnTo>
                    <a:pt x="7" y="649"/>
                  </a:lnTo>
                  <a:lnTo>
                    <a:pt x="5" y="656"/>
                  </a:lnTo>
                  <a:lnTo>
                    <a:pt x="2" y="663"/>
                  </a:lnTo>
                  <a:lnTo>
                    <a:pt x="2" y="672"/>
                  </a:lnTo>
                  <a:lnTo>
                    <a:pt x="0" y="679"/>
                  </a:lnTo>
                  <a:lnTo>
                    <a:pt x="0" y="687"/>
                  </a:lnTo>
                  <a:lnTo>
                    <a:pt x="9" y="681"/>
                  </a:lnTo>
                  <a:lnTo>
                    <a:pt x="19" y="676"/>
                  </a:lnTo>
                  <a:lnTo>
                    <a:pt x="28" y="672"/>
                  </a:lnTo>
                  <a:lnTo>
                    <a:pt x="38" y="666"/>
                  </a:lnTo>
                  <a:lnTo>
                    <a:pt x="48" y="661"/>
                  </a:lnTo>
                  <a:lnTo>
                    <a:pt x="59" y="655"/>
                  </a:lnTo>
                  <a:lnTo>
                    <a:pt x="67" y="650"/>
                  </a:lnTo>
                  <a:lnTo>
                    <a:pt x="78" y="646"/>
                  </a:lnTo>
                  <a:lnTo>
                    <a:pt x="86" y="640"/>
                  </a:lnTo>
                  <a:lnTo>
                    <a:pt x="97" y="634"/>
                  </a:lnTo>
                  <a:lnTo>
                    <a:pt x="105" y="629"/>
                  </a:lnTo>
                  <a:lnTo>
                    <a:pt x="115" y="623"/>
                  </a:lnTo>
                  <a:lnTo>
                    <a:pt x="124" y="618"/>
                  </a:lnTo>
                  <a:lnTo>
                    <a:pt x="132" y="612"/>
                  </a:lnTo>
                  <a:lnTo>
                    <a:pt x="143" y="606"/>
                  </a:lnTo>
                  <a:lnTo>
                    <a:pt x="151" y="601"/>
                  </a:lnTo>
                  <a:lnTo>
                    <a:pt x="159" y="595"/>
                  </a:lnTo>
                  <a:lnTo>
                    <a:pt x="170" y="589"/>
                  </a:lnTo>
                  <a:lnTo>
                    <a:pt x="176" y="583"/>
                  </a:lnTo>
                  <a:lnTo>
                    <a:pt x="187" y="578"/>
                  </a:lnTo>
                  <a:lnTo>
                    <a:pt x="195" y="571"/>
                  </a:lnTo>
                  <a:lnTo>
                    <a:pt x="203" y="565"/>
                  </a:lnTo>
                  <a:lnTo>
                    <a:pt x="212" y="559"/>
                  </a:lnTo>
                  <a:lnTo>
                    <a:pt x="220" y="553"/>
                  </a:lnTo>
                  <a:lnTo>
                    <a:pt x="228" y="547"/>
                  </a:lnTo>
                  <a:lnTo>
                    <a:pt x="235" y="541"/>
                  </a:lnTo>
                  <a:lnTo>
                    <a:pt x="243" y="534"/>
                  </a:lnTo>
                  <a:lnTo>
                    <a:pt x="251" y="528"/>
                  </a:lnTo>
                  <a:lnTo>
                    <a:pt x="258" y="521"/>
                  </a:lnTo>
                  <a:lnTo>
                    <a:pt x="266" y="515"/>
                  </a:lnTo>
                  <a:lnTo>
                    <a:pt x="272" y="509"/>
                  </a:lnTo>
                  <a:lnTo>
                    <a:pt x="281" y="504"/>
                  </a:lnTo>
                  <a:lnTo>
                    <a:pt x="287" y="496"/>
                  </a:lnTo>
                  <a:lnTo>
                    <a:pt x="293" y="491"/>
                  </a:lnTo>
                  <a:lnTo>
                    <a:pt x="300" y="484"/>
                  </a:lnTo>
                  <a:lnTo>
                    <a:pt x="306" y="478"/>
                  </a:lnTo>
                  <a:lnTo>
                    <a:pt x="312" y="471"/>
                  </a:lnTo>
                  <a:lnTo>
                    <a:pt x="318" y="465"/>
                  </a:lnTo>
                  <a:lnTo>
                    <a:pt x="325" y="458"/>
                  </a:lnTo>
                  <a:lnTo>
                    <a:pt x="329" y="452"/>
                  </a:lnTo>
                  <a:lnTo>
                    <a:pt x="335" y="446"/>
                  </a:lnTo>
                  <a:lnTo>
                    <a:pt x="339" y="439"/>
                  </a:lnTo>
                  <a:lnTo>
                    <a:pt x="346" y="432"/>
                  </a:lnTo>
                  <a:lnTo>
                    <a:pt x="350" y="427"/>
                  </a:lnTo>
                  <a:lnTo>
                    <a:pt x="354" y="420"/>
                  </a:lnTo>
                  <a:lnTo>
                    <a:pt x="360" y="413"/>
                  </a:lnTo>
                  <a:lnTo>
                    <a:pt x="364" y="407"/>
                  </a:lnTo>
                  <a:lnTo>
                    <a:pt x="369" y="401"/>
                  </a:lnTo>
                  <a:lnTo>
                    <a:pt x="373" y="394"/>
                  </a:lnTo>
                  <a:lnTo>
                    <a:pt x="377" y="388"/>
                  </a:lnTo>
                  <a:lnTo>
                    <a:pt x="379" y="381"/>
                  </a:lnTo>
                  <a:lnTo>
                    <a:pt x="383" y="375"/>
                  </a:lnTo>
                  <a:lnTo>
                    <a:pt x="385" y="370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6" y="351"/>
                  </a:lnTo>
                  <a:lnTo>
                    <a:pt x="398" y="344"/>
                  </a:lnTo>
                  <a:lnTo>
                    <a:pt x="400" y="338"/>
                  </a:lnTo>
                  <a:lnTo>
                    <a:pt x="402" y="332"/>
                  </a:lnTo>
                  <a:lnTo>
                    <a:pt x="402" y="326"/>
                  </a:lnTo>
                  <a:lnTo>
                    <a:pt x="404" y="319"/>
                  </a:lnTo>
                  <a:lnTo>
                    <a:pt x="406" y="313"/>
                  </a:lnTo>
                  <a:lnTo>
                    <a:pt x="406" y="307"/>
                  </a:lnTo>
                  <a:lnTo>
                    <a:pt x="408" y="301"/>
                  </a:lnTo>
                  <a:lnTo>
                    <a:pt x="632" y="295"/>
                  </a:lnTo>
                  <a:lnTo>
                    <a:pt x="628" y="298"/>
                  </a:lnTo>
                  <a:lnTo>
                    <a:pt x="624" y="301"/>
                  </a:lnTo>
                  <a:lnTo>
                    <a:pt x="622" y="305"/>
                  </a:lnTo>
                  <a:lnTo>
                    <a:pt x="620" y="310"/>
                  </a:lnTo>
                  <a:lnTo>
                    <a:pt x="618" y="313"/>
                  </a:lnTo>
                  <a:lnTo>
                    <a:pt x="615" y="318"/>
                  </a:lnTo>
                  <a:lnTo>
                    <a:pt x="615" y="320"/>
                  </a:lnTo>
                  <a:lnTo>
                    <a:pt x="613" y="324"/>
                  </a:lnTo>
                  <a:lnTo>
                    <a:pt x="613" y="326"/>
                  </a:lnTo>
                  <a:lnTo>
                    <a:pt x="613" y="328"/>
                  </a:lnTo>
                  <a:lnTo>
                    <a:pt x="613" y="332"/>
                  </a:lnTo>
                  <a:lnTo>
                    <a:pt x="613" y="334"/>
                  </a:lnTo>
                  <a:lnTo>
                    <a:pt x="611" y="337"/>
                  </a:lnTo>
                  <a:lnTo>
                    <a:pt x="611" y="340"/>
                  </a:lnTo>
                  <a:lnTo>
                    <a:pt x="611" y="342"/>
                  </a:lnTo>
                  <a:lnTo>
                    <a:pt x="611" y="345"/>
                  </a:lnTo>
                  <a:lnTo>
                    <a:pt x="611" y="348"/>
                  </a:lnTo>
                  <a:lnTo>
                    <a:pt x="611" y="352"/>
                  </a:lnTo>
                  <a:lnTo>
                    <a:pt x="611" y="354"/>
                  </a:lnTo>
                  <a:lnTo>
                    <a:pt x="611" y="358"/>
                  </a:lnTo>
                  <a:lnTo>
                    <a:pt x="611" y="360"/>
                  </a:lnTo>
                  <a:lnTo>
                    <a:pt x="611" y="364"/>
                  </a:lnTo>
                  <a:lnTo>
                    <a:pt x="611" y="367"/>
                  </a:lnTo>
                  <a:lnTo>
                    <a:pt x="611" y="370"/>
                  </a:lnTo>
                  <a:lnTo>
                    <a:pt x="611" y="373"/>
                  </a:lnTo>
                  <a:lnTo>
                    <a:pt x="613" y="377"/>
                  </a:lnTo>
                  <a:lnTo>
                    <a:pt x="613" y="379"/>
                  </a:lnTo>
                  <a:lnTo>
                    <a:pt x="613" y="382"/>
                  </a:lnTo>
                  <a:lnTo>
                    <a:pt x="613" y="385"/>
                  </a:lnTo>
                  <a:lnTo>
                    <a:pt x="613" y="388"/>
                  </a:lnTo>
                  <a:lnTo>
                    <a:pt x="613" y="391"/>
                  </a:lnTo>
                  <a:lnTo>
                    <a:pt x="613" y="394"/>
                  </a:lnTo>
                  <a:lnTo>
                    <a:pt x="615" y="397"/>
                  </a:lnTo>
                  <a:lnTo>
                    <a:pt x="615" y="400"/>
                  </a:lnTo>
                  <a:lnTo>
                    <a:pt x="615" y="404"/>
                  </a:lnTo>
                  <a:lnTo>
                    <a:pt x="618" y="406"/>
                  </a:lnTo>
                  <a:lnTo>
                    <a:pt x="618" y="409"/>
                  </a:lnTo>
                  <a:lnTo>
                    <a:pt x="618" y="412"/>
                  </a:lnTo>
                  <a:lnTo>
                    <a:pt x="620" y="415"/>
                  </a:lnTo>
                  <a:lnTo>
                    <a:pt x="622" y="418"/>
                  </a:lnTo>
                  <a:lnTo>
                    <a:pt x="622" y="421"/>
                  </a:lnTo>
                  <a:lnTo>
                    <a:pt x="624" y="424"/>
                  </a:lnTo>
                  <a:lnTo>
                    <a:pt x="626" y="428"/>
                  </a:lnTo>
                  <a:lnTo>
                    <a:pt x="628" y="433"/>
                  </a:lnTo>
                  <a:lnTo>
                    <a:pt x="630" y="438"/>
                  </a:lnTo>
                  <a:lnTo>
                    <a:pt x="632" y="442"/>
                  </a:lnTo>
                  <a:lnTo>
                    <a:pt x="636" y="446"/>
                  </a:lnTo>
                  <a:lnTo>
                    <a:pt x="638" y="449"/>
                  </a:lnTo>
                  <a:lnTo>
                    <a:pt x="643" y="453"/>
                  </a:lnTo>
                  <a:lnTo>
                    <a:pt x="645" y="457"/>
                  </a:lnTo>
                  <a:lnTo>
                    <a:pt x="651" y="449"/>
                  </a:lnTo>
                  <a:lnTo>
                    <a:pt x="657" y="444"/>
                  </a:lnTo>
                  <a:lnTo>
                    <a:pt x="662" y="437"/>
                  </a:lnTo>
                  <a:lnTo>
                    <a:pt x="668" y="429"/>
                  </a:lnTo>
                  <a:lnTo>
                    <a:pt x="674" y="424"/>
                  </a:lnTo>
                  <a:lnTo>
                    <a:pt x="678" y="418"/>
                  </a:lnTo>
                  <a:lnTo>
                    <a:pt x="685" y="412"/>
                  </a:lnTo>
                  <a:lnTo>
                    <a:pt x="689" y="406"/>
                  </a:lnTo>
                  <a:lnTo>
                    <a:pt x="693" y="400"/>
                  </a:lnTo>
                  <a:lnTo>
                    <a:pt x="697" y="394"/>
                  </a:lnTo>
                  <a:lnTo>
                    <a:pt x="699" y="390"/>
                  </a:lnTo>
                  <a:lnTo>
                    <a:pt x="705" y="384"/>
                  </a:lnTo>
                  <a:lnTo>
                    <a:pt x="708" y="379"/>
                  </a:lnTo>
                  <a:lnTo>
                    <a:pt x="712" y="374"/>
                  </a:lnTo>
                  <a:lnTo>
                    <a:pt x="714" y="370"/>
                  </a:lnTo>
                  <a:lnTo>
                    <a:pt x="718" y="365"/>
                  </a:lnTo>
                  <a:lnTo>
                    <a:pt x="720" y="359"/>
                  </a:lnTo>
                  <a:lnTo>
                    <a:pt x="722" y="354"/>
                  </a:lnTo>
                  <a:lnTo>
                    <a:pt x="724" y="351"/>
                  </a:lnTo>
                  <a:lnTo>
                    <a:pt x="726" y="346"/>
                  </a:lnTo>
                  <a:lnTo>
                    <a:pt x="728" y="341"/>
                  </a:lnTo>
                  <a:lnTo>
                    <a:pt x="731" y="337"/>
                  </a:lnTo>
                  <a:lnTo>
                    <a:pt x="733" y="333"/>
                  </a:lnTo>
                  <a:lnTo>
                    <a:pt x="735" y="330"/>
                  </a:lnTo>
                  <a:lnTo>
                    <a:pt x="735" y="326"/>
                  </a:lnTo>
                  <a:lnTo>
                    <a:pt x="735" y="323"/>
                  </a:lnTo>
                  <a:lnTo>
                    <a:pt x="737" y="318"/>
                  </a:lnTo>
                  <a:lnTo>
                    <a:pt x="737" y="315"/>
                  </a:lnTo>
                  <a:lnTo>
                    <a:pt x="737" y="312"/>
                  </a:lnTo>
                  <a:lnTo>
                    <a:pt x="739" y="308"/>
                  </a:lnTo>
                  <a:lnTo>
                    <a:pt x="739" y="305"/>
                  </a:lnTo>
                  <a:lnTo>
                    <a:pt x="739" y="303"/>
                  </a:lnTo>
                  <a:lnTo>
                    <a:pt x="739" y="299"/>
                  </a:lnTo>
                  <a:lnTo>
                    <a:pt x="739" y="295"/>
                  </a:lnTo>
                  <a:lnTo>
                    <a:pt x="739" y="293"/>
                  </a:lnTo>
                  <a:lnTo>
                    <a:pt x="739" y="291"/>
                  </a:lnTo>
                  <a:lnTo>
                    <a:pt x="737" y="287"/>
                  </a:lnTo>
                  <a:lnTo>
                    <a:pt x="737" y="285"/>
                  </a:lnTo>
                  <a:lnTo>
                    <a:pt x="735" y="283"/>
                  </a:lnTo>
                  <a:lnTo>
                    <a:pt x="735" y="279"/>
                  </a:lnTo>
                  <a:lnTo>
                    <a:pt x="733" y="274"/>
                  </a:lnTo>
                  <a:lnTo>
                    <a:pt x="731" y="270"/>
                  </a:lnTo>
                  <a:lnTo>
                    <a:pt x="728" y="266"/>
                  </a:lnTo>
                  <a:lnTo>
                    <a:pt x="726" y="263"/>
                  </a:lnTo>
                  <a:lnTo>
                    <a:pt x="724" y="258"/>
                  </a:lnTo>
                  <a:lnTo>
                    <a:pt x="720" y="254"/>
                  </a:lnTo>
                  <a:lnTo>
                    <a:pt x="716" y="251"/>
                  </a:lnTo>
                  <a:lnTo>
                    <a:pt x="714" y="247"/>
                  </a:lnTo>
                  <a:lnTo>
                    <a:pt x="710" y="245"/>
                  </a:lnTo>
                  <a:lnTo>
                    <a:pt x="705" y="241"/>
                  </a:lnTo>
                  <a:lnTo>
                    <a:pt x="701" y="239"/>
                  </a:lnTo>
                  <a:lnTo>
                    <a:pt x="699" y="237"/>
                  </a:lnTo>
                  <a:lnTo>
                    <a:pt x="693" y="233"/>
                  </a:lnTo>
                  <a:lnTo>
                    <a:pt x="689" y="231"/>
                  </a:lnTo>
                  <a:lnTo>
                    <a:pt x="685" y="228"/>
                  </a:lnTo>
                  <a:lnTo>
                    <a:pt x="678" y="227"/>
                  </a:lnTo>
                  <a:lnTo>
                    <a:pt x="672" y="225"/>
                  </a:lnTo>
                  <a:lnTo>
                    <a:pt x="666" y="223"/>
                  </a:lnTo>
                  <a:lnTo>
                    <a:pt x="659" y="220"/>
                  </a:lnTo>
                  <a:lnTo>
                    <a:pt x="653" y="219"/>
                  </a:lnTo>
                  <a:lnTo>
                    <a:pt x="643" y="217"/>
                  </a:lnTo>
                  <a:lnTo>
                    <a:pt x="636" y="216"/>
                  </a:lnTo>
                  <a:lnTo>
                    <a:pt x="628" y="214"/>
                  </a:lnTo>
                  <a:lnTo>
                    <a:pt x="620" y="212"/>
                  </a:lnTo>
                  <a:lnTo>
                    <a:pt x="611" y="211"/>
                  </a:lnTo>
                  <a:lnTo>
                    <a:pt x="603" y="210"/>
                  </a:lnTo>
                  <a:lnTo>
                    <a:pt x="595" y="208"/>
                  </a:lnTo>
                  <a:lnTo>
                    <a:pt x="584" y="207"/>
                  </a:lnTo>
                  <a:lnTo>
                    <a:pt x="576" y="206"/>
                  </a:lnTo>
                  <a:lnTo>
                    <a:pt x="567" y="205"/>
                  </a:lnTo>
                  <a:lnTo>
                    <a:pt x="557" y="204"/>
                  </a:lnTo>
                  <a:lnTo>
                    <a:pt x="549" y="204"/>
                  </a:lnTo>
                  <a:lnTo>
                    <a:pt x="540" y="203"/>
                  </a:lnTo>
                  <a:lnTo>
                    <a:pt x="532" y="201"/>
                  </a:lnTo>
                  <a:lnTo>
                    <a:pt x="521" y="201"/>
                  </a:lnTo>
                  <a:lnTo>
                    <a:pt x="515" y="201"/>
                  </a:lnTo>
                  <a:lnTo>
                    <a:pt x="507" y="200"/>
                  </a:lnTo>
                  <a:lnTo>
                    <a:pt x="498" y="199"/>
                  </a:lnTo>
                  <a:lnTo>
                    <a:pt x="490" y="199"/>
                  </a:lnTo>
                  <a:lnTo>
                    <a:pt x="484" y="199"/>
                  </a:lnTo>
                  <a:lnTo>
                    <a:pt x="475" y="199"/>
                  </a:lnTo>
                  <a:lnTo>
                    <a:pt x="469" y="199"/>
                  </a:lnTo>
                  <a:lnTo>
                    <a:pt x="463" y="199"/>
                  </a:lnTo>
                  <a:lnTo>
                    <a:pt x="456" y="199"/>
                  </a:lnTo>
                  <a:lnTo>
                    <a:pt x="454" y="194"/>
                  </a:lnTo>
                  <a:lnTo>
                    <a:pt x="454" y="190"/>
                  </a:lnTo>
                  <a:lnTo>
                    <a:pt x="454" y="185"/>
                  </a:lnTo>
                  <a:lnTo>
                    <a:pt x="456" y="181"/>
                  </a:lnTo>
                  <a:lnTo>
                    <a:pt x="456" y="176"/>
                  </a:lnTo>
                  <a:lnTo>
                    <a:pt x="459" y="171"/>
                  </a:lnTo>
                  <a:lnTo>
                    <a:pt x="461" y="166"/>
                  </a:lnTo>
                  <a:lnTo>
                    <a:pt x="463" y="161"/>
                  </a:lnTo>
                  <a:lnTo>
                    <a:pt x="465" y="156"/>
                  </a:lnTo>
                  <a:lnTo>
                    <a:pt x="467" y="151"/>
                  </a:lnTo>
                  <a:lnTo>
                    <a:pt x="471" y="146"/>
                  </a:lnTo>
                  <a:lnTo>
                    <a:pt x="475" y="141"/>
                  </a:lnTo>
                  <a:lnTo>
                    <a:pt x="479" y="136"/>
                  </a:lnTo>
                  <a:lnTo>
                    <a:pt x="484" y="131"/>
                  </a:lnTo>
                  <a:lnTo>
                    <a:pt x="490" y="125"/>
                  </a:lnTo>
                  <a:lnTo>
                    <a:pt x="496" y="120"/>
                  </a:lnTo>
                  <a:lnTo>
                    <a:pt x="500" y="116"/>
                  </a:lnTo>
                  <a:lnTo>
                    <a:pt x="509" y="111"/>
                  </a:lnTo>
                  <a:lnTo>
                    <a:pt x="513" y="105"/>
                  </a:lnTo>
                  <a:lnTo>
                    <a:pt x="521" y="100"/>
                  </a:lnTo>
                  <a:lnTo>
                    <a:pt x="528" y="96"/>
                  </a:lnTo>
                  <a:lnTo>
                    <a:pt x="536" y="91"/>
                  </a:lnTo>
                  <a:lnTo>
                    <a:pt x="544" y="86"/>
                  </a:lnTo>
                  <a:lnTo>
                    <a:pt x="555" y="82"/>
                  </a:lnTo>
                  <a:lnTo>
                    <a:pt x="561" y="78"/>
                  </a:lnTo>
                  <a:lnTo>
                    <a:pt x="572" y="73"/>
                  </a:lnTo>
                  <a:lnTo>
                    <a:pt x="576" y="71"/>
                  </a:lnTo>
                  <a:lnTo>
                    <a:pt x="582" y="69"/>
                  </a:lnTo>
                  <a:lnTo>
                    <a:pt x="586" y="67"/>
                  </a:lnTo>
                  <a:lnTo>
                    <a:pt x="592" y="65"/>
                  </a:lnTo>
                  <a:lnTo>
                    <a:pt x="597" y="64"/>
                  </a:lnTo>
                  <a:lnTo>
                    <a:pt x="603" y="62"/>
                  </a:lnTo>
                  <a:lnTo>
                    <a:pt x="607" y="59"/>
                  </a:lnTo>
                  <a:lnTo>
                    <a:pt x="613" y="58"/>
                  </a:lnTo>
                  <a:lnTo>
                    <a:pt x="618" y="57"/>
                  </a:lnTo>
                  <a:lnTo>
                    <a:pt x="624" y="56"/>
                  </a:lnTo>
                  <a:lnTo>
                    <a:pt x="630" y="55"/>
                  </a:lnTo>
                  <a:lnTo>
                    <a:pt x="636" y="52"/>
                  </a:lnTo>
                  <a:lnTo>
                    <a:pt x="636" y="49"/>
                  </a:lnTo>
                  <a:lnTo>
                    <a:pt x="636" y="44"/>
                  </a:lnTo>
                  <a:lnTo>
                    <a:pt x="634" y="40"/>
                  </a:lnTo>
                  <a:lnTo>
                    <a:pt x="632" y="37"/>
                  </a:lnTo>
                  <a:lnTo>
                    <a:pt x="630" y="33"/>
                  </a:lnTo>
                  <a:lnTo>
                    <a:pt x="628" y="30"/>
                  </a:lnTo>
                  <a:lnTo>
                    <a:pt x="624" y="27"/>
                  </a:lnTo>
                  <a:lnTo>
                    <a:pt x="620" y="24"/>
                  </a:lnTo>
                  <a:lnTo>
                    <a:pt x="615" y="22"/>
                  </a:lnTo>
                  <a:lnTo>
                    <a:pt x="611" y="18"/>
                  </a:lnTo>
                  <a:lnTo>
                    <a:pt x="605" y="16"/>
                  </a:lnTo>
                  <a:lnTo>
                    <a:pt x="601" y="13"/>
                  </a:lnTo>
                  <a:lnTo>
                    <a:pt x="595" y="11"/>
                  </a:lnTo>
                  <a:lnTo>
                    <a:pt x="590" y="10"/>
                  </a:lnTo>
                  <a:lnTo>
                    <a:pt x="584" y="7"/>
                  </a:lnTo>
                  <a:lnTo>
                    <a:pt x="580" y="6"/>
                  </a:lnTo>
                  <a:lnTo>
                    <a:pt x="572" y="5"/>
                  </a:lnTo>
                  <a:lnTo>
                    <a:pt x="565" y="3"/>
                  </a:lnTo>
                  <a:lnTo>
                    <a:pt x="559" y="2"/>
                  </a:lnTo>
                  <a:lnTo>
                    <a:pt x="553" y="2"/>
                  </a:lnTo>
                  <a:lnTo>
                    <a:pt x="546" y="0"/>
                  </a:lnTo>
                  <a:lnTo>
                    <a:pt x="538" y="0"/>
                  </a:lnTo>
                  <a:lnTo>
                    <a:pt x="532" y="0"/>
                  </a:lnTo>
                  <a:lnTo>
                    <a:pt x="526" y="0"/>
                  </a:lnTo>
                  <a:lnTo>
                    <a:pt x="517" y="0"/>
                  </a:lnTo>
                  <a:lnTo>
                    <a:pt x="511" y="0"/>
                  </a:lnTo>
                  <a:lnTo>
                    <a:pt x="502" y="0"/>
                  </a:lnTo>
                  <a:lnTo>
                    <a:pt x="496" y="2"/>
                  </a:lnTo>
                  <a:lnTo>
                    <a:pt x="488" y="3"/>
                  </a:lnTo>
                  <a:lnTo>
                    <a:pt x="484" y="4"/>
                  </a:lnTo>
                  <a:lnTo>
                    <a:pt x="475" y="5"/>
                  </a:lnTo>
                  <a:lnTo>
                    <a:pt x="47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393"/>
            <p:cNvSpPr>
              <a:spLocks/>
            </p:cNvSpPr>
            <p:nvPr/>
          </p:nvSpPr>
          <p:spPr bwMode="auto">
            <a:xfrm rot="-519230">
              <a:off x="2832" y="1937"/>
              <a:ext cx="347" cy="149"/>
            </a:xfrm>
            <a:custGeom>
              <a:avLst/>
              <a:gdLst>
                <a:gd name="T0" fmla="*/ 42 w 347"/>
                <a:gd name="T1" fmla="*/ 2 h 149"/>
                <a:gd name="T2" fmla="*/ 23 w 347"/>
                <a:gd name="T3" fmla="*/ 10 h 149"/>
                <a:gd name="T4" fmla="*/ 10 w 347"/>
                <a:gd name="T5" fmla="*/ 22 h 149"/>
                <a:gd name="T6" fmla="*/ 4 w 347"/>
                <a:gd name="T7" fmla="*/ 31 h 149"/>
                <a:gd name="T8" fmla="*/ 2 w 347"/>
                <a:gd name="T9" fmla="*/ 39 h 149"/>
                <a:gd name="T10" fmla="*/ 0 w 347"/>
                <a:gd name="T11" fmla="*/ 48 h 149"/>
                <a:gd name="T12" fmla="*/ 2 w 347"/>
                <a:gd name="T13" fmla="*/ 58 h 149"/>
                <a:gd name="T14" fmla="*/ 2 w 347"/>
                <a:gd name="T15" fmla="*/ 68 h 149"/>
                <a:gd name="T16" fmla="*/ 4 w 347"/>
                <a:gd name="T17" fmla="*/ 78 h 149"/>
                <a:gd name="T18" fmla="*/ 8 w 347"/>
                <a:gd name="T19" fmla="*/ 87 h 149"/>
                <a:gd name="T20" fmla="*/ 15 w 347"/>
                <a:gd name="T21" fmla="*/ 98 h 149"/>
                <a:gd name="T22" fmla="*/ 21 w 347"/>
                <a:gd name="T23" fmla="*/ 107 h 149"/>
                <a:gd name="T24" fmla="*/ 31 w 347"/>
                <a:gd name="T25" fmla="*/ 117 h 149"/>
                <a:gd name="T26" fmla="*/ 46 w 347"/>
                <a:gd name="T27" fmla="*/ 127 h 149"/>
                <a:gd name="T28" fmla="*/ 65 w 347"/>
                <a:gd name="T29" fmla="*/ 135 h 149"/>
                <a:gd name="T30" fmla="*/ 79 w 347"/>
                <a:gd name="T31" fmla="*/ 141 h 149"/>
                <a:gd name="T32" fmla="*/ 98 w 347"/>
                <a:gd name="T33" fmla="*/ 145 h 149"/>
                <a:gd name="T34" fmla="*/ 117 w 347"/>
                <a:gd name="T35" fmla="*/ 148 h 149"/>
                <a:gd name="T36" fmla="*/ 136 w 347"/>
                <a:gd name="T37" fmla="*/ 149 h 149"/>
                <a:gd name="T38" fmla="*/ 153 w 347"/>
                <a:gd name="T39" fmla="*/ 148 h 149"/>
                <a:gd name="T40" fmla="*/ 171 w 347"/>
                <a:gd name="T41" fmla="*/ 148 h 149"/>
                <a:gd name="T42" fmla="*/ 188 w 347"/>
                <a:gd name="T43" fmla="*/ 146 h 149"/>
                <a:gd name="T44" fmla="*/ 205 w 347"/>
                <a:gd name="T45" fmla="*/ 144 h 149"/>
                <a:gd name="T46" fmla="*/ 220 w 347"/>
                <a:gd name="T47" fmla="*/ 140 h 149"/>
                <a:gd name="T48" fmla="*/ 234 w 347"/>
                <a:gd name="T49" fmla="*/ 136 h 149"/>
                <a:gd name="T50" fmla="*/ 247 w 347"/>
                <a:gd name="T51" fmla="*/ 132 h 149"/>
                <a:gd name="T52" fmla="*/ 270 w 347"/>
                <a:gd name="T53" fmla="*/ 125 h 149"/>
                <a:gd name="T54" fmla="*/ 291 w 347"/>
                <a:gd name="T55" fmla="*/ 114 h 149"/>
                <a:gd name="T56" fmla="*/ 312 w 347"/>
                <a:gd name="T57" fmla="*/ 106 h 149"/>
                <a:gd name="T58" fmla="*/ 326 w 347"/>
                <a:gd name="T59" fmla="*/ 97 h 149"/>
                <a:gd name="T60" fmla="*/ 337 w 347"/>
                <a:gd name="T61" fmla="*/ 88 h 149"/>
                <a:gd name="T62" fmla="*/ 345 w 347"/>
                <a:gd name="T63" fmla="*/ 82 h 149"/>
                <a:gd name="T64" fmla="*/ 159 w 347"/>
                <a:gd name="T65" fmla="*/ 107 h 149"/>
                <a:gd name="T66" fmla="*/ 155 w 347"/>
                <a:gd name="T67" fmla="*/ 98 h 149"/>
                <a:gd name="T68" fmla="*/ 148 w 347"/>
                <a:gd name="T69" fmla="*/ 85 h 149"/>
                <a:gd name="T70" fmla="*/ 142 w 347"/>
                <a:gd name="T71" fmla="*/ 72 h 149"/>
                <a:gd name="T72" fmla="*/ 132 w 347"/>
                <a:gd name="T73" fmla="*/ 58 h 149"/>
                <a:gd name="T74" fmla="*/ 123 w 347"/>
                <a:gd name="T75" fmla="*/ 45 h 149"/>
                <a:gd name="T76" fmla="*/ 113 w 347"/>
                <a:gd name="T77" fmla="*/ 31 h 149"/>
                <a:gd name="T78" fmla="*/ 100 w 347"/>
                <a:gd name="T79" fmla="*/ 19 h 149"/>
                <a:gd name="T80" fmla="*/ 88 w 347"/>
                <a:gd name="T81" fmla="*/ 10 h 149"/>
                <a:gd name="T82" fmla="*/ 75 w 347"/>
                <a:gd name="T83" fmla="*/ 4 h 149"/>
                <a:gd name="T84" fmla="*/ 61 w 347"/>
                <a:gd name="T85" fmla="*/ 0 h 1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7"/>
                <a:gd name="T130" fmla="*/ 0 h 149"/>
                <a:gd name="T131" fmla="*/ 347 w 347"/>
                <a:gd name="T132" fmla="*/ 149 h 1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7" h="149">
                  <a:moveTo>
                    <a:pt x="56" y="0"/>
                  </a:moveTo>
                  <a:lnTo>
                    <a:pt x="48" y="0"/>
                  </a:lnTo>
                  <a:lnTo>
                    <a:pt x="42" y="2"/>
                  </a:lnTo>
                  <a:lnTo>
                    <a:pt x="33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7" y="13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6" y="81"/>
                  </a:lnTo>
                  <a:lnTo>
                    <a:pt x="8" y="85"/>
                  </a:lnTo>
                  <a:lnTo>
                    <a:pt x="8" y="87"/>
                  </a:lnTo>
                  <a:lnTo>
                    <a:pt x="10" y="91"/>
                  </a:lnTo>
                  <a:lnTo>
                    <a:pt x="12" y="94"/>
                  </a:lnTo>
                  <a:lnTo>
                    <a:pt x="15" y="98"/>
                  </a:lnTo>
                  <a:lnTo>
                    <a:pt x="17" y="100"/>
                  </a:lnTo>
                  <a:lnTo>
                    <a:pt x="19" y="104"/>
                  </a:lnTo>
                  <a:lnTo>
                    <a:pt x="21" y="107"/>
                  </a:lnTo>
                  <a:lnTo>
                    <a:pt x="25" y="111"/>
                  </a:lnTo>
                  <a:lnTo>
                    <a:pt x="27" y="113"/>
                  </a:lnTo>
                  <a:lnTo>
                    <a:pt x="31" y="117"/>
                  </a:lnTo>
                  <a:lnTo>
                    <a:pt x="35" y="119"/>
                  </a:lnTo>
                  <a:lnTo>
                    <a:pt x="40" y="122"/>
                  </a:lnTo>
                  <a:lnTo>
                    <a:pt x="46" y="127"/>
                  </a:lnTo>
                  <a:lnTo>
                    <a:pt x="54" y="132"/>
                  </a:lnTo>
                  <a:lnTo>
                    <a:pt x="58" y="133"/>
                  </a:lnTo>
                  <a:lnTo>
                    <a:pt x="65" y="135"/>
                  </a:lnTo>
                  <a:lnTo>
                    <a:pt x="69" y="138"/>
                  </a:lnTo>
                  <a:lnTo>
                    <a:pt x="75" y="140"/>
                  </a:lnTo>
                  <a:lnTo>
                    <a:pt x="79" y="141"/>
                  </a:lnTo>
                  <a:lnTo>
                    <a:pt x="86" y="142"/>
                  </a:lnTo>
                  <a:lnTo>
                    <a:pt x="90" y="144"/>
                  </a:lnTo>
                  <a:lnTo>
                    <a:pt x="98" y="145"/>
                  </a:lnTo>
                  <a:lnTo>
                    <a:pt x="102" y="146"/>
                  </a:lnTo>
                  <a:lnTo>
                    <a:pt x="109" y="147"/>
                  </a:lnTo>
                  <a:lnTo>
                    <a:pt x="117" y="148"/>
                  </a:lnTo>
                  <a:lnTo>
                    <a:pt x="123" y="149"/>
                  </a:lnTo>
                  <a:lnTo>
                    <a:pt x="130" y="149"/>
                  </a:lnTo>
                  <a:lnTo>
                    <a:pt x="136" y="149"/>
                  </a:lnTo>
                  <a:lnTo>
                    <a:pt x="142" y="149"/>
                  </a:lnTo>
                  <a:lnTo>
                    <a:pt x="148" y="149"/>
                  </a:lnTo>
                  <a:lnTo>
                    <a:pt x="153" y="148"/>
                  </a:lnTo>
                  <a:lnTo>
                    <a:pt x="159" y="148"/>
                  </a:lnTo>
                  <a:lnTo>
                    <a:pt x="165" y="148"/>
                  </a:lnTo>
                  <a:lnTo>
                    <a:pt x="171" y="148"/>
                  </a:lnTo>
                  <a:lnTo>
                    <a:pt x="176" y="147"/>
                  </a:lnTo>
                  <a:lnTo>
                    <a:pt x="182" y="147"/>
                  </a:lnTo>
                  <a:lnTo>
                    <a:pt x="188" y="146"/>
                  </a:lnTo>
                  <a:lnTo>
                    <a:pt x="194" y="146"/>
                  </a:lnTo>
                  <a:lnTo>
                    <a:pt x="199" y="144"/>
                  </a:lnTo>
                  <a:lnTo>
                    <a:pt x="205" y="144"/>
                  </a:lnTo>
                  <a:lnTo>
                    <a:pt x="209" y="142"/>
                  </a:lnTo>
                  <a:lnTo>
                    <a:pt x="215" y="141"/>
                  </a:lnTo>
                  <a:lnTo>
                    <a:pt x="220" y="140"/>
                  </a:lnTo>
                  <a:lnTo>
                    <a:pt x="224" y="139"/>
                  </a:lnTo>
                  <a:lnTo>
                    <a:pt x="230" y="138"/>
                  </a:lnTo>
                  <a:lnTo>
                    <a:pt x="234" y="136"/>
                  </a:lnTo>
                  <a:lnTo>
                    <a:pt x="238" y="135"/>
                  </a:lnTo>
                  <a:lnTo>
                    <a:pt x="243" y="133"/>
                  </a:lnTo>
                  <a:lnTo>
                    <a:pt x="247" y="132"/>
                  </a:lnTo>
                  <a:lnTo>
                    <a:pt x="253" y="131"/>
                  </a:lnTo>
                  <a:lnTo>
                    <a:pt x="261" y="127"/>
                  </a:lnTo>
                  <a:lnTo>
                    <a:pt x="270" y="125"/>
                  </a:lnTo>
                  <a:lnTo>
                    <a:pt x="276" y="121"/>
                  </a:lnTo>
                  <a:lnTo>
                    <a:pt x="287" y="119"/>
                  </a:lnTo>
                  <a:lnTo>
                    <a:pt x="291" y="114"/>
                  </a:lnTo>
                  <a:lnTo>
                    <a:pt x="299" y="112"/>
                  </a:lnTo>
                  <a:lnTo>
                    <a:pt x="305" y="108"/>
                  </a:lnTo>
                  <a:lnTo>
                    <a:pt x="312" y="106"/>
                  </a:lnTo>
                  <a:lnTo>
                    <a:pt x="316" y="102"/>
                  </a:lnTo>
                  <a:lnTo>
                    <a:pt x="322" y="99"/>
                  </a:lnTo>
                  <a:lnTo>
                    <a:pt x="326" y="97"/>
                  </a:lnTo>
                  <a:lnTo>
                    <a:pt x="330" y="94"/>
                  </a:lnTo>
                  <a:lnTo>
                    <a:pt x="335" y="91"/>
                  </a:lnTo>
                  <a:lnTo>
                    <a:pt x="337" y="88"/>
                  </a:lnTo>
                  <a:lnTo>
                    <a:pt x="339" y="87"/>
                  </a:lnTo>
                  <a:lnTo>
                    <a:pt x="343" y="85"/>
                  </a:lnTo>
                  <a:lnTo>
                    <a:pt x="345" y="82"/>
                  </a:lnTo>
                  <a:lnTo>
                    <a:pt x="347" y="82"/>
                  </a:lnTo>
                  <a:lnTo>
                    <a:pt x="161" y="111"/>
                  </a:lnTo>
                  <a:lnTo>
                    <a:pt x="159" y="107"/>
                  </a:lnTo>
                  <a:lnTo>
                    <a:pt x="157" y="105"/>
                  </a:lnTo>
                  <a:lnTo>
                    <a:pt x="157" y="100"/>
                  </a:lnTo>
                  <a:lnTo>
                    <a:pt x="155" y="98"/>
                  </a:lnTo>
                  <a:lnTo>
                    <a:pt x="153" y="93"/>
                  </a:lnTo>
                  <a:lnTo>
                    <a:pt x="151" y="89"/>
                  </a:lnTo>
                  <a:lnTo>
                    <a:pt x="148" y="85"/>
                  </a:lnTo>
                  <a:lnTo>
                    <a:pt x="146" y="81"/>
                  </a:lnTo>
                  <a:lnTo>
                    <a:pt x="144" y="77"/>
                  </a:lnTo>
                  <a:lnTo>
                    <a:pt x="142" y="72"/>
                  </a:lnTo>
                  <a:lnTo>
                    <a:pt x="138" y="67"/>
                  </a:lnTo>
                  <a:lnTo>
                    <a:pt x="136" y="62"/>
                  </a:lnTo>
                  <a:lnTo>
                    <a:pt x="132" y="58"/>
                  </a:lnTo>
                  <a:lnTo>
                    <a:pt x="130" y="53"/>
                  </a:lnTo>
                  <a:lnTo>
                    <a:pt x="128" y="50"/>
                  </a:lnTo>
                  <a:lnTo>
                    <a:pt x="123" y="45"/>
                  </a:lnTo>
                  <a:lnTo>
                    <a:pt x="119" y="40"/>
                  </a:lnTo>
                  <a:lnTo>
                    <a:pt x="117" y="35"/>
                  </a:lnTo>
                  <a:lnTo>
                    <a:pt x="113" y="31"/>
                  </a:lnTo>
                  <a:lnTo>
                    <a:pt x="109" y="27"/>
                  </a:lnTo>
                  <a:lnTo>
                    <a:pt x="104" y="22"/>
                  </a:lnTo>
                  <a:lnTo>
                    <a:pt x="100" y="19"/>
                  </a:lnTo>
                  <a:lnTo>
                    <a:pt x="96" y="17"/>
                  </a:lnTo>
                  <a:lnTo>
                    <a:pt x="94" y="13"/>
                  </a:lnTo>
                  <a:lnTo>
                    <a:pt x="88" y="10"/>
                  </a:lnTo>
                  <a:lnTo>
                    <a:pt x="84" y="7"/>
                  </a:lnTo>
                  <a:lnTo>
                    <a:pt x="79" y="5"/>
                  </a:lnTo>
                  <a:lnTo>
                    <a:pt x="75" y="4"/>
                  </a:lnTo>
                  <a:lnTo>
                    <a:pt x="69" y="1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394"/>
            <p:cNvSpPr>
              <a:spLocks/>
            </p:cNvSpPr>
            <p:nvPr/>
          </p:nvSpPr>
          <p:spPr bwMode="auto">
            <a:xfrm rot="-519230">
              <a:off x="2465" y="1946"/>
              <a:ext cx="366" cy="205"/>
            </a:xfrm>
            <a:custGeom>
              <a:avLst/>
              <a:gdLst>
                <a:gd name="T0" fmla="*/ 364 w 366"/>
                <a:gd name="T1" fmla="*/ 51 h 205"/>
                <a:gd name="T2" fmla="*/ 366 w 366"/>
                <a:gd name="T3" fmla="*/ 43 h 205"/>
                <a:gd name="T4" fmla="*/ 366 w 366"/>
                <a:gd name="T5" fmla="*/ 35 h 205"/>
                <a:gd name="T6" fmla="*/ 362 w 366"/>
                <a:gd name="T7" fmla="*/ 25 h 205"/>
                <a:gd name="T8" fmla="*/ 355 w 366"/>
                <a:gd name="T9" fmla="*/ 18 h 205"/>
                <a:gd name="T10" fmla="*/ 343 w 366"/>
                <a:gd name="T11" fmla="*/ 10 h 205"/>
                <a:gd name="T12" fmla="*/ 326 w 366"/>
                <a:gd name="T13" fmla="*/ 4 h 205"/>
                <a:gd name="T14" fmla="*/ 303 w 366"/>
                <a:gd name="T15" fmla="*/ 2 h 205"/>
                <a:gd name="T16" fmla="*/ 284 w 366"/>
                <a:gd name="T17" fmla="*/ 0 h 205"/>
                <a:gd name="T18" fmla="*/ 270 w 366"/>
                <a:gd name="T19" fmla="*/ 2 h 205"/>
                <a:gd name="T20" fmla="*/ 251 w 366"/>
                <a:gd name="T21" fmla="*/ 3 h 205"/>
                <a:gd name="T22" fmla="*/ 232 w 366"/>
                <a:gd name="T23" fmla="*/ 5 h 205"/>
                <a:gd name="T24" fmla="*/ 211 w 366"/>
                <a:gd name="T25" fmla="*/ 8 h 205"/>
                <a:gd name="T26" fmla="*/ 190 w 366"/>
                <a:gd name="T27" fmla="*/ 12 h 205"/>
                <a:gd name="T28" fmla="*/ 171 w 366"/>
                <a:gd name="T29" fmla="*/ 18 h 205"/>
                <a:gd name="T30" fmla="*/ 152 w 366"/>
                <a:gd name="T31" fmla="*/ 23 h 205"/>
                <a:gd name="T32" fmla="*/ 136 w 366"/>
                <a:gd name="T33" fmla="*/ 31 h 205"/>
                <a:gd name="T34" fmla="*/ 119 w 366"/>
                <a:gd name="T35" fmla="*/ 39 h 205"/>
                <a:gd name="T36" fmla="*/ 104 w 366"/>
                <a:gd name="T37" fmla="*/ 47 h 205"/>
                <a:gd name="T38" fmla="*/ 90 w 366"/>
                <a:gd name="T39" fmla="*/ 56 h 205"/>
                <a:gd name="T40" fmla="*/ 77 w 366"/>
                <a:gd name="T41" fmla="*/ 65 h 205"/>
                <a:gd name="T42" fmla="*/ 64 w 366"/>
                <a:gd name="T43" fmla="*/ 75 h 205"/>
                <a:gd name="T44" fmla="*/ 56 w 366"/>
                <a:gd name="T45" fmla="*/ 84 h 205"/>
                <a:gd name="T46" fmla="*/ 44 w 366"/>
                <a:gd name="T47" fmla="*/ 92 h 205"/>
                <a:gd name="T48" fmla="*/ 35 w 366"/>
                <a:gd name="T49" fmla="*/ 100 h 205"/>
                <a:gd name="T50" fmla="*/ 25 w 366"/>
                <a:gd name="T51" fmla="*/ 111 h 205"/>
                <a:gd name="T52" fmla="*/ 14 w 366"/>
                <a:gd name="T53" fmla="*/ 126 h 205"/>
                <a:gd name="T54" fmla="*/ 6 w 366"/>
                <a:gd name="T55" fmla="*/ 137 h 205"/>
                <a:gd name="T56" fmla="*/ 0 w 366"/>
                <a:gd name="T57" fmla="*/ 145 h 205"/>
                <a:gd name="T58" fmla="*/ 119 w 366"/>
                <a:gd name="T59" fmla="*/ 203 h 205"/>
                <a:gd name="T60" fmla="*/ 131 w 366"/>
                <a:gd name="T61" fmla="*/ 196 h 205"/>
                <a:gd name="T62" fmla="*/ 150 w 366"/>
                <a:gd name="T63" fmla="*/ 187 h 205"/>
                <a:gd name="T64" fmla="*/ 173 w 366"/>
                <a:gd name="T65" fmla="*/ 176 h 205"/>
                <a:gd name="T66" fmla="*/ 190 w 366"/>
                <a:gd name="T67" fmla="*/ 167 h 205"/>
                <a:gd name="T68" fmla="*/ 205 w 366"/>
                <a:gd name="T69" fmla="*/ 160 h 205"/>
                <a:gd name="T70" fmla="*/ 217 w 366"/>
                <a:gd name="T71" fmla="*/ 152 h 205"/>
                <a:gd name="T72" fmla="*/ 234 w 366"/>
                <a:gd name="T73" fmla="*/ 144 h 205"/>
                <a:gd name="T74" fmla="*/ 249 w 366"/>
                <a:gd name="T75" fmla="*/ 134 h 205"/>
                <a:gd name="T76" fmla="*/ 265 w 366"/>
                <a:gd name="T77" fmla="*/ 126 h 205"/>
                <a:gd name="T78" fmla="*/ 280 w 366"/>
                <a:gd name="T79" fmla="*/ 117 h 205"/>
                <a:gd name="T80" fmla="*/ 295 w 366"/>
                <a:gd name="T81" fmla="*/ 106 h 205"/>
                <a:gd name="T82" fmla="*/ 309 w 366"/>
                <a:gd name="T83" fmla="*/ 96 h 205"/>
                <a:gd name="T84" fmla="*/ 324 w 366"/>
                <a:gd name="T85" fmla="*/ 85 h 205"/>
                <a:gd name="T86" fmla="*/ 339 w 366"/>
                <a:gd name="T87" fmla="*/ 75 h 205"/>
                <a:gd name="T88" fmla="*/ 351 w 366"/>
                <a:gd name="T89" fmla="*/ 63 h 2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6"/>
                <a:gd name="T136" fmla="*/ 0 h 205"/>
                <a:gd name="T137" fmla="*/ 366 w 366"/>
                <a:gd name="T138" fmla="*/ 205 h 20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6" h="205">
                  <a:moveTo>
                    <a:pt x="357" y="59"/>
                  </a:moveTo>
                  <a:lnTo>
                    <a:pt x="360" y="56"/>
                  </a:lnTo>
                  <a:lnTo>
                    <a:pt x="364" y="51"/>
                  </a:lnTo>
                  <a:lnTo>
                    <a:pt x="364" y="47"/>
                  </a:lnTo>
                  <a:lnTo>
                    <a:pt x="366" y="45"/>
                  </a:lnTo>
                  <a:lnTo>
                    <a:pt x="366" y="43"/>
                  </a:lnTo>
                  <a:lnTo>
                    <a:pt x="366" y="40"/>
                  </a:lnTo>
                  <a:lnTo>
                    <a:pt x="366" y="37"/>
                  </a:lnTo>
                  <a:lnTo>
                    <a:pt x="366" y="35"/>
                  </a:lnTo>
                  <a:lnTo>
                    <a:pt x="366" y="31"/>
                  </a:lnTo>
                  <a:lnTo>
                    <a:pt x="364" y="29"/>
                  </a:lnTo>
                  <a:lnTo>
                    <a:pt x="362" y="25"/>
                  </a:lnTo>
                  <a:lnTo>
                    <a:pt x="360" y="23"/>
                  </a:lnTo>
                  <a:lnTo>
                    <a:pt x="357" y="20"/>
                  </a:lnTo>
                  <a:lnTo>
                    <a:pt x="355" y="18"/>
                  </a:lnTo>
                  <a:lnTo>
                    <a:pt x="351" y="15"/>
                  </a:lnTo>
                  <a:lnTo>
                    <a:pt x="347" y="12"/>
                  </a:lnTo>
                  <a:lnTo>
                    <a:pt x="343" y="10"/>
                  </a:lnTo>
                  <a:lnTo>
                    <a:pt x="339" y="9"/>
                  </a:lnTo>
                  <a:lnTo>
                    <a:pt x="332" y="6"/>
                  </a:lnTo>
                  <a:lnTo>
                    <a:pt x="326" y="4"/>
                  </a:lnTo>
                  <a:lnTo>
                    <a:pt x="320" y="3"/>
                  </a:lnTo>
                  <a:lnTo>
                    <a:pt x="313" y="3"/>
                  </a:lnTo>
                  <a:lnTo>
                    <a:pt x="303" y="2"/>
                  </a:lnTo>
                  <a:lnTo>
                    <a:pt x="295" y="2"/>
                  </a:lnTo>
                  <a:lnTo>
                    <a:pt x="288" y="0"/>
                  </a:lnTo>
                  <a:lnTo>
                    <a:pt x="284" y="0"/>
                  </a:lnTo>
                  <a:lnTo>
                    <a:pt x="280" y="0"/>
                  </a:lnTo>
                  <a:lnTo>
                    <a:pt x="274" y="2"/>
                  </a:lnTo>
                  <a:lnTo>
                    <a:pt x="270" y="2"/>
                  </a:lnTo>
                  <a:lnTo>
                    <a:pt x="263" y="2"/>
                  </a:lnTo>
                  <a:lnTo>
                    <a:pt x="257" y="2"/>
                  </a:lnTo>
                  <a:lnTo>
                    <a:pt x="251" y="3"/>
                  </a:lnTo>
                  <a:lnTo>
                    <a:pt x="244" y="3"/>
                  </a:lnTo>
                  <a:lnTo>
                    <a:pt x="238" y="4"/>
                  </a:lnTo>
                  <a:lnTo>
                    <a:pt x="232" y="5"/>
                  </a:lnTo>
                  <a:lnTo>
                    <a:pt x="226" y="6"/>
                  </a:lnTo>
                  <a:lnTo>
                    <a:pt x="217" y="8"/>
                  </a:lnTo>
                  <a:lnTo>
                    <a:pt x="211" y="8"/>
                  </a:lnTo>
                  <a:lnTo>
                    <a:pt x="203" y="10"/>
                  </a:lnTo>
                  <a:lnTo>
                    <a:pt x="196" y="11"/>
                  </a:lnTo>
                  <a:lnTo>
                    <a:pt x="190" y="12"/>
                  </a:lnTo>
                  <a:lnTo>
                    <a:pt x="184" y="13"/>
                  </a:lnTo>
                  <a:lnTo>
                    <a:pt x="177" y="16"/>
                  </a:lnTo>
                  <a:lnTo>
                    <a:pt x="171" y="18"/>
                  </a:lnTo>
                  <a:lnTo>
                    <a:pt x="163" y="19"/>
                  </a:lnTo>
                  <a:lnTo>
                    <a:pt x="159" y="22"/>
                  </a:lnTo>
                  <a:lnTo>
                    <a:pt x="152" y="23"/>
                  </a:lnTo>
                  <a:lnTo>
                    <a:pt x="146" y="26"/>
                  </a:lnTo>
                  <a:lnTo>
                    <a:pt x="140" y="29"/>
                  </a:lnTo>
                  <a:lnTo>
                    <a:pt x="136" y="31"/>
                  </a:lnTo>
                  <a:lnTo>
                    <a:pt x="129" y="33"/>
                  </a:lnTo>
                  <a:lnTo>
                    <a:pt x="125" y="37"/>
                  </a:lnTo>
                  <a:lnTo>
                    <a:pt x="119" y="39"/>
                  </a:lnTo>
                  <a:lnTo>
                    <a:pt x="115" y="42"/>
                  </a:lnTo>
                  <a:lnTo>
                    <a:pt x="108" y="44"/>
                  </a:lnTo>
                  <a:lnTo>
                    <a:pt x="104" y="47"/>
                  </a:lnTo>
                  <a:lnTo>
                    <a:pt x="100" y="50"/>
                  </a:lnTo>
                  <a:lnTo>
                    <a:pt x="94" y="53"/>
                  </a:lnTo>
                  <a:lnTo>
                    <a:pt x="90" y="56"/>
                  </a:lnTo>
                  <a:lnTo>
                    <a:pt x="88" y="59"/>
                  </a:lnTo>
                  <a:lnTo>
                    <a:pt x="81" y="62"/>
                  </a:lnTo>
                  <a:lnTo>
                    <a:pt x="77" y="65"/>
                  </a:lnTo>
                  <a:lnTo>
                    <a:pt x="73" y="67"/>
                  </a:lnTo>
                  <a:lnTo>
                    <a:pt x="69" y="71"/>
                  </a:lnTo>
                  <a:lnTo>
                    <a:pt x="64" y="75"/>
                  </a:lnTo>
                  <a:lnTo>
                    <a:pt x="62" y="77"/>
                  </a:lnTo>
                  <a:lnTo>
                    <a:pt x="58" y="80"/>
                  </a:lnTo>
                  <a:lnTo>
                    <a:pt x="56" y="84"/>
                  </a:lnTo>
                  <a:lnTo>
                    <a:pt x="52" y="86"/>
                  </a:lnTo>
                  <a:lnTo>
                    <a:pt x="48" y="89"/>
                  </a:lnTo>
                  <a:lnTo>
                    <a:pt x="44" y="92"/>
                  </a:lnTo>
                  <a:lnTo>
                    <a:pt x="41" y="95"/>
                  </a:lnTo>
                  <a:lnTo>
                    <a:pt x="39" y="98"/>
                  </a:lnTo>
                  <a:lnTo>
                    <a:pt x="35" y="100"/>
                  </a:lnTo>
                  <a:lnTo>
                    <a:pt x="33" y="104"/>
                  </a:lnTo>
                  <a:lnTo>
                    <a:pt x="31" y="106"/>
                  </a:lnTo>
                  <a:lnTo>
                    <a:pt x="25" y="111"/>
                  </a:lnTo>
                  <a:lnTo>
                    <a:pt x="21" y="117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0" y="130"/>
                  </a:lnTo>
                  <a:lnTo>
                    <a:pt x="8" y="134"/>
                  </a:lnTo>
                  <a:lnTo>
                    <a:pt x="6" y="137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113" y="205"/>
                  </a:lnTo>
                  <a:lnTo>
                    <a:pt x="119" y="203"/>
                  </a:lnTo>
                  <a:lnTo>
                    <a:pt x="121" y="200"/>
                  </a:lnTo>
                  <a:lnTo>
                    <a:pt x="125" y="198"/>
                  </a:lnTo>
                  <a:lnTo>
                    <a:pt x="131" y="196"/>
                  </a:lnTo>
                  <a:lnTo>
                    <a:pt x="138" y="194"/>
                  </a:lnTo>
                  <a:lnTo>
                    <a:pt x="142" y="191"/>
                  </a:lnTo>
                  <a:lnTo>
                    <a:pt x="150" y="187"/>
                  </a:lnTo>
                  <a:lnTo>
                    <a:pt x="157" y="184"/>
                  </a:lnTo>
                  <a:lnTo>
                    <a:pt x="165" y="180"/>
                  </a:lnTo>
                  <a:lnTo>
                    <a:pt x="173" y="176"/>
                  </a:lnTo>
                  <a:lnTo>
                    <a:pt x="182" y="172"/>
                  </a:lnTo>
                  <a:lnTo>
                    <a:pt x="186" y="170"/>
                  </a:lnTo>
                  <a:lnTo>
                    <a:pt x="190" y="167"/>
                  </a:lnTo>
                  <a:lnTo>
                    <a:pt x="194" y="165"/>
                  </a:lnTo>
                  <a:lnTo>
                    <a:pt x="200" y="163"/>
                  </a:lnTo>
                  <a:lnTo>
                    <a:pt x="205" y="160"/>
                  </a:lnTo>
                  <a:lnTo>
                    <a:pt x="209" y="158"/>
                  </a:lnTo>
                  <a:lnTo>
                    <a:pt x="213" y="154"/>
                  </a:lnTo>
                  <a:lnTo>
                    <a:pt x="217" y="152"/>
                  </a:lnTo>
                  <a:lnTo>
                    <a:pt x="224" y="150"/>
                  </a:lnTo>
                  <a:lnTo>
                    <a:pt x="228" y="146"/>
                  </a:lnTo>
                  <a:lnTo>
                    <a:pt x="234" y="144"/>
                  </a:lnTo>
                  <a:lnTo>
                    <a:pt x="238" y="142"/>
                  </a:lnTo>
                  <a:lnTo>
                    <a:pt x="244" y="138"/>
                  </a:lnTo>
                  <a:lnTo>
                    <a:pt x="249" y="134"/>
                  </a:lnTo>
                  <a:lnTo>
                    <a:pt x="255" y="132"/>
                  </a:lnTo>
                  <a:lnTo>
                    <a:pt x="259" y="129"/>
                  </a:lnTo>
                  <a:lnTo>
                    <a:pt x="265" y="126"/>
                  </a:lnTo>
                  <a:lnTo>
                    <a:pt x="270" y="123"/>
                  </a:lnTo>
                  <a:lnTo>
                    <a:pt x="274" y="119"/>
                  </a:lnTo>
                  <a:lnTo>
                    <a:pt x="280" y="117"/>
                  </a:lnTo>
                  <a:lnTo>
                    <a:pt x="284" y="113"/>
                  </a:lnTo>
                  <a:lnTo>
                    <a:pt x="288" y="110"/>
                  </a:lnTo>
                  <a:lnTo>
                    <a:pt x="295" y="106"/>
                  </a:lnTo>
                  <a:lnTo>
                    <a:pt x="299" y="103"/>
                  </a:lnTo>
                  <a:lnTo>
                    <a:pt x="303" y="99"/>
                  </a:lnTo>
                  <a:lnTo>
                    <a:pt x="309" y="96"/>
                  </a:lnTo>
                  <a:lnTo>
                    <a:pt x="313" y="92"/>
                  </a:lnTo>
                  <a:lnTo>
                    <a:pt x="320" y="89"/>
                  </a:lnTo>
                  <a:lnTo>
                    <a:pt x="324" y="85"/>
                  </a:lnTo>
                  <a:lnTo>
                    <a:pt x="328" y="82"/>
                  </a:lnTo>
                  <a:lnTo>
                    <a:pt x="332" y="78"/>
                  </a:lnTo>
                  <a:lnTo>
                    <a:pt x="339" y="75"/>
                  </a:lnTo>
                  <a:lnTo>
                    <a:pt x="343" y="70"/>
                  </a:lnTo>
                  <a:lnTo>
                    <a:pt x="347" y="66"/>
                  </a:lnTo>
                  <a:lnTo>
                    <a:pt x="351" y="63"/>
                  </a:lnTo>
                  <a:lnTo>
                    <a:pt x="35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395"/>
            <p:cNvSpPr>
              <a:spLocks/>
            </p:cNvSpPr>
            <p:nvPr/>
          </p:nvSpPr>
          <p:spPr bwMode="auto">
            <a:xfrm rot="-519230">
              <a:off x="2471" y="2138"/>
              <a:ext cx="115" cy="66"/>
            </a:xfrm>
            <a:custGeom>
              <a:avLst/>
              <a:gdLst>
                <a:gd name="T0" fmla="*/ 63 w 115"/>
                <a:gd name="T1" fmla="*/ 65 h 66"/>
                <a:gd name="T2" fmla="*/ 73 w 115"/>
                <a:gd name="T3" fmla="*/ 64 h 66"/>
                <a:gd name="T4" fmla="*/ 84 w 115"/>
                <a:gd name="T5" fmla="*/ 61 h 66"/>
                <a:gd name="T6" fmla="*/ 92 w 115"/>
                <a:gd name="T7" fmla="*/ 58 h 66"/>
                <a:gd name="T8" fmla="*/ 101 w 115"/>
                <a:gd name="T9" fmla="*/ 53 h 66"/>
                <a:gd name="T10" fmla="*/ 107 w 115"/>
                <a:gd name="T11" fmla="*/ 48 h 66"/>
                <a:gd name="T12" fmla="*/ 111 w 115"/>
                <a:gd name="T13" fmla="*/ 42 h 66"/>
                <a:gd name="T14" fmla="*/ 115 w 115"/>
                <a:gd name="T15" fmla="*/ 37 h 66"/>
                <a:gd name="T16" fmla="*/ 115 w 115"/>
                <a:gd name="T17" fmla="*/ 29 h 66"/>
                <a:gd name="T18" fmla="*/ 111 w 115"/>
                <a:gd name="T19" fmla="*/ 24 h 66"/>
                <a:gd name="T20" fmla="*/ 107 w 115"/>
                <a:gd name="T21" fmla="*/ 18 h 66"/>
                <a:gd name="T22" fmla="*/ 101 w 115"/>
                <a:gd name="T23" fmla="*/ 12 h 66"/>
                <a:gd name="T24" fmla="*/ 92 w 115"/>
                <a:gd name="T25" fmla="*/ 7 h 66"/>
                <a:gd name="T26" fmla="*/ 84 w 115"/>
                <a:gd name="T27" fmla="*/ 4 h 66"/>
                <a:gd name="T28" fmla="*/ 73 w 115"/>
                <a:gd name="T29" fmla="*/ 1 h 66"/>
                <a:gd name="T30" fmla="*/ 63 w 115"/>
                <a:gd name="T31" fmla="*/ 0 h 66"/>
                <a:gd name="T32" fmla="*/ 50 w 115"/>
                <a:gd name="T33" fmla="*/ 0 h 66"/>
                <a:gd name="T34" fmla="*/ 40 w 115"/>
                <a:gd name="T35" fmla="*/ 1 h 66"/>
                <a:gd name="T36" fmla="*/ 29 w 115"/>
                <a:gd name="T37" fmla="*/ 4 h 66"/>
                <a:gd name="T38" fmla="*/ 21 w 115"/>
                <a:gd name="T39" fmla="*/ 7 h 66"/>
                <a:gd name="T40" fmla="*/ 11 w 115"/>
                <a:gd name="T41" fmla="*/ 12 h 66"/>
                <a:gd name="T42" fmla="*/ 6 w 115"/>
                <a:gd name="T43" fmla="*/ 18 h 66"/>
                <a:gd name="T44" fmla="*/ 0 w 115"/>
                <a:gd name="T45" fmla="*/ 24 h 66"/>
                <a:gd name="T46" fmla="*/ 0 w 115"/>
                <a:gd name="T47" fmla="*/ 29 h 66"/>
                <a:gd name="T48" fmla="*/ 0 w 115"/>
                <a:gd name="T49" fmla="*/ 37 h 66"/>
                <a:gd name="T50" fmla="*/ 0 w 115"/>
                <a:gd name="T51" fmla="*/ 42 h 66"/>
                <a:gd name="T52" fmla="*/ 6 w 115"/>
                <a:gd name="T53" fmla="*/ 48 h 66"/>
                <a:gd name="T54" fmla="*/ 11 w 115"/>
                <a:gd name="T55" fmla="*/ 53 h 66"/>
                <a:gd name="T56" fmla="*/ 21 w 115"/>
                <a:gd name="T57" fmla="*/ 58 h 66"/>
                <a:gd name="T58" fmla="*/ 29 w 115"/>
                <a:gd name="T59" fmla="*/ 61 h 66"/>
                <a:gd name="T60" fmla="*/ 40 w 115"/>
                <a:gd name="T61" fmla="*/ 64 h 66"/>
                <a:gd name="T62" fmla="*/ 50 w 115"/>
                <a:gd name="T63" fmla="*/ 65 h 66"/>
                <a:gd name="T64" fmla="*/ 57 w 115"/>
                <a:gd name="T65" fmla="*/ 66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66"/>
                <a:gd name="T101" fmla="*/ 115 w 115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66">
                  <a:moveTo>
                    <a:pt x="57" y="66"/>
                  </a:moveTo>
                  <a:lnTo>
                    <a:pt x="63" y="65"/>
                  </a:lnTo>
                  <a:lnTo>
                    <a:pt x="67" y="65"/>
                  </a:lnTo>
                  <a:lnTo>
                    <a:pt x="73" y="64"/>
                  </a:lnTo>
                  <a:lnTo>
                    <a:pt x="78" y="62"/>
                  </a:lnTo>
                  <a:lnTo>
                    <a:pt x="84" y="61"/>
                  </a:lnTo>
                  <a:lnTo>
                    <a:pt x="88" y="60"/>
                  </a:lnTo>
                  <a:lnTo>
                    <a:pt x="92" y="58"/>
                  </a:lnTo>
                  <a:lnTo>
                    <a:pt x="99" y="55"/>
                  </a:lnTo>
                  <a:lnTo>
                    <a:pt x="101" y="53"/>
                  </a:lnTo>
                  <a:lnTo>
                    <a:pt x="105" y="51"/>
                  </a:lnTo>
                  <a:lnTo>
                    <a:pt x="107" y="48"/>
                  </a:lnTo>
                  <a:lnTo>
                    <a:pt x="111" y="46"/>
                  </a:lnTo>
                  <a:lnTo>
                    <a:pt x="111" y="42"/>
                  </a:lnTo>
                  <a:lnTo>
                    <a:pt x="113" y="39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3" y="26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7" y="18"/>
                  </a:lnTo>
                  <a:lnTo>
                    <a:pt x="105" y="14"/>
                  </a:lnTo>
                  <a:lnTo>
                    <a:pt x="101" y="12"/>
                  </a:lnTo>
                  <a:lnTo>
                    <a:pt x="99" y="9"/>
                  </a:lnTo>
                  <a:lnTo>
                    <a:pt x="92" y="7"/>
                  </a:lnTo>
                  <a:lnTo>
                    <a:pt x="88" y="6"/>
                  </a:lnTo>
                  <a:lnTo>
                    <a:pt x="84" y="4"/>
                  </a:lnTo>
                  <a:lnTo>
                    <a:pt x="78" y="4"/>
                  </a:lnTo>
                  <a:lnTo>
                    <a:pt x="73" y="1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0" y="1"/>
                  </a:lnTo>
                  <a:lnTo>
                    <a:pt x="36" y="4"/>
                  </a:lnTo>
                  <a:lnTo>
                    <a:pt x="29" y="4"/>
                  </a:lnTo>
                  <a:lnTo>
                    <a:pt x="25" y="6"/>
                  </a:lnTo>
                  <a:lnTo>
                    <a:pt x="21" y="7"/>
                  </a:lnTo>
                  <a:lnTo>
                    <a:pt x="17" y="9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7" y="55"/>
                  </a:lnTo>
                  <a:lnTo>
                    <a:pt x="21" y="58"/>
                  </a:lnTo>
                  <a:lnTo>
                    <a:pt x="25" y="60"/>
                  </a:lnTo>
                  <a:lnTo>
                    <a:pt x="29" y="61"/>
                  </a:lnTo>
                  <a:lnTo>
                    <a:pt x="36" y="62"/>
                  </a:lnTo>
                  <a:lnTo>
                    <a:pt x="40" y="64"/>
                  </a:lnTo>
                  <a:lnTo>
                    <a:pt x="46" y="65"/>
                  </a:lnTo>
                  <a:lnTo>
                    <a:pt x="50" y="65"/>
                  </a:lnTo>
                  <a:lnTo>
                    <a:pt x="57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396"/>
            <p:cNvSpPr>
              <a:spLocks/>
            </p:cNvSpPr>
            <p:nvPr/>
          </p:nvSpPr>
          <p:spPr bwMode="auto">
            <a:xfrm rot="-519230">
              <a:off x="3109" y="1967"/>
              <a:ext cx="126" cy="381"/>
            </a:xfrm>
            <a:custGeom>
              <a:avLst/>
              <a:gdLst>
                <a:gd name="T0" fmla="*/ 126 w 126"/>
                <a:gd name="T1" fmla="*/ 0 h 381"/>
                <a:gd name="T2" fmla="*/ 23 w 126"/>
                <a:gd name="T3" fmla="*/ 381 h 381"/>
                <a:gd name="T4" fmla="*/ 0 w 126"/>
                <a:gd name="T5" fmla="*/ 381 h 381"/>
                <a:gd name="T6" fmla="*/ 111 w 126"/>
                <a:gd name="T7" fmla="*/ 0 h 381"/>
                <a:gd name="T8" fmla="*/ 126 w 126"/>
                <a:gd name="T9" fmla="*/ 0 h 381"/>
                <a:gd name="T10" fmla="*/ 126 w 126"/>
                <a:gd name="T11" fmla="*/ 0 h 3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381"/>
                <a:gd name="T20" fmla="*/ 126 w 126"/>
                <a:gd name="T21" fmla="*/ 381 h 3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381">
                  <a:moveTo>
                    <a:pt x="126" y="0"/>
                  </a:moveTo>
                  <a:lnTo>
                    <a:pt x="23" y="381"/>
                  </a:lnTo>
                  <a:lnTo>
                    <a:pt x="0" y="381"/>
                  </a:lnTo>
                  <a:lnTo>
                    <a:pt x="111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397"/>
            <p:cNvSpPr>
              <a:spLocks/>
            </p:cNvSpPr>
            <p:nvPr/>
          </p:nvSpPr>
          <p:spPr bwMode="auto">
            <a:xfrm rot="-519230">
              <a:off x="2390" y="2695"/>
              <a:ext cx="92" cy="21"/>
            </a:xfrm>
            <a:custGeom>
              <a:avLst/>
              <a:gdLst>
                <a:gd name="T0" fmla="*/ 15 w 92"/>
                <a:gd name="T1" fmla="*/ 0 h 21"/>
                <a:gd name="T2" fmla="*/ 92 w 92"/>
                <a:gd name="T3" fmla="*/ 11 h 21"/>
                <a:gd name="T4" fmla="*/ 0 w 92"/>
                <a:gd name="T5" fmla="*/ 21 h 21"/>
                <a:gd name="T6" fmla="*/ 15 w 92"/>
                <a:gd name="T7" fmla="*/ 0 h 21"/>
                <a:gd name="T8" fmla="*/ 15 w 9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15" y="0"/>
                  </a:moveTo>
                  <a:lnTo>
                    <a:pt x="92" y="11"/>
                  </a:lnTo>
                  <a:lnTo>
                    <a:pt x="0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398"/>
            <p:cNvSpPr>
              <a:spLocks/>
            </p:cNvSpPr>
            <p:nvPr/>
          </p:nvSpPr>
          <p:spPr bwMode="auto">
            <a:xfrm rot="-519230">
              <a:off x="2986" y="2374"/>
              <a:ext cx="88" cy="21"/>
            </a:xfrm>
            <a:custGeom>
              <a:avLst/>
              <a:gdLst>
                <a:gd name="T0" fmla="*/ 4 w 88"/>
                <a:gd name="T1" fmla="*/ 0 h 21"/>
                <a:gd name="T2" fmla="*/ 88 w 88"/>
                <a:gd name="T3" fmla="*/ 7 h 21"/>
                <a:gd name="T4" fmla="*/ 0 w 88"/>
                <a:gd name="T5" fmla="*/ 21 h 21"/>
                <a:gd name="T6" fmla="*/ 4 w 88"/>
                <a:gd name="T7" fmla="*/ 0 h 21"/>
                <a:gd name="T8" fmla="*/ 4 w 8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21"/>
                <a:gd name="T17" fmla="*/ 88 w 8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21">
                  <a:moveTo>
                    <a:pt x="4" y="0"/>
                  </a:moveTo>
                  <a:lnTo>
                    <a:pt x="88" y="7"/>
                  </a:lnTo>
                  <a:lnTo>
                    <a:pt x="0" y="2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399"/>
            <p:cNvSpPr>
              <a:spLocks/>
            </p:cNvSpPr>
            <p:nvPr/>
          </p:nvSpPr>
          <p:spPr bwMode="auto">
            <a:xfrm rot="-519230">
              <a:off x="2570" y="1946"/>
              <a:ext cx="184" cy="67"/>
            </a:xfrm>
            <a:custGeom>
              <a:avLst/>
              <a:gdLst>
                <a:gd name="T0" fmla="*/ 100 w 184"/>
                <a:gd name="T1" fmla="*/ 2 h 67"/>
                <a:gd name="T2" fmla="*/ 98 w 184"/>
                <a:gd name="T3" fmla="*/ 2 h 67"/>
                <a:gd name="T4" fmla="*/ 94 w 184"/>
                <a:gd name="T5" fmla="*/ 1 h 67"/>
                <a:gd name="T6" fmla="*/ 88 w 184"/>
                <a:gd name="T7" fmla="*/ 0 h 67"/>
                <a:gd name="T8" fmla="*/ 81 w 184"/>
                <a:gd name="T9" fmla="*/ 0 h 67"/>
                <a:gd name="T10" fmla="*/ 77 w 184"/>
                <a:gd name="T11" fmla="*/ 0 h 67"/>
                <a:gd name="T12" fmla="*/ 73 w 184"/>
                <a:gd name="T13" fmla="*/ 0 h 67"/>
                <a:gd name="T14" fmla="*/ 67 w 184"/>
                <a:gd name="T15" fmla="*/ 0 h 67"/>
                <a:gd name="T16" fmla="*/ 62 w 184"/>
                <a:gd name="T17" fmla="*/ 0 h 67"/>
                <a:gd name="T18" fmla="*/ 58 w 184"/>
                <a:gd name="T19" fmla="*/ 0 h 67"/>
                <a:gd name="T20" fmla="*/ 52 w 184"/>
                <a:gd name="T21" fmla="*/ 0 h 67"/>
                <a:gd name="T22" fmla="*/ 48 w 184"/>
                <a:gd name="T23" fmla="*/ 0 h 67"/>
                <a:gd name="T24" fmla="*/ 44 w 184"/>
                <a:gd name="T25" fmla="*/ 0 h 67"/>
                <a:gd name="T26" fmla="*/ 37 w 184"/>
                <a:gd name="T27" fmla="*/ 0 h 67"/>
                <a:gd name="T28" fmla="*/ 33 w 184"/>
                <a:gd name="T29" fmla="*/ 1 h 67"/>
                <a:gd name="T30" fmla="*/ 27 w 184"/>
                <a:gd name="T31" fmla="*/ 2 h 67"/>
                <a:gd name="T32" fmla="*/ 23 w 184"/>
                <a:gd name="T33" fmla="*/ 3 h 67"/>
                <a:gd name="T34" fmla="*/ 14 w 184"/>
                <a:gd name="T35" fmla="*/ 6 h 67"/>
                <a:gd name="T36" fmla="*/ 8 w 184"/>
                <a:gd name="T37" fmla="*/ 10 h 67"/>
                <a:gd name="T38" fmla="*/ 6 w 184"/>
                <a:gd name="T39" fmla="*/ 13 h 67"/>
                <a:gd name="T40" fmla="*/ 4 w 184"/>
                <a:gd name="T41" fmla="*/ 16 h 67"/>
                <a:gd name="T42" fmla="*/ 2 w 184"/>
                <a:gd name="T43" fmla="*/ 18 h 67"/>
                <a:gd name="T44" fmla="*/ 2 w 184"/>
                <a:gd name="T45" fmla="*/ 23 h 67"/>
                <a:gd name="T46" fmla="*/ 0 w 184"/>
                <a:gd name="T47" fmla="*/ 27 h 67"/>
                <a:gd name="T48" fmla="*/ 2 w 184"/>
                <a:gd name="T49" fmla="*/ 31 h 67"/>
                <a:gd name="T50" fmla="*/ 2 w 184"/>
                <a:gd name="T51" fmla="*/ 34 h 67"/>
                <a:gd name="T52" fmla="*/ 2 w 184"/>
                <a:gd name="T53" fmla="*/ 36 h 67"/>
                <a:gd name="T54" fmla="*/ 4 w 184"/>
                <a:gd name="T55" fmla="*/ 40 h 67"/>
                <a:gd name="T56" fmla="*/ 6 w 184"/>
                <a:gd name="T57" fmla="*/ 42 h 67"/>
                <a:gd name="T58" fmla="*/ 6 w 184"/>
                <a:gd name="T59" fmla="*/ 47 h 67"/>
                <a:gd name="T60" fmla="*/ 10 w 184"/>
                <a:gd name="T61" fmla="*/ 51 h 67"/>
                <a:gd name="T62" fmla="*/ 14 w 184"/>
                <a:gd name="T63" fmla="*/ 55 h 67"/>
                <a:gd name="T64" fmla="*/ 19 w 184"/>
                <a:gd name="T65" fmla="*/ 58 h 67"/>
                <a:gd name="T66" fmla="*/ 25 w 184"/>
                <a:gd name="T67" fmla="*/ 61 h 67"/>
                <a:gd name="T68" fmla="*/ 29 w 184"/>
                <a:gd name="T69" fmla="*/ 62 h 67"/>
                <a:gd name="T70" fmla="*/ 35 w 184"/>
                <a:gd name="T71" fmla="*/ 64 h 67"/>
                <a:gd name="T72" fmla="*/ 44 w 184"/>
                <a:gd name="T73" fmla="*/ 65 h 67"/>
                <a:gd name="T74" fmla="*/ 48 w 184"/>
                <a:gd name="T75" fmla="*/ 65 h 67"/>
                <a:gd name="T76" fmla="*/ 56 w 184"/>
                <a:gd name="T77" fmla="*/ 67 h 67"/>
                <a:gd name="T78" fmla="*/ 62 w 184"/>
                <a:gd name="T79" fmla="*/ 65 h 67"/>
                <a:gd name="T80" fmla="*/ 71 w 184"/>
                <a:gd name="T81" fmla="*/ 65 h 67"/>
                <a:gd name="T82" fmla="*/ 79 w 184"/>
                <a:gd name="T83" fmla="*/ 64 h 67"/>
                <a:gd name="T84" fmla="*/ 88 w 184"/>
                <a:gd name="T85" fmla="*/ 63 h 67"/>
                <a:gd name="T86" fmla="*/ 94 w 184"/>
                <a:gd name="T87" fmla="*/ 62 h 67"/>
                <a:gd name="T88" fmla="*/ 102 w 184"/>
                <a:gd name="T89" fmla="*/ 61 h 67"/>
                <a:gd name="T90" fmla="*/ 111 w 184"/>
                <a:gd name="T91" fmla="*/ 58 h 67"/>
                <a:gd name="T92" fmla="*/ 117 w 184"/>
                <a:gd name="T93" fmla="*/ 56 h 67"/>
                <a:gd name="T94" fmla="*/ 125 w 184"/>
                <a:gd name="T95" fmla="*/ 54 h 67"/>
                <a:gd name="T96" fmla="*/ 134 w 184"/>
                <a:gd name="T97" fmla="*/ 53 h 67"/>
                <a:gd name="T98" fmla="*/ 140 w 184"/>
                <a:gd name="T99" fmla="*/ 50 h 67"/>
                <a:gd name="T100" fmla="*/ 146 w 184"/>
                <a:gd name="T101" fmla="*/ 48 h 67"/>
                <a:gd name="T102" fmla="*/ 152 w 184"/>
                <a:gd name="T103" fmla="*/ 45 h 67"/>
                <a:gd name="T104" fmla="*/ 159 w 184"/>
                <a:gd name="T105" fmla="*/ 44 h 67"/>
                <a:gd name="T106" fmla="*/ 163 w 184"/>
                <a:gd name="T107" fmla="*/ 42 h 67"/>
                <a:gd name="T108" fmla="*/ 169 w 184"/>
                <a:gd name="T109" fmla="*/ 40 h 67"/>
                <a:gd name="T110" fmla="*/ 171 w 184"/>
                <a:gd name="T111" fmla="*/ 38 h 67"/>
                <a:gd name="T112" fmla="*/ 175 w 184"/>
                <a:gd name="T113" fmla="*/ 37 h 67"/>
                <a:gd name="T114" fmla="*/ 182 w 184"/>
                <a:gd name="T115" fmla="*/ 35 h 67"/>
                <a:gd name="T116" fmla="*/ 184 w 184"/>
                <a:gd name="T117" fmla="*/ 35 h 67"/>
                <a:gd name="T118" fmla="*/ 100 w 184"/>
                <a:gd name="T119" fmla="*/ 2 h 67"/>
                <a:gd name="T120" fmla="*/ 100 w 184"/>
                <a:gd name="T121" fmla="*/ 2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4"/>
                <a:gd name="T184" fmla="*/ 0 h 67"/>
                <a:gd name="T185" fmla="*/ 184 w 184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4" h="67">
                  <a:moveTo>
                    <a:pt x="100" y="2"/>
                  </a:moveTo>
                  <a:lnTo>
                    <a:pt x="98" y="2"/>
                  </a:lnTo>
                  <a:lnTo>
                    <a:pt x="94" y="1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27" y="2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1"/>
                  </a:lnTo>
                  <a:lnTo>
                    <a:pt x="29" y="62"/>
                  </a:lnTo>
                  <a:lnTo>
                    <a:pt x="35" y="64"/>
                  </a:lnTo>
                  <a:lnTo>
                    <a:pt x="44" y="65"/>
                  </a:lnTo>
                  <a:lnTo>
                    <a:pt x="48" y="65"/>
                  </a:lnTo>
                  <a:lnTo>
                    <a:pt x="56" y="67"/>
                  </a:lnTo>
                  <a:lnTo>
                    <a:pt x="62" y="65"/>
                  </a:lnTo>
                  <a:lnTo>
                    <a:pt x="71" y="65"/>
                  </a:lnTo>
                  <a:lnTo>
                    <a:pt x="79" y="64"/>
                  </a:lnTo>
                  <a:lnTo>
                    <a:pt x="88" y="63"/>
                  </a:lnTo>
                  <a:lnTo>
                    <a:pt x="94" y="62"/>
                  </a:lnTo>
                  <a:lnTo>
                    <a:pt x="102" y="61"/>
                  </a:lnTo>
                  <a:lnTo>
                    <a:pt x="111" y="58"/>
                  </a:lnTo>
                  <a:lnTo>
                    <a:pt x="117" y="56"/>
                  </a:lnTo>
                  <a:lnTo>
                    <a:pt x="125" y="54"/>
                  </a:lnTo>
                  <a:lnTo>
                    <a:pt x="134" y="53"/>
                  </a:lnTo>
                  <a:lnTo>
                    <a:pt x="140" y="50"/>
                  </a:lnTo>
                  <a:lnTo>
                    <a:pt x="146" y="48"/>
                  </a:lnTo>
                  <a:lnTo>
                    <a:pt x="152" y="45"/>
                  </a:lnTo>
                  <a:lnTo>
                    <a:pt x="159" y="44"/>
                  </a:lnTo>
                  <a:lnTo>
                    <a:pt x="163" y="42"/>
                  </a:lnTo>
                  <a:lnTo>
                    <a:pt x="169" y="40"/>
                  </a:lnTo>
                  <a:lnTo>
                    <a:pt x="171" y="38"/>
                  </a:lnTo>
                  <a:lnTo>
                    <a:pt x="175" y="37"/>
                  </a:lnTo>
                  <a:lnTo>
                    <a:pt x="182" y="35"/>
                  </a:lnTo>
                  <a:lnTo>
                    <a:pt x="184" y="35"/>
                  </a:lnTo>
                  <a:lnTo>
                    <a:pt x="10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400"/>
            <p:cNvSpPr>
              <a:spLocks/>
            </p:cNvSpPr>
            <p:nvPr/>
          </p:nvSpPr>
          <p:spPr bwMode="auto">
            <a:xfrm rot="-519230">
              <a:off x="3150" y="1970"/>
              <a:ext cx="67" cy="35"/>
            </a:xfrm>
            <a:custGeom>
              <a:avLst/>
              <a:gdLst>
                <a:gd name="T0" fmla="*/ 0 w 67"/>
                <a:gd name="T1" fmla="*/ 29 h 35"/>
                <a:gd name="T2" fmla="*/ 38 w 67"/>
                <a:gd name="T3" fmla="*/ 0 h 35"/>
                <a:gd name="T4" fmla="*/ 67 w 67"/>
                <a:gd name="T5" fmla="*/ 12 h 35"/>
                <a:gd name="T6" fmla="*/ 52 w 67"/>
                <a:gd name="T7" fmla="*/ 31 h 35"/>
                <a:gd name="T8" fmla="*/ 38 w 67"/>
                <a:gd name="T9" fmla="*/ 29 h 35"/>
                <a:gd name="T10" fmla="*/ 36 w 67"/>
                <a:gd name="T11" fmla="*/ 29 h 35"/>
                <a:gd name="T12" fmla="*/ 33 w 67"/>
                <a:gd name="T13" fmla="*/ 31 h 35"/>
                <a:gd name="T14" fmla="*/ 29 w 67"/>
                <a:gd name="T15" fmla="*/ 33 h 35"/>
                <a:gd name="T16" fmla="*/ 25 w 67"/>
                <a:gd name="T17" fmla="*/ 35 h 35"/>
                <a:gd name="T18" fmla="*/ 19 w 67"/>
                <a:gd name="T19" fmla="*/ 35 h 35"/>
                <a:gd name="T20" fmla="*/ 13 w 67"/>
                <a:gd name="T21" fmla="*/ 35 h 35"/>
                <a:gd name="T22" fmla="*/ 8 w 67"/>
                <a:gd name="T23" fmla="*/ 34 h 35"/>
                <a:gd name="T24" fmla="*/ 6 w 67"/>
                <a:gd name="T25" fmla="*/ 33 h 35"/>
                <a:gd name="T26" fmla="*/ 2 w 67"/>
                <a:gd name="T27" fmla="*/ 32 h 35"/>
                <a:gd name="T28" fmla="*/ 0 w 67"/>
                <a:gd name="T29" fmla="*/ 29 h 35"/>
                <a:gd name="T30" fmla="*/ 0 w 67"/>
                <a:gd name="T31" fmla="*/ 29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7"/>
                <a:gd name="T49" fmla="*/ 0 h 35"/>
                <a:gd name="T50" fmla="*/ 67 w 67"/>
                <a:gd name="T51" fmla="*/ 35 h 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7" h="35">
                  <a:moveTo>
                    <a:pt x="0" y="29"/>
                  </a:moveTo>
                  <a:lnTo>
                    <a:pt x="38" y="0"/>
                  </a:lnTo>
                  <a:lnTo>
                    <a:pt x="67" y="12"/>
                  </a:lnTo>
                  <a:lnTo>
                    <a:pt x="52" y="31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3" y="31"/>
                  </a:lnTo>
                  <a:lnTo>
                    <a:pt x="29" y="33"/>
                  </a:lnTo>
                  <a:lnTo>
                    <a:pt x="25" y="35"/>
                  </a:lnTo>
                  <a:lnTo>
                    <a:pt x="19" y="35"/>
                  </a:lnTo>
                  <a:lnTo>
                    <a:pt x="13" y="35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2" y="32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404"/>
            <p:cNvSpPr>
              <a:spLocks/>
            </p:cNvSpPr>
            <p:nvPr/>
          </p:nvSpPr>
          <p:spPr bwMode="auto">
            <a:xfrm rot="-519230">
              <a:off x="2485" y="2014"/>
              <a:ext cx="260" cy="97"/>
            </a:xfrm>
            <a:custGeom>
              <a:avLst/>
              <a:gdLst>
                <a:gd name="T0" fmla="*/ 0 w 260"/>
                <a:gd name="T1" fmla="*/ 84 h 97"/>
                <a:gd name="T2" fmla="*/ 141 w 260"/>
                <a:gd name="T3" fmla="*/ 97 h 97"/>
                <a:gd name="T4" fmla="*/ 260 w 260"/>
                <a:gd name="T5" fmla="*/ 0 h 97"/>
                <a:gd name="T6" fmla="*/ 136 w 260"/>
                <a:gd name="T7" fmla="*/ 83 h 97"/>
                <a:gd name="T8" fmla="*/ 0 w 260"/>
                <a:gd name="T9" fmla="*/ 84 h 97"/>
                <a:gd name="T10" fmla="*/ 0 w 260"/>
                <a:gd name="T11" fmla="*/ 84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"/>
                <a:gd name="T19" fmla="*/ 0 h 97"/>
                <a:gd name="T20" fmla="*/ 260 w 26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" h="97">
                  <a:moveTo>
                    <a:pt x="0" y="84"/>
                  </a:moveTo>
                  <a:lnTo>
                    <a:pt x="141" y="97"/>
                  </a:lnTo>
                  <a:lnTo>
                    <a:pt x="260" y="0"/>
                  </a:lnTo>
                  <a:lnTo>
                    <a:pt x="136" y="83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405"/>
            <p:cNvSpPr>
              <a:spLocks/>
            </p:cNvSpPr>
            <p:nvPr/>
          </p:nvSpPr>
          <p:spPr bwMode="auto">
            <a:xfrm rot="-519230">
              <a:off x="2529" y="2131"/>
              <a:ext cx="180" cy="52"/>
            </a:xfrm>
            <a:custGeom>
              <a:avLst/>
              <a:gdLst>
                <a:gd name="T0" fmla="*/ 0 w 180"/>
                <a:gd name="T1" fmla="*/ 0 h 52"/>
                <a:gd name="T2" fmla="*/ 6 w 180"/>
                <a:gd name="T3" fmla="*/ 0 h 52"/>
                <a:gd name="T4" fmla="*/ 12 w 180"/>
                <a:gd name="T5" fmla="*/ 0 h 52"/>
                <a:gd name="T6" fmla="*/ 25 w 180"/>
                <a:gd name="T7" fmla="*/ 0 h 52"/>
                <a:gd name="T8" fmla="*/ 37 w 180"/>
                <a:gd name="T9" fmla="*/ 0 h 52"/>
                <a:gd name="T10" fmla="*/ 52 w 180"/>
                <a:gd name="T11" fmla="*/ 1 h 52"/>
                <a:gd name="T12" fmla="*/ 69 w 180"/>
                <a:gd name="T13" fmla="*/ 2 h 52"/>
                <a:gd name="T14" fmla="*/ 86 w 180"/>
                <a:gd name="T15" fmla="*/ 2 h 52"/>
                <a:gd name="T16" fmla="*/ 102 w 180"/>
                <a:gd name="T17" fmla="*/ 4 h 52"/>
                <a:gd name="T18" fmla="*/ 119 w 180"/>
                <a:gd name="T19" fmla="*/ 5 h 52"/>
                <a:gd name="T20" fmla="*/ 136 w 180"/>
                <a:gd name="T21" fmla="*/ 5 h 52"/>
                <a:gd name="T22" fmla="*/ 148 w 180"/>
                <a:gd name="T23" fmla="*/ 6 h 52"/>
                <a:gd name="T24" fmla="*/ 159 w 180"/>
                <a:gd name="T25" fmla="*/ 7 h 52"/>
                <a:gd name="T26" fmla="*/ 171 w 180"/>
                <a:gd name="T27" fmla="*/ 7 h 52"/>
                <a:gd name="T28" fmla="*/ 173 w 180"/>
                <a:gd name="T29" fmla="*/ 10 h 52"/>
                <a:gd name="T30" fmla="*/ 178 w 180"/>
                <a:gd name="T31" fmla="*/ 14 h 52"/>
                <a:gd name="T32" fmla="*/ 178 w 180"/>
                <a:gd name="T33" fmla="*/ 20 h 52"/>
                <a:gd name="T34" fmla="*/ 180 w 180"/>
                <a:gd name="T35" fmla="*/ 26 h 52"/>
                <a:gd name="T36" fmla="*/ 178 w 180"/>
                <a:gd name="T37" fmla="*/ 33 h 52"/>
                <a:gd name="T38" fmla="*/ 176 w 180"/>
                <a:gd name="T39" fmla="*/ 40 h 52"/>
                <a:gd name="T40" fmla="*/ 167 w 180"/>
                <a:gd name="T41" fmla="*/ 47 h 52"/>
                <a:gd name="T42" fmla="*/ 155 w 180"/>
                <a:gd name="T43" fmla="*/ 51 h 52"/>
                <a:gd name="T44" fmla="*/ 144 w 180"/>
                <a:gd name="T45" fmla="*/ 52 h 52"/>
                <a:gd name="T46" fmla="*/ 138 w 180"/>
                <a:gd name="T47" fmla="*/ 48 h 52"/>
                <a:gd name="T48" fmla="*/ 134 w 180"/>
                <a:gd name="T49" fmla="*/ 44 h 52"/>
                <a:gd name="T50" fmla="*/ 132 w 180"/>
                <a:gd name="T51" fmla="*/ 37 h 52"/>
                <a:gd name="T52" fmla="*/ 132 w 180"/>
                <a:gd name="T53" fmla="*/ 28 h 52"/>
                <a:gd name="T54" fmla="*/ 136 w 180"/>
                <a:gd name="T55" fmla="*/ 21 h 52"/>
                <a:gd name="T56" fmla="*/ 140 w 180"/>
                <a:gd name="T57" fmla="*/ 15 h 52"/>
                <a:gd name="T58" fmla="*/ 142 w 180"/>
                <a:gd name="T59" fmla="*/ 14 h 52"/>
                <a:gd name="T60" fmla="*/ 132 w 180"/>
                <a:gd name="T61" fmla="*/ 13 h 52"/>
                <a:gd name="T62" fmla="*/ 121 w 180"/>
                <a:gd name="T63" fmla="*/ 13 h 52"/>
                <a:gd name="T64" fmla="*/ 111 w 180"/>
                <a:gd name="T65" fmla="*/ 12 h 52"/>
                <a:gd name="T66" fmla="*/ 100 w 180"/>
                <a:gd name="T67" fmla="*/ 11 h 52"/>
                <a:gd name="T68" fmla="*/ 90 w 180"/>
                <a:gd name="T69" fmla="*/ 10 h 52"/>
                <a:gd name="T70" fmla="*/ 77 w 180"/>
                <a:gd name="T71" fmla="*/ 10 h 52"/>
                <a:gd name="T72" fmla="*/ 65 w 180"/>
                <a:gd name="T73" fmla="*/ 8 h 52"/>
                <a:gd name="T74" fmla="*/ 52 w 180"/>
                <a:gd name="T75" fmla="*/ 7 h 52"/>
                <a:gd name="T76" fmla="*/ 42 w 180"/>
                <a:gd name="T77" fmla="*/ 6 h 52"/>
                <a:gd name="T78" fmla="*/ 31 w 180"/>
                <a:gd name="T79" fmla="*/ 5 h 52"/>
                <a:gd name="T80" fmla="*/ 21 w 180"/>
                <a:gd name="T81" fmla="*/ 4 h 52"/>
                <a:gd name="T82" fmla="*/ 10 w 180"/>
                <a:gd name="T83" fmla="*/ 2 h 52"/>
                <a:gd name="T84" fmla="*/ 4 w 180"/>
                <a:gd name="T85" fmla="*/ 2 h 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0"/>
                <a:gd name="T130" fmla="*/ 0 h 52"/>
                <a:gd name="T131" fmla="*/ 180 w 180"/>
                <a:gd name="T132" fmla="*/ 52 h 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0" h="52">
                  <a:moveTo>
                    <a:pt x="4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1"/>
                  </a:lnTo>
                  <a:lnTo>
                    <a:pt x="69" y="2"/>
                  </a:lnTo>
                  <a:lnTo>
                    <a:pt x="77" y="2"/>
                  </a:lnTo>
                  <a:lnTo>
                    <a:pt x="86" y="2"/>
                  </a:lnTo>
                  <a:lnTo>
                    <a:pt x="94" y="4"/>
                  </a:lnTo>
                  <a:lnTo>
                    <a:pt x="102" y="4"/>
                  </a:lnTo>
                  <a:lnTo>
                    <a:pt x="111" y="5"/>
                  </a:lnTo>
                  <a:lnTo>
                    <a:pt x="119" y="5"/>
                  </a:lnTo>
                  <a:lnTo>
                    <a:pt x="127" y="5"/>
                  </a:lnTo>
                  <a:lnTo>
                    <a:pt x="136" y="5"/>
                  </a:lnTo>
                  <a:lnTo>
                    <a:pt x="142" y="6"/>
                  </a:lnTo>
                  <a:lnTo>
                    <a:pt x="148" y="6"/>
                  </a:lnTo>
                  <a:lnTo>
                    <a:pt x="155" y="7"/>
                  </a:lnTo>
                  <a:lnTo>
                    <a:pt x="159" y="7"/>
                  </a:lnTo>
                  <a:lnTo>
                    <a:pt x="163" y="7"/>
                  </a:lnTo>
                  <a:lnTo>
                    <a:pt x="171" y="7"/>
                  </a:lnTo>
                  <a:lnTo>
                    <a:pt x="173" y="8"/>
                  </a:lnTo>
                  <a:lnTo>
                    <a:pt x="173" y="10"/>
                  </a:lnTo>
                  <a:lnTo>
                    <a:pt x="176" y="13"/>
                  </a:lnTo>
                  <a:lnTo>
                    <a:pt x="178" y="14"/>
                  </a:lnTo>
                  <a:lnTo>
                    <a:pt x="178" y="18"/>
                  </a:lnTo>
                  <a:lnTo>
                    <a:pt x="178" y="20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80" y="31"/>
                  </a:lnTo>
                  <a:lnTo>
                    <a:pt x="178" y="33"/>
                  </a:lnTo>
                  <a:lnTo>
                    <a:pt x="178" y="37"/>
                  </a:lnTo>
                  <a:lnTo>
                    <a:pt x="176" y="40"/>
                  </a:lnTo>
                  <a:lnTo>
                    <a:pt x="173" y="44"/>
                  </a:lnTo>
                  <a:lnTo>
                    <a:pt x="167" y="47"/>
                  </a:lnTo>
                  <a:lnTo>
                    <a:pt x="163" y="50"/>
                  </a:lnTo>
                  <a:lnTo>
                    <a:pt x="155" y="51"/>
                  </a:lnTo>
                  <a:lnTo>
                    <a:pt x="150" y="52"/>
                  </a:lnTo>
                  <a:lnTo>
                    <a:pt x="144" y="52"/>
                  </a:lnTo>
                  <a:lnTo>
                    <a:pt x="142" y="51"/>
                  </a:lnTo>
                  <a:lnTo>
                    <a:pt x="138" y="48"/>
                  </a:lnTo>
                  <a:lnTo>
                    <a:pt x="136" y="46"/>
                  </a:lnTo>
                  <a:lnTo>
                    <a:pt x="134" y="44"/>
                  </a:lnTo>
                  <a:lnTo>
                    <a:pt x="134" y="40"/>
                  </a:lnTo>
                  <a:lnTo>
                    <a:pt x="132" y="37"/>
                  </a:lnTo>
                  <a:lnTo>
                    <a:pt x="132" y="32"/>
                  </a:lnTo>
                  <a:lnTo>
                    <a:pt x="132" y="28"/>
                  </a:lnTo>
                  <a:lnTo>
                    <a:pt x="134" y="25"/>
                  </a:lnTo>
                  <a:lnTo>
                    <a:pt x="136" y="21"/>
                  </a:lnTo>
                  <a:lnTo>
                    <a:pt x="138" y="19"/>
                  </a:lnTo>
                  <a:lnTo>
                    <a:pt x="140" y="15"/>
                  </a:lnTo>
                  <a:lnTo>
                    <a:pt x="144" y="14"/>
                  </a:lnTo>
                  <a:lnTo>
                    <a:pt x="142" y="14"/>
                  </a:lnTo>
                  <a:lnTo>
                    <a:pt x="138" y="14"/>
                  </a:lnTo>
                  <a:lnTo>
                    <a:pt x="132" y="13"/>
                  </a:lnTo>
                  <a:lnTo>
                    <a:pt x="125" y="13"/>
                  </a:lnTo>
                  <a:lnTo>
                    <a:pt x="121" y="13"/>
                  </a:lnTo>
                  <a:lnTo>
                    <a:pt x="115" y="12"/>
                  </a:lnTo>
                  <a:lnTo>
                    <a:pt x="111" y="12"/>
                  </a:lnTo>
                  <a:lnTo>
                    <a:pt x="106" y="12"/>
                  </a:lnTo>
                  <a:lnTo>
                    <a:pt x="100" y="11"/>
                  </a:lnTo>
                  <a:lnTo>
                    <a:pt x="96" y="11"/>
                  </a:lnTo>
                  <a:lnTo>
                    <a:pt x="90" y="10"/>
                  </a:lnTo>
                  <a:lnTo>
                    <a:pt x="83" y="10"/>
                  </a:lnTo>
                  <a:lnTo>
                    <a:pt x="77" y="10"/>
                  </a:lnTo>
                  <a:lnTo>
                    <a:pt x="71" y="8"/>
                  </a:lnTo>
                  <a:lnTo>
                    <a:pt x="65" y="8"/>
                  </a:lnTo>
                  <a:lnTo>
                    <a:pt x="58" y="7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31" y="5"/>
                  </a:lnTo>
                  <a:lnTo>
                    <a:pt x="27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0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406"/>
            <p:cNvSpPr>
              <a:spLocks/>
            </p:cNvSpPr>
            <p:nvPr/>
          </p:nvSpPr>
          <p:spPr bwMode="auto">
            <a:xfrm rot="-519230">
              <a:off x="2643" y="2287"/>
              <a:ext cx="95" cy="162"/>
            </a:xfrm>
            <a:custGeom>
              <a:avLst/>
              <a:gdLst>
                <a:gd name="T0" fmla="*/ 61 w 95"/>
                <a:gd name="T1" fmla="*/ 1 h 162"/>
                <a:gd name="T2" fmla="*/ 59 w 95"/>
                <a:gd name="T3" fmla="*/ 4 h 162"/>
                <a:gd name="T4" fmla="*/ 59 w 95"/>
                <a:gd name="T5" fmla="*/ 10 h 162"/>
                <a:gd name="T6" fmla="*/ 57 w 95"/>
                <a:gd name="T7" fmla="*/ 16 h 162"/>
                <a:gd name="T8" fmla="*/ 55 w 95"/>
                <a:gd name="T9" fmla="*/ 24 h 162"/>
                <a:gd name="T10" fmla="*/ 53 w 95"/>
                <a:gd name="T11" fmla="*/ 34 h 162"/>
                <a:gd name="T12" fmla="*/ 51 w 95"/>
                <a:gd name="T13" fmla="*/ 39 h 162"/>
                <a:gd name="T14" fmla="*/ 48 w 95"/>
                <a:gd name="T15" fmla="*/ 44 h 162"/>
                <a:gd name="T16" fmla="*/ 46 w 95"/>
                <a:gd name="T17" fmla="*/ 50 h 162"/>
                <a:gd name="T18" fmla="*/ 46 w 95"/>
                <a:gd name="T19" fmla="*/ 57 h 162"/>
                <a:gd name="T20" fmla="*/ 44 w 95"/>
                <a:gd name="T21" fmla="*/ 63 h 162"/>
                <a:gd name="T22" fmla="*/ 40 w 95"/>
                <a:gd name="T23" fmla="*/ 69 h 162"/>
                <a:gd name="T24" fmla="*/ 38 w 95"/>
                <a:gd name="T25" fmla="*/ 76 h 162"/>
                <a:gd name="T26" fmla="*/ 36 w 95"/>
                <a:gd name="T27" fmla="*/ 83 h 162"/>
                <a:gd name="T28" fmla="*/ 34 w 95"/>
                <a:gd name="T29" fmla="*/ 89 h 162"/>
                <a:gd name="T30" fmla="*/ 32 w 95"/>
                <a:gd name="T31" fmla="*/ 97 h 162"/>
                <a:gd name="T32" fmla="*/ 30 w 95"/>
                <a:gd name="T33" fmla="*/ 104 h 162"/>
                <a:gd name="T34" fmla="*/ 25 w 95"/>
                <a:gd name="T35" fmla="*/ 111 h 162"/>
                <a:gd name="T36" fmla="*/ 21 w 95"/>
                <a:gd name="T37" fmla="*/ 118 h 162"/>
                <a:gd name="T38" fmla="*/ 19 w 95"/>
                <a:gd name="T39" fmla="*/ 125 h 162"/>
                <a:gd name="T40" fmla="*/ 15 w 95"/>
                <a:gd name="T41" fmla="*/ 132 h 162"/>
                <a:gd name="T42" fmla="*/ 13 w 95"/>
                <a:gd name="T43" fmla="*/ 139 h 162"/>
                <a:gd name="T44" fmla="*/ 9 w 95"/>
                <a:gd name="T45" fmla="*/ 146 h 162"/>
                <a:gd name="T46" fmla="*/ 5 w 95"/>
                <a:gd name="T47" fmla="*/ 154 h 162"/>
                <a:gd name="T48" fmla="*/ 0 w 95"/>
                <a:gd name="T49" fmla="*/ 162 h 162"/>
                <a:gd name="T50" fmla="*/ 7 w 95"/>
                <a:gd name="T51" fmla="*/ 156 h 162"/>
                <a:gd name="T52" fmla="*/ 11 w 95"/>
                <a:gd name="T53" fmla="*/ 151 h 162"/>
                <a:gd name="T54" fmla="*/ 15 w 95"/>
                <a:gd name="T55" fmla="*/ 145 h 162"/>
                <a:gd name="T56" fmla="*/ 21 w 95"/>
                <a:gd name="T57" fmla="*/ 138 h 162"/>
                <a:gd name="T58" fmla="*/ 25 w 95"/>
                <a:gd name="T59" fmla="*/ 131 h 162"/>
                <a:gd name="T60" fmla="*/ 32 w 95"/>
                <a:gd name="T61" fmla="*/ 124 h 162"/>
                <a:gd name="T62" fmla="*/ 38 w 95"/>
                <a:gd name="T63" fmla="*/ 116 h 162"/>
                <a:gd name="T64" fmla="*/ 44 w 95"/>
                <a:gd name="T65" fmla="*/ 108 h 162"/>
                <a:gd name="T66" fmla="*/ 48 w 95"/>
                <a:gd name="T67" fmla="*/ 98 h 162"/>
                <a:gd name="T68" fmla="*/ 55 w 95"/>
                <a:gd name="T69" fmla="*/ 90 h 162"/>
                <a:gd name="T70" fmla="*/ 61 w 95"/>
                <a:gd name="T71" fmla="*/ 81 h 162"/>
                <a:gd name="T72" fmla="*/ 65 w 95"/>
                <a:gd name="T73" fmla="*/ 72 h 162"/>
                <a:gd name="T74" fmla="*/ 69 w 95"/>
                <a:gd name="T75" fmla="*/ 64 h 162"/>
                <a:gd name="T76" fmla="*/ 74 w 95"/>
                <a:gd name="T77" fmla="*/ 56 h 162"/>
                <a:gd name="T78" fmla="*/ 76 w 95"/>
                <a:gd name="T79" fmla="*/ 48 h 162"/>
                <a:gd name="T80" fmla="*/ 80 w 95"/>
                <a:gd name="T81" fmla="*/ 41 h 162"/>
                <a:gd name="T82" fmla="*/ 82 w 95"/>
                <a:gd name="T83" fmla="*/ 34 h 162"/>
                <a:gd name="T84" fmla="*/ 84 w 95"/>
                <a:gd name="T85" fmla="*/ 29 h 162"/>
                <a:gd name="T86" fmla="*/ 86 w 95"/>
                <a:gd name="T87" fmla="*/ 21 h 162"/>
                <a:gd name="T88" fmla="*/ 90 w 95"/>
                <a:gd name="T89" fmla="*/ 12 h 162"/>
                <a:gd name="T90" fmla="*/ 92 w 95"/>
                <a:gd name="T91" fmla="*/ 5 h 162"/>
                <a:gd name="T92" fmla="*/ 92 w 95"/>
                <a:gd name="T93" fmla="*/ 1 h 162"/>
                <a:gd name="T94" fmla="*/ 95 w 95"/>
                <a:gd name="T95" fmla="*/ 0 h 1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5"/>
                <a:gd name="T145" fmla="*/ 0 h 162"/>
                <a:gd name="T146" fmla="*/ 95 w 95"/>
                <a:gd name="T147" fmla="*/ 162 h 1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5" h="162">
                  <a:moveTo>
                    <a:pt x="95" y="0"/>
                  </a:moveTo>
                  <a:lnTo>
                    <a:pt x="61" y="1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5" y="20"/>
                  </a:lnTo>
                  <a:lnTo>
                    <a:pt x="55" y="24"/>
                  </a:lnTo>
                  <a:lnTo>
                    <a:pt x="53" y="29"/>
                  </a:lnTo>
                  <a:lnTo>
                    <a:pt x="53" y="34"/>
                  </a:lnTo>
                  <a:lnTo>
                    <a:pt x="51" y="37"/>
                  </a:lnTo>
                  <a:lnTo>
                    <a:pt x="51" y="39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6" y="54"/>
                  </a:lnTo>
                  <a:lnTo>
                    <a:pt x="46" y="57"/>
                  </a:lnTo>
                  <a:lnTo>
                    <a:pt x="44" y="59"/>
                  </a:lnTo>
                  <a:lnTo>
                    <a:pt x="44" y="63"/>
                  </a:lnTo>
                  <a:lnTo>
                    <a:pt x="42" y="67"/>
                  </a:lnTo>
                  <a:lnTo>
                    <a:pt x="40" y="69"/>
                  </a:lnTo>
                  <a:lnTo>
                    <a:pt x="40" y="72"/>
                  </a:lnTo>
                  <a:lnTo>
                    <a:pt x="38" y="76"/>
                  </a:lnTo>
                  <a:lnTo>
                    <a:pt x="38" y="79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4" y="89"/>
                  </a:lnTo>
                  <a:lnTo>
                    <a:pt x="32" y="92"/>
                  </a:lnTo>
                  <a:lnTo>
                    <a:pt x="32" y="97"/>
                  </a:lnTo>
                  <a:lnTo>
                    <a:pt x="30" y="99"/>
                  </a:lnTo>
                  <a:lnTo>
                    <a:pt x="30" y="104"/>
                  </a:lnTo>
                  <a:lnTo>
                    <a:pt x="28" y="108"/>
                  </a:lnTo>
                  <a:lnTo>
                    <a:pt x="25" y="111"/>
                  </a:lnTo>
                  <a:lnTo>
                    <a:pt x="23" y="114"/>
                  </a:lnTo>
                  <a:lnTo>
                    <a:pt x="21" y="118"/>
                  </a:lnTo>
                  <a:lnTo>
                    <a:pt x="21" y="121"/>
                  </a:lnTo>
                  <a:lnTo>
                    <a:pt x="19" y="125"/>
                  </a:lnTo>
                  <a:lnTo>
                    <a:pt x="17" y="129"/>
                  </a:lnTo>
                  <a:lnTo>
                    <a:pt x="15" y="132"/>
                  </a:lnTo>
                  <a:lnTo>
                    <a:pt x="13" y="136"/>
                  </a:lnTo>
                  <a:lnTo>
                    <a:pt x="13" y="139"/>
                  </a:lnTo>
                  <a:lnTo>
                    <a:pt x="11" y="143"/>
                  </a:lnTo>
                  <a:lnTo>
                    <a:pt x="9" y="146"/>
                  </a:lnTo>
                  <a:lnTo>
                    <a:pt x="7" y="150"/>
                  </a:lnTo>
                  <a:lnTo>
                    <a:pt x="5" y="154"/>
                  </a:lnTo>
                  <a:lnTo>
                    <a:pt x="2" y="157"/>
                  </a:lnTo>
                  <a:lnTo>
                    <a:pt x="0" y="162"/>
                  </a:lnTo>
                  <a:lnTo>
                    <a:pt x="5" y="159"/>
                  </a:lnTo>
                  <a:lnTo>
                    <a:pt x="7" y="156"/>
                  </a:lnTo>
                  <a:lnTo>
                    <a:pt x="7" y="154"/>
                  </a:lnTo>
                  <a:lnTo>
                    <a:pt x="11" y="151"/>
                  </a:lnTo>
                  <a:lnTo>
                    <a:pt x="13" y="148"/>
                  </a:lnTo>
                  <a:lnTo>
                    <a:pt x="15" y="145"/>
                  </a:lnTo>
                  <a:lnTo>
                    <a:pt x="17" y="142"/>
                  </a:lnTo>
                  <a:lnTo>
                    <a:pt x="21" y="138"/>
                  </a:lnTo>
                  <a:lnTo>
                    <a:pt x="23" y="135"/>
                  </a:lnTo>
                  <a:lnTo>
                    <a:pt x="25" y="131"/>
                  </a:lnTo>
                  <a:lnTo>
                    <a:pt x="30" y="128"/>
                  </a:lnTo>
                  <a:lnTo>
                    <a:pt x="32" y="124"/>
                  </a:lnTo>
                  <a:lnTo>
                    <a:pt x="34" y="119"/>
                  </a:lnTo>
                  <a:lnTo>
                    <a:pt x="38" y="116"/>
                  </a:lnTo>
                  <a:lnTo>
                    <a:pt x="40" y="111"/>
                  </a:lnTo>
                  <a:lnTo>
                    <a:pt x="44" y="108"/>
                  </a:lnTo>
                  <a:lnTo>
                    <a:pt x="46" y="103"/>
                  </a:lnTo>
                  <a:lnTo>
                    <a:pt x="48" y="98"/>
                  </a:lnTo>
                  <a:lnTo>
                    <a:pt x="53" y="94"/>
                  </a:lnTo>
                  <a:lnTo>
                    <a:pt x="55" y="90"/>
                  </a:lnTo>
                  <a:lnTo>
                    <a:pt x="59" y="85"/>
                  </a:lnTo>
                  <a:lnTo>
                    <a:pt x="61" y="81"/>
                  </a:lnTo>
                  <a:lnTo>
                    <a:pt x="63" y="77"/>
                  </a:lnTo>
                  <a:lnTo>
                    <a:pt x="65" y="72"/>
                  </a:lnTo>
                  <a:lnTo>
                    <a:pt x="69" y="69"/>
                  </a:lnTo>
                  <a:lnTo>
                    <a:pt x="69" y="64"/>
                  </a:lnTo>
                  <a:lnTo>
                    <a:pt x="71" y="59"/>
                  </a:lnTo>
                  <a:lnTo>
                    <a:pt x="74" y="56"/>
                  </a:lnTo>
                  <a:lnTo>
                    <a:pt x="76" y="51"/>
                  </a:lnTo>
                  <a:lnTo>
                    <a:pt x="76" y="48"/>
                  </a:lnTo>
                  <a:lnTo>
                    <a:pt x="78" y="44"/>
                  </a:lnTo>
                  <a:lnTo>
                    <a:pt x="80" y="41"/>
                  </a:lnTo>
                  <a:lnTo>
                    <a:pt x="82" y="37"/>
                  </a:lnTo>
                  <a:lnTo>
                    <a:pt x="82" y="34"/>
                  </a:lnTo>
                  <a:lnTo>
                    <a:pt x="82" y="31"/>
                  </a:lnTo>
                  <a:lnTo>
                    <a:pt x="84" y="29"/>
                  </a:lnTo>
                  <a:lnTo>
                    <a:pt x="86" y="25"/>
                  </a:lnTo>
                  <a:lnTo>
                    <a:pt x="86" y="21"/>
                  </a:lnTo>
                  <a:lnTo>
                    <a:pt x="88" y="16"/>
                  </a:lnTo>
                  <a:lnTo>
                    <a:pt x="90" y="12"/>
                  </a:lnTo>
                  <a:lnTo>
                    <a:pt x="90" y="9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407"/>
            <p:cNvSpPr>
              <a:spLocks/>
            </p:cNvSpPr>
            <p:nvPr/>
          </p:nvSpPr>
          <p:spPr bwMode="auto">
            <a:xfrm rot="-519230">
              <a:off x="2815" y="2154"/>
              <a:ext cx="236" cy="139"/>
            </a:xfrm>
            <a:custGeom>
              <a:avLst/>
              <a:gdLst>
                <a:gd name="T0" fmla="*/ 2 w 236"/>
                <a:gd name="T1" fmla="*/ 0 h 139"/>
                <a:gd name="T2" fmla="*/ 12 w 236"/>
                <a:gd name="T3" fmla="*/ 0 h 139"/>
                <a:gd name="T4" fmla="*/ 23 w 236"/>
                <a:gd name="T5" fmla="*/ 2 h 139"/>
                <a:gd name="T6" fmla="*/ 37 w 236"/>
                <a:gd name="T7" fmla="*/ 3 h 139"/>
                <a:gd name="T8" fmla="*/ 54 w 236"/>
                <a:gd name="T9" fmla="*/ 4 h 139"/>
                <a:gd name="T10" fmla="*/ 71 w 236"/>
                <a:gd name="T11" fmla="*/ 5 h 139"/>
                <a:gd name="T12" fmla="*/ 86 w 236"/>
                <a:gd name="T13" fmla="*/ 6 h 139"/>
                <a:gd name="T14" fmla="*/ 96 w 236"/>
                <a:gd name="T15" fmla="*/ 9 h 139"/>
                <a:gd name="T16" fmla="*/ 106 w 236"/>
                <a:gd name="T17" fmla="*/ 9 h 139"/>
                <a:gd name="T18" fmla="*/ 115 w 236"/>
                <a:gd name="T19" fmla="*/ 11 h 139"/>
                <a:gd name="T20" fmla="*/ 125 w 236"/>
                <a:gd name="T21" fmla="*/ 12 h 139"/>
                <a:gd name="T22" fmla="*/ 136 w 236"/>
                <a:gd name="T23" fmla="*/ 13 h 139"/>
                <a:gd name="T24" fmla="*/ 144 w 236"/>
                <a:gd name="T25" fmla="*/ 16 h 139"/>
                <a:gd name="T26" fmla="*/ 155 w 236"/>
                <a:gd name="T27" fmla="*/ 18 h 139"/>
                <a:gd name="T28" fmla="*/ 167 w 236"/>
                <a:gd name="T29" fmla="*/ 22 h 139"/>
                <a:gd name="T30" fmla="*/ 186 w 236"/>
                <a:gd name="T31" fmla="*/ 26 h 139"/>
                <a:gd name="T32" fmla="*/ 199 w 236"/>
                <a:gd name="T33" fmla="*/ 32 h 139"/>
                <a:gd name="T34" fmla="*/ 211 w 236"/>
                <a:gd name="T35" fmla="*/ 39 h 139"/>
                <a:gd name="T36" fmla="*/ 222 w 236"/>
                <a:gd name="T37" fmla="*/ 48 h 139"/>
                <a:gd name="T38" fmla="*/ 226 w 236"/>
                <a:gd name="T39" fmla="*/ 55 h 139"/>
                <a:gd name="T40" fmla="*/ 230 w 236"/>
                <a:gd name="T41" fmla="*/ 63 h 139"/>
                <a:gd name="T42" fmla="*/ 232 w 236"/>
                <a:gd name="T43" fmla="*/ 71 h 139"/>
                <a:gd name="T44" fmla="*/ 234 w 236"/>
                <a:gd name="T45" fmla="*/ 79 h 139"/>
                <a:gd name="T46" fmla="*/ 236 w 236"/>
                <a:gd name="T47" fmla="*/ 87 h 139"/>
                <a:gd name="T48" fmla="*/ 236 w 236"/>
                <a:gd name="T49" fmla="*/ 95 h 139"/>
                <a:gd name="T50" fmla="*/ 236 w 236"/>
                <a:gd name="T51" fmla="*/ 102 h 139"/>
                <a:gd name="T52" fmla="*/ 234 w 236"/>
                <a:gd name="T53" fmla="*/ 109 h 139"/>
                <a:gd name="T54" fmla="*/ 232 w 236"/>
                <a:gd name="T55" fmla="*/ 115 h 139"/>
                <a:gd name="T56" fmla="*/ 232 w 236"/>
                <a:gd name="T57" fmla="*/ 120 h 139"/>
                <a:gd name="T58" fmla="*/ 230 w 236"/>
                <a:gd name="T59" fmla="*/ 126 h 139"/>
                <a:gd name="T60" fmla="*/ 226 w 236"/>
                <a:gd name="T61" fmla="*/ 134 h 139"/>
                <a:gd name="T62" fmla="*/ 224 w 236"/>
                <a:gd name="T63" fmla="*/ 138 h 139"/>
                <a:gd name="T64" fmla="*/ 209 w 236"/>
                <a:gd name="T65" fmla="*/ 50 h 139"/>
                <a:gd name="T66" fmla="*/ 0 w 236"/>
                <a:gd name="T67" fmla="*/ 0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6"/>
                <a:gd name="T103" fmla="*/ 0 h 139"/>
                <a:gd name="T104" fmla="*/ 236 w 236"/>
                <a:gd name="T105" fmla="*/ 139 h 1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6" h="139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31" y="3"/>
                  </a:lnTo>
                  <a:lnTo>
                    <a:pt x="37" y="3"/>
                  </a:lnTo>
                  <a:lnTo>
                    <a:pt x="46" y="3"/>
                  </a:lnTo>
                  <a:lnTo>
                    <a:pt x="54" y="4"/>
                  </a:lnTo>
                  <a:lnTo>
                    <a:pt x="63" y="5"/>
                  </a:lnTo>
                  <a:lnTo>
                    <a:pt x="71" y="5"/>
                  </a:lnTo>
                  <a:lnTo>
                    <a:pt x="81" y="6"/>
                  </a:lnTo>
                  <a:lnTo>
                    <a:pt x="86" y="6"/>
                  </a:lnTo>
                  <a:lnTo>
                    <a:pt x="92" y="8"/>
                  </a:lnTo>
                  <a:lnTo>
                    <a:pt x="96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1" y="10"/>
                  </a:lnTo>
                  <a:lnTo>
                    <a:pt x="115" y="11"/>
                  </a:lnTo>
                  <a:lnTo>
                    <a:pt x="121" y="11"/>
                  </a:lnTo>
                  <a:lnTo>
                    <a:pt x="125" y="12"/>
                  </a:lnTo>
                  <a:lnTo>
                    <a:pt x="129" y="13"/>
                  </a:lnTo>
                  <a:lnTo>
                    <a:pt x="136" y="13"/>
                  </a:lnTo>
                  <a:lnTo>
                    <a:pt x="140" y="15"/>
                  </a:lnTo>
                  <a:lnTo>
                    <a:pt x="144" y="16"/>
                  </a:lnTo>
                  <a:lnTo>
                    <a:pt x="150" y="17"/>
                  </a:lnTo>
                  <a:lnTo>
                    <a:pt x="155" y="18"/>
                  </a:lnTo>
                  <a:lnTo>
                    <a:pt x="159" y="19"/>
                  </a:lnTo>
                  <a:lnTo>
                    <a:pt x="167" y="22"/>
                  </a:lnTo>
                  <a:lnTo>
                    <a:pt x="178" y="24"/>
                  </a:lnTo>
                  <a:lnTo>
                    <a:pt x="186" y="26"/>
                  </a:lnTo>
                  <a:lnTo>
                    <a:pt x="192" y="30"/>
                  </a:lnTo>
                  <a:lnTo>
                    <a:pt x="199" y="32"/>
                  </a:lnTo>
                  <a:lnTo>
                    <a:pt x="207" y="37"/>
                  </a:lnTo>
                  <a:lnTo>
                    <a:pt x="211" y="39"/>
                  </a:lnTo>
                  <a:lnTo>
                    <a:pt x="217" y="43"/>
                  </a:lnTo>
                  <a:lnTo>
                    <a:pt x="222" y="48"/>
                  </a:lnTo>
                  <a:lnTo>
                    <a:pt x="224" y="51"/>
                  </a:lnTo>
                  <a:lnTo>
                    <a:pt x="226" y="55"/>
                  </a:lnTo>
                  <a:lnTo>
                    <a:pt x="228" y="59"/>
                  </a:lnTo>
                  <a:lnTo>
                    <a:pt x="230" y="63"/>
                  </a:lnTo>
                  <a:lnTo>
                    <a:pt x="232" y="67"/>
                  </a:lnTo>
                  <a:lnTo>
                    <a:pt x="232" y="71"/>
                  </a:lnTo>
                  <a:lnTo>
                    <a:pt x="234" y="76"/>
                  </a:lnTo>
                  <a:lnTo>
                    <a:pt x="234" y="79"/>
                  </a:lnTo>
                  <a:lnTo>
                    <a:pt x="236" y="84"/>
                  </a:lnTo>
                  <a:lnTo>
                    <a:pt x="236" y="87"/>
                  </a:lnTo>
                  <a:lnTo>
                    <a:pt x="236" y="91"/>
                  </a:lnTo>
                  <a:lnTo>
                    <a:pt x="236" y="95"/>
                  </a:lnTo>
                  <a:lnTo>
                    <a:pt x="236" y="98"/>
                  </a:lnTo>
                  <a:lnTo>
                    <a:pt x="236" y="102"/>
                  </a:lnTo>
                  <a:lnTo>
                    <a:pt x="236" y="105"/>
                  </a:lnTo>
                  <a:lnTo>
                    <a:pt x="234" y="109"/>
                  </a:lnTo>
                  <a:lnTo>
                    <a:pt x="234" y="112"/>
                  </a:lnTo>
                  <a:lnTo>
                    <a:pt x="232" y="115"/>
                  </a:lnTo>
                  <a:lnTo>
                    <a:pt x="232" y="117"/>
                  </a:lnTo>
                  <a:lnTo>
                    <a:pt x="232" y="120"/>
                  </a:lnTo>
                  <a:lnTo>
                    <a:pt x="232" y="123"/>
                  </a:lnTo>
                  <a:lnTo>
                    <a:pt x="230" y="126"/>
                  </a:lnTo>
                  <a:lnTo>
                    <a:pt x="228" y="131"/>
                  </a:lnTo>
                  <a:lnTo>
                    <a:pt x="226" y="134"/>
                  </a:lnTo>
                  <a:lnTo>
                    <a:pt x="226" y="137"/>
                  </a:lnTo>
                  <a:lnTo>
                    <a:pt x="224" y="138"/>
                  </a:lnTo>
                  <a:lnTo>
                    <a:pt x="224" y="139"/>
                  </a:lnTo>
                  <a:lnTo>
                    <a:pt x="20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740"/>
            </a:solidFill>
            <a:ln>
              <a:noFill/>
            </a:ln>
            <a:effectLst>
              <a:outerShdw dist="40161" dir="1106097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40" name="AutoShape 24"/>
          <p:cNvSpPr>
            <a:spLocks noChangeArrowheads="1"/>
          </p:cNvSpPr>
          <p:nvPr/>
        </p:nvSpPr>
        <p:spPr bwMode="auto">
          <a:xfrm>
            <a:off x="7886700" y="1362075"/>
            <a:ext cx="971550" cy="279400"/>
          </a:xfrm>
          <a:prstGeom prst="rightArrow">
            <a:avLst>
              <a:gd name="adj1" fmla="val 50000"/>
              <a:gd name="adj2" fmla="val 86932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Correction</a:t>
            </a:r>
          </a:p>
        </p:txBody>
      </p:sp>
      <p:sp>
        <p:nvSpPr>
          <p:cNvPr id="13341" name="AutoShape 415"/>
          <p:cNvSpPr>
            <a:spLocks noChangeArrowheads="1"/>
          </p:cNvSpPr>
          <p:nvPr/>
        </p:nvSpPr>
        <p:spPr bwMode="auto">
          <a:xfrm>
            <a:off x="8177213" y="1204913"/>
            <a:ext cx="973137" cy="277812"/>
          </a:xfrm>
          <a:prstGeom prst="rightArrow">
            <a:avLst>
              <a:gd name="adj1" fmla="val 50000"/>
              <a:gd name="adj2" fmla="val 87572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Fining</a:t>
            </a:r>
          </a:p>
        </p:txBody>
      </p:sp>
      <p:sp>
        <p:nvSpPr>
          <p:cNvPr id="13342" name="AutoShape 27"/>
          <p:cNvSpPr>
            <a:spLocks noChangeArrowheads="1"/>
          </p:cNvSpPr>
          <p:nvPr/>
        </p:nvSpPr>
        <p:spPr bwMode="auto">
          <a:xfrm>
            <a:off x="8440738" y="1047750"/>
            <a:ext cx="971550" cy="277813"/>
          </a:xfrm>
          <a:prstGeom prst="rightArrow">
            <a:avLst>
              <a:gd name="adj1" fmla="val 50000"/>
              <a:gd name="adj2" fmla="val 87428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Stabilization</a:t>
            </a:r>
          </a:p>
        </p:txBody>
      </p:sp>
      <p:sp>
        <p:nvSpPr>
          <p:cNvPr id="13343" name="AutoShape 414"/>
          <p:cNvSpPr>
            <a:spLocks noChangeArrowheads="1"/>
          </p:cNvSpPr>
          <p:nvPr/>
        </p:nvSpPr>
        <p:spPr bwMode="auto">
          <a:xfrm>
            <a:off x="8731250" y="889000"/>
            <a:ext cx="971550" cy="279400"/>
          </a:xfrm>
          <a:prstGeom prst="rightArrow">
            <a:avLst>
              <a:gd name="adj1" fmla="val 50000"/>
              <a:gd name="adj2" fmla="val 86932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Bottling</a:t>
            </a:r>
          </a:p>
        </p:txBody>
      </p:sp>
      <p:sp>
        <p:nvSpPr>
          <p:cNvPr id="13344" name="AutoShape 28"/>
          <p:cNvSpPr>
            <a:spLocks noChangeArrowheads="1"/>
          </p:cNvSpPr>
          <p:nvPr/>
        </p:nvSpPr>
        <p:spPr bwMode="auto">
          <a:xfrm>
            <a:off x="9021763" y="731838"/>
            <a:ext cx="971550" cy="277812"/>
          </a:xfrm>
          <a:prstGeom prst="rightArrow">
            <a:avLst>
              <a:gd name="adj1" fmla="val 50000"/>
              <a:gd name="adj2" fmla="val 87429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Image</a:t>
            </a:r>
          </a:p>
        </p:txBody>
      </p:sp>
      <p:sp>
        <p:nvSpPr>
          <p:cNvPr id="13345" name="AutoShape 411"/>
          <p:cNvSpPr>
            <a:spLocks noChangeArrowheads="1"/>
          </p:cNvSpPr>
          <p:nvPr/>
        </p:nvSpPr>
        <p:spPr bwMode="auto">
          <a:xfrm>
            <a:off x="9312275" y="573088"/>
            <a:ext cx="971550" cy="277812"/>
          </a:xfrm>
          <a:prstGeom prst="rightArrow">
            <a:avLst>
              <a:gd name="adj1" fmla="val 50000"/>
              <a:gd name="adj2" fmla="val 87429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  <p:txBody>
          <a:bodyPr wrap="none" lIns="39200" tIns="39200" rIns="39200" bIns="39200" anchor="ctr"/>
          <a:lstStyle/>
          <a:p>
            <a:pPr algn="ctr" defTabSz="995363" eaLnBrk="1" hangingPunct="1"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Significance of the vineyard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513" y="1360488"/>
            <a:ext cx="7835900" cy="30861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In the </a:t>
            </a:r>
            <a:r>
              <a:rPr lang="en-US" altLang="en-US" sz="2400" dirty="0" smtClean="0">
                <a:solidFill>
                  <a:srgbClr val="33CC33"/>
                </a:solidFill>
              </a:rPr>
              <a:t>vineyard</a:t>
            </a:r>
            <a:r>
              <a:rPr lang="en-US" altLang="en-US" sz="2400" dirty="0" smtClean="0"/>
              <a:t> the grape quality originates</a:t>
            </a:r>
          </a:p>
          <a:p>
            <a:pPr eaLnBrk="1" hangingPunct="1"/>
            <a:r>
              <a:rPr lang="en-US" altLang="en-US" sz="2400" dirty="0" smtClean="0"/>
              <a:t>In the </a:t>
            </a:r>
            <a:r>
              <a:rPr lang="en-US" altLang="en-US" sz="2400" dirty="0" smtClean="0">
                <a:solidFill>
                  <a:srgbClr val="FF3300"/>
                </a:solidFill>
              </a:rPr>
              <a:t>winery</a:t>
            </a:r>
            <a:r>
              <a:rPr lang="en-US" altLang="en-US" sz="2400" dirty="0" smtClean="0"/>
              <a:t> this quality must be refined</a:t>
            </a:r>
          </a:p>
          <a:p>
            <a:pPr eaLnBrk="1" hangingPunct="1"/>
            <a:r>
              <a:rPr lang="en-US" altLang="en-US" sz="2400" dirty="0" smtClean="0"/>
              <a:t>Compare with cooking: </a:t>
            </a:r>
          </a:p>
          <a:p>
            <a:pPr lvl="1" eaLnBrk="1" hangingPunct="1"/>
            <a:r>
              <a:rPr lang="en-US" altLang="en-US" sz="1800" dirty="0" smtClean="0"/>
              <a:t>By poor cooking you can destroy a beef fillet, </a:t>
            </a:r>
            <a:br>
              <a:rPr lang="en-US" altLang="en-US" sz="1800" dirty="0" smtClean="0"/>
            </a:br>
            <a:r>
              <a:rPr lang="en-US" altLang="en-US" sz="1800" dirty="0" smtClean="0"/>
              <a:t>to get worse than a pork neck</a:t>
            </a:r>
          </a:p>
          <a:p>
            <a:pPr lvl="1" eaLnBrk="1" hangingPunct="1"/>
            <a:r>
              <a:rPr lang="en-US" altLang="en-US" sz="1800" dirty="0" smtClean="0"/>
              <a:t>Whereas, whichever way you cook a pork neck, 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 smtClean="0"/>
              <a:t>a beef fillet can always get better</a:t>
            </a:r>
            <a:endParaRPr lang="sv-SE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46"/>
          <p:cNvGrpSpPr>
            <a:grpSpLocks/>
          </p:cNvGrpSpPr>
          <p:nvPr/>
        </p:nvGrpSpPr>
        <p:grpSpPr bwMode="auto">
          <a:xfrm>
            <a:off x="5634038" y="1493838"/>
            <a:ext cx="4465637" cy="3024187"/>
            <a:chOff x="308" y="1638"/>
            <a:chExt cx="2400" cy="1596"/>
          </a:xfrm>
        </p:grpSpPr>
        <p:pic>
          <p:nvPicPr>
            <p:cNvPr id="19501" name="Picture 47" descr="BadacsonyHill11x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" y="1638"/>
              <a:ext cx="240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2" name="Freeform 48"/>
            <p:cNvSpPr>
              <a:spLocks/>
            </p:cNvSpPr>
            <p:nvPr/>
          </p:nvSpPr>
          <p:spPr bwMode="auto">
            <a:xfrm>
              <a:off x="1399" y="2283"/>
              <a:ext cx="359" cy="224"/>
            </a:xfrm>
            <a:custGeom>
              <a:avLst/>
              <a:gdLst>
                <a:gd name="T0" fmla="*/ 0 w 359"/>
                <a:gd name="T1" fmla="*/ 68 h 224"/>
                <a:gd name="T2" fmla="*/ 46 w 359"/>
                <a:gd name="T3" fmla="*/ 101 h 224"/>
                <a:gd name="T4" fmla="*/ 54 w 359"/>
                <a:gd name="T5" fmla="*/ 197 h 224"/>
                <a:gd name="T6" fmla="*/ 96 w 359"/>
                <a:gd name="T7" fmla="*/ 224 h 224"/>
                <a:gd name="T8" fmla="*/ 237 w 359"/>
                <a:gd name="T9" fmla="*/ 188 h 224"/>
                <a:gd name="T10" fmla="*/ 359 w 359"/>
                <a:gd name="T11" fmla="*/ 155 h 224"/>
                <a:gd name="T12" fmla="*/ 149 w 359"/>
                <a:gd name="T13" fmla="*/ 0 h 224"/>
                <a:gd name="T14" fmla="*/ 21 w 359"/>
                <a:gd name="T15" fmla="*/ 41 h 224"/>
                <a:gd name="T16" fmla="*/ 0 w 359"/>
                <a:gd name="T17" fmla="*/ 68 h 2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" h="224">
                  <a:moveTo>
                    <a:pt x="0" y="68"/>
                  </a:moveTo>
                  <a:lnTo>
                    <a:pt x="46" y="101"/>
                  </a:lnTo>
                  <a:lnTo>
                    <a:pt x="54" y="197"/>
                  </a:lnTo>
                  <a:lnTo>
                    <a:pt x="96" y="224"/>
                  </a:lnTo>
                  <a:lnTo>
                    <a:pt x="237" y="188"/>
                  </a:lnTo>
                  <a:lnTo>
                    <a:pt x="359" y="155"/>
                  </a:lnTo>
                  <a:lnTo>
                    <a:pt x="149" y="0"/>
                  </a:lnTo>
                  <a:lnTo>
                    <a:pt x="21" y="4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AB71AD">
                <a:alpha val="49019"/>
              </a:srgbClr>
            </a:solidFill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9503" name="Freeform 49"/>
            <p:cNvSpPr>
              <a:spLocks/>
            </p:cNvSpPr>
            <p:nvPr/>
          </p:nvSpPr>
          <p:spPr bwMode="auto">
            <a:xfrm>
              <a:off x="1321" y="2236"/>
              <a:ext cx="46" cy="91"/>
            </a:xfrm>
            <a:custGeom>
              <a:avLst/>
              <a:gdLst>
                <a:gd name="T0" fmla="*/ 0 w 46"/>
                <a:gd name="T1" fmla="*/ 91 h 91"/>
                <a:gd name="T2" fmla="*/ 0 w 46"/>
                <a:gd name="T3" fmla="*/ 0 h 91"/>
                <a:gd name="T4" fmla="*/ 23 w 46"/>
                <a:gd name="T5" fmla="*/ 0 h 91"/>
                <a:gd name="T6" fmla="*/ 46 w 46"/>
                <a:gd name="T7" fmla="*/ 91 h 91"/>
                <a:gd name="T8" fmla="*/ 0 w 46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91">
                  <a:moveTo>
                    <a:pt x="0" y="91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46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B75549">
                <a:alpha val="49019"/>
              </a:srgbClr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9504" name="Freeform 50"/>
            <p:cNvSpPr>
              <a:spLocks/>
            </p:cNvSpPr>
            <p:nvPr/>
          </p:nvSpPr>
          <p:spPr bwMode="auto">
            <a:xfrm>
              <a:off x="1319" y="2160"/>
              <a:ext cx="366" cy="101"/>
            </a:xfrm>
            <a:custGeom>
              <a:avLst/>
              <a:gdLst>
                <a:gd name="T0" fmla="*/ 1 w 366"/>
                <a:gd name="T1" fmla="*/ 68 h 101"/>
                <a:gd name="T2" fmla="*/ 123 w 366"/>
                <a:gd name="T3" fmla="*/ 68 h 101"/>
                <a:gd name="T4" fmla="*/ 190 w 366"/>
                <a:gd name="T5" fmla="*/ 101 h 101"/>
                <a:gd name="T6" fmla="*/ 238 w 366"/>
                <a:gd name="T7" fmla="*/ 86 h 101"/>
                <a:gd name="T8" fmla="*/ 309 w 366"/>
                <a:gd name="T9" fmla="*/ 57 h 101"/>
                <a:gd name="T10" fmla="*/ 366 w 366"/>
                <a:gd name="T11" fmla="*/ 56 h 101"/>
                <a:gd name="T12" fmla="*/ 304 w 366"/>
                <a:gd name="T13" fmla="*/ 0 h 101"/>
                <a:gd name="T14" fmla="*/ 238 w 366"/>
                <a:gd name="T15" fmla="*/ 12 h 101"/>
                <a:gd name="T16" fmla="*/ 181 w 366"/>
                <a:gd name="T17" fmla="*/ 0 h 101"/>
                <a:gd name="T18" fmla="*/ 124 w 366"/>
                <a:gd name="T19" fmla="*/ 29 h 101"/>
                <a:gd name="T20" fmla="*/ 54 w 366"/>
                <a:gd name="T21" fmla="*/ 36 h 101"/>
                <a:gd name="T22" fmla="*/ 0 w 366"/>
                <a:gd name="T23" fmla="*/ 38 h 101"/>
                <a:gd name="T24" fmla="*/ 1 w 366"/>
                <a:gd name="T25" fmla="*/ 68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6" h="101">
                  <a:moveTo>
                    <a:pt x="1" y="68"/>
                  </a:moveTo>
                  <a:lnTo>
                    <a:pt x="123" y="68"/>
                  </a:lnTo>
                  <a:lnTo>
                    <a:pt x="190" y="101"/>
                  </a:lnTo>
                  <a:lnTo>
                    <a:pt x="238" y="86"/>
                  </a:lnTo>
                  <a:lnTo>
                    <a:pt x="309" y="57"/>
                  </a:lnTo>
                  <a:lnTo>
                    <a:pt x="366" y="56"/>
                  </a:lnTo>
                  <a:lnTo>
                    <a:pt x="304" y="0"/>
                  </a:lnTo>
                  <a:lnTo>
                    <a:pt x="238" y="12"/>
                  </a:lnTo>
                  <a:lnTo>
                    <a:pt x="181" y="0"/>
                  </a:lnTo>
                  <a:lnTo>
                    <a:pt x="124" y="29"/>
                  </a:lnTo>
                  <a:lnTo>
                    <a:pt x="54" y="36"/>
                  </a:lnTo>
                  <a:lnTo>
                    <a:pt x="0" y="38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BF9E4D">
                <a:alpha val="49019"/>
              </a:srgbClr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9505" name="Freeform 51"/>
            <p:cNvSpPr>
              <a:spLocks/>
            </p:cNvSpPr>
            <p:nvPr/>
          </p:nvSpPr>
          <p:spPr bwMode="auto">
            <a:xfrm>
              <a:off x="1761" y="2085"/>
              <a:ext cx="102" cy="30"/>
            </a:xfrm>
            <a:custGeom>
              <a:avLst/>
              <a:gdLst>
                <a:gd name="T0" fmla="*/ 21 w 102"/>
                <a:gd name="T1" fmla="*/ 30 h 30"/>
                <a:gd name="T2" fmla="*/ 0 w 102"/>
                <a:gd name="T3" fmla="*/ 9 h 30"/>
                <a:gd name="T4" fmla="*/ 41 w 102"/>
                <a:gd name="T5" fmla="*/ 9 h 30"/>
                <a:gd name="T6" fmla="*/ 60 w 102"/>
                <a:gd name="T7" fmla="*/ 0 h 30"/>
                <a:gd name="T8" fmla="*/ 89 w 102"/>
                <a:gd name="T9" fmla="*/ 7 h 30"/>
                <a:gd name="T10" fmla="*/ 102 w 102"/>
                <a:gd name="T11" fmla="*/ 24 h 30"/>
                <a:gd name="T12" fmla="*/ 21 w 102"/>
                <a:gd name="T13" fmla="*/ 3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30">
                  <a:moveTo>
                    <a:pt x="21" y="30"/>
                  </a:moveTo>
                  <a:lnTo>
                    <a:pt x="0" y="9"/>
                  </a:lnTo>
                  <a:lnTo>
                    <a:pt x="41" y="9"/>
                  </a:lnTo>
                  <a:lnTo>
                    <a:pt x="60" y="0"/>
                  </a:lnTo>
                  <a:lnTo>
                    <a:pt x="89" y="7"/>
                  </a:lnTo>
                  <a:lnTo>
                    <a:pt x="102" y="24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3AA137">
                <a:alpha val="39999"/>
              </a:srgbClr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9506" name="Freeform 52"/>
            <p:cNvSpPr>
              <a:spLocks/>
            </p:cNvSpPr>
            <p:nvPr/>
          </p:nvSpPr>
          <p:spPr bwMode="auto">
            <a:xfrm>
              <a:off x="1883" y="2180"/>
              <a:ext cx="438" cy="210"/>
            </a:xfrm>
            <a:custGeom>
              <a:avLst/>
              <a:gdLst>
                <a:gd name="T0" fmla="*/ 105 w 438"/>
                <a:gd name="T1" fmla="*/ 0 h 210"/>
                <a:gd name="T2" fmla="*/ 150 w 438"/>
                <a:gd name="T3" fmla="*/ 13 h 210"/>
                <a:gd name="T4" fmla="*/ 195 w 438"/>
                <a:gd name="T5" fmla="*/ 40 h 210"/>
                <a:gd name="T6" fmla="*/ 300 w 438"/>
                <a:gd name="T7" fmla="*/ 81 h 210"/>
                <a:gd name="T8" fmla="*/ 438 w 438"/>
                <a:gd name="T9" fmla="*/ 126 h 210"/>
                <a:gd name="T10" fmla="*/ 412 w 438"/>
                <a:gd name="T11" fmla="*/ 162 h 210"/>
                <a:gd name="T12" fmla="*/ 387 w 438"/>
                <a:gd name="T13" fmla="*/ 205 h 210"/>
                <a:gd name="T14" fmla="*/ 360 w 438"/>
                <a:gd name="T15" fmla="*/ 210 h 210"/>
                <a:gd name="T16" fmla="*/ 0 w 438"/>
                <a:gd name="T17" fmla="*/ 52 h 210"/>
                <a:gd name="T18" fmla="*/ 46 w 438"/>
                <a:gd name="T19" fmla="*/ 33 h 210"/>
                <a:gd name="T20" fmla="*/ 85 w 438"/>
                <a:gd name="T21" fmla="*/ 28 h 210"/>
                <a:gd name="T22" fmla="*/ 105 w 438"/>
                <a:gd name="T23" fmla="*/ 0 h 2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8" h="210">
                  <a:moveTo>
                    <a:pt x="105" y="0"/>
                  </a:moveTo>
                  <a:lnTo>
                    <a:pt x="150" y="13"/>
                  </a:lnTo>
                  <a:lnTo>
                    <a:pt x="195" y="40"/>
                  </a:lnTo>
                  <a:lnTo>
                    <a:pt x="300" y="81"/>
                  </a:lnTo>
                  <a:lnTo>
                    <a:pt x="438" y="126"/>
                  </a:lnTo>
                  <a:lnTo>
                    <a:pt x="412" y="162"/>
                  </a:lnTo>
                  <a:lnTo>
                    <a:pt x="387" y="205"/>
                  </a:lnTo>
                  <a:lnTo>
                    <a:pt x="360" y="210"/>
                  </a:lnTo>
                  <a:lnTo>
                    <a:pt x="0" y="52"/>
                  </a:lnTo>
                  <a:lnTo>
                    <a:pt x="46" y="33"/>
                  </a:lnTo>
                  <a:lnTo>
                    <a:pt x="85" y="2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EAFBD">
                <a:alpha val="49019"/>
              </a:srgbClr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9507" name="Freeform 53"/>
            <p:cNvSpPr>
              <a:spLocks/>
            </p:cNvSpPr>
            <p:nvPr/>
          </p:nvSpPr>
          <p:spPr bwMode="auto">
            <a:xfrm>
              <a:off x="1941" y="2447"/>
              <a:ext cx="725" cy="288"/>
            </a:xfrm>
            <a:custGeom>
              <a:avLst/>
              <a:gdLst>
                <a:gd name="T0" fmla="*/ 69 w 725"/>
                <a:gd name="T1" fmla="*/ 0 h 288"/>
                <a:gd name="T2" fmla="*/ 45 w 725"/>
                <a:gd name="T3" fmla="*/ 53 h 288"/>
                <a:gd name="T4" fmla="*/ 0 w 725"/>
                <a:gd name="T5" fmla="*/ 76 h 288"/>
                <a:gd name="T6" fmla="*/ 155 w 725"/>
                <a:gd name="T7" fmla="*/ 159 h 288"/>
                <a:gd name="T8" fmla="*/ 317 w 725"/>
                <a:gd name="T9" fmla="*/ 201 h 288"/>
                <a:gd name="T10" fmla="*/ 500 w 725"/>
                <a:gd name="T11" fmla="*/ 288 h 288"/>
                <a:gd name="T12" fmla="*/ 725 w 725"/>
                <a:gd name="T13" fmla="*/ 212 h 288"/>
                <a:gd name="T14" fmla="*/ 612 w 725"/>
                <a:gd name="T15" fmla="*/ 174 h 288"/>
                <a:gd name="T16" fmla="*/ 569 w 725"/>
                <a:gd name="T17" fmla="*/ 201 h 288"/>
                <a:gd name="T18" fmla="*/ 537 w 725"/>
                <a:gd name="T19" fmla="*/ 196 h 288"/>
                <a:gd name="T20" fmla="*/ 506 w 725"/>
                <a:gd name="T21" fmla="*/ 207 h 288"/>
                <a:gd name="T22" fmla="*/ 432 w 725"/>
                <a:gd name="T23" fmla="*/ 183 h 288"/>
                <a:gd name="T24" fmla="*/ 501 w 725"/>
                <a:gd name="T25" fmla="*/ 132 h 288"/>
                <a:gd name="T26" fmla="*/ 401 w 725"/>
                <a:gd name="T27" fmla="*/ 112 h 288"/>
                <a:gd name="T28" fmla="*/ 218 w 725"/>
                <a:gd name="T29" fmla="*/ 45 h 288"/>
                <a:gd name="T30" fmla="*/ 69 w 725"/>
                <a:gd name="T31" fmla="*/ 0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25" h="288">
                  <a:moveTo>
                    <a:pt x="69" y="0"/>
                  </a:moveTo>
                  <a:lnTo>
                    <a:pt x="45" y="53"/>
                  </a:lnTo>
                  <a:lnTo>
                    <a:pt x="0" y="76"/>
                  </a:lnTo>
                  <a:lnTo>
                    <a:pt x="155" y="159"/>
                  </a:lnTo>
                  <a:lnTo>
                    <a:pt x="317" y="201"/>
                  </a:lnTo>
                  <a:lnTo>
                    <a:pt x="500" y="288"/>
                  </a:lnTo>
                  <a:lnTo>
                    <a:pt x="725" y="212"/>
                  </a:lnTo>
                  <a:lnTo>
                    <a:pt x="612" y="174"/>
                  </a:lnTo>
                  <a:lnTo>
                    <a:pt x="569" y="201"/>
                  </a:lnTo>
                  <a:lnTo>
                    <a:pt x="537" y="196"/>
                  </a:lnTo>
                  <a:lnTo>
                    <a:pt x="506" y="207"/>
                  </a:lnTo>
                  <a:lnTo>
                    <a:pt x="432" y="183"/>
                  </a:lnTo>
                  <a:lnTo>
                    <a:pt x="501" y="132"/>
                  </a:lnTo>
                  <a:lnTo>
                    <a:pt x="401" y="112"/>
                  </a:lnTo>
                  <a:lnTo>
                    <a:pt x="218" y="4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7885A8">
                <a:alpha val="39999"/>
              </a:srgbClr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>
                <a:ea typeface="ＭＳ Ｐゴシック" charset="0"/>
              </a:rPr>
              <a:t>Badacsony hill</a:t>
            </a:r>
          </a:p>
        </p:txBody>
      </p:sp>
      <p:pic>
        <p:nvPicPr>
          <p:cNvPr id="19461" name="Picture 8" descr="HungaryWineMap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565275"/>
            <a:ext cx="48006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1817688" y="3146425"/>
            <a:ext cx="156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sv-SE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Badacsony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1746250" y="2938463"/>
            <a:ext cx="1263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Balaton-felvidék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2106613" y="2573338"/>
            <a:ext cx="10953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Balatonfüred-</a:t>
            </a:r>
            <a:br>
              <a:rPr lang="sv-SE" altLang="en-US" sz="1200">
                <a:solidFill>
                  <a:schemeClr val="bg1"/>
                </a:solidFill>
              </a:rPr>
            </a:br>
            <a:r>
              <a:rPr lang="sv-SE" altLang="en-US" sz="1200">
                <a:solidFill>
                  <a:schemeClr val="bg1"/>
                </a:solidFill>
              </a:rPr>
              <a:t>Csopak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2754313" y="2265363"/>
            <a:ext cx="673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Sopron</a:t>
            </a:r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2922588" y="1785938"/>
            <a:ext cx="11699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Pannonhalma-</a:t>
            </a:r>
            <a:br>
              <a:rPr lang="sv-SE" altLang="en-US" sz="1200">
                <a:solidFill>
                  <a:schemeClr val="bg1"/>
                </a:solidFill>
              </a:rPr>
            </a:br>
            <a:r>
              <a:rPr lang="sv-SE" altLang="en-US" sz="1200">
                <a:solidFill>
                  <a:schemeClr val="bg1"/>
                </a:solidFill>
              </a:rPr>
              <a:t>Sokoróalja</a:t>
            </a:r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3690938" y="2049463"/>
            <a:ext cx="8509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Ászár-</a:t>
            </a:r>
            <a:br>
              <a:rPr lang="sv-SE" altLang="en-US" sz="1200">
                <a:solidFill>
                  <a:schemeClr val="bg1"/>
                </a:solidFill>
              </a:rPr>
            </a:br>
            <a:r>
              <a:rPr lang="sv-SE" altLang="en-US" sz="1200">
                <a:solidFill>
                  <a:schemeClr val="bg1"/>
                </a:solidFill>
              </a:rPr>
              <a:t>Neszmély</a:t>
            </a:r>
          </a:p>
        </p:txBody>
      </p:sp>
      <p:sp>
        <p:nvSpPr>
          <p:cNvPr id="19468" name="Text Box 15"/>
          <p:cNvSpPr txBox="1">
            <a:spLocks noChangeArrowheads="1"/>
          </p:cNvSpPr>
          <p:nvPr/>
        </p:nvSpPr>
        <p:spPr bwMode="auto">
          <a:xfrm>
            <a:off x="4291013" y="1785938"/>
            <a:ext cx="6159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Etyek-</a:t>
            </a:r>
            <a:br>
              <a:rPr lang="sv-SE" altLang="en-US" sz="1200">
                <a:solidFill>
                  <a:schemeClr val="bg1"/>
                </a:solidFill>
              </a:rPr>
            </a:br>
            <a:r>
              <a:rPr lang="sv-SE" altLang="en-US" sz="1200">
                <a:solidFill>
                  <a:schemeClr val="bg1"/>
                </a:solidFill>
              </a:rPr>
              <a:t>Buda</a:t>
            </a:r>
          </a:p>
        </p:txBody>
      </p:sp>
      <p:sp>
        <p:nvSpPr>
          <p:cNvPr id="19469" name="Text Box 16"/>
          <p:cNvSpPr txBox="1">
            <a:spLocks noChangeArrowheads="1"/>
          </p:cNvSpPr>
          <p:nvPr/>
        </p:nvSpPr>
        <p:spPr bwMode="auto">
          <a:xfrm>
            <a:off x="4554538" y="1616075"/>
            <a:ext cx="8080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Mátraalja</a:t>
            </a:r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5083175" y="1422400"/>
            <a:ext cx="504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Eger</a:t>
            </a:r>
          </a:p>
        </p:txBody>
      </p:sp>
      <p:sp>
        <p:nvSpPr>
          <p:cNvPr id="19471" name="Text Box 18"/>
          <p:cNvSpPr txBox="1">
            <a:spLocks noChangeArrowheads="1"/>
          </p:cNvSpPr>
          <p:nvPr/>
        </p:nvSpPr>
        <p:spPr bwMode="auto">
          <a:xfrm>
            <a:off x="5588000" y="1473200"/>
            <a:ext cx="7572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/>
              <a:t>Bükkalja</a:t>
            </a:r>
          </a:p>
        </p:txBody>
      </p:sp>
      <p:sp>
        <p:nvSpPr>
          <p:cNvPr id="19472" name="Text Box 19"/>
          <p:cNvSpPr txBox="1">
            <a:spLocks noChangeArrowheads="1"/>
          </p:cNvSpPr>
          <p:nvPr/>
        </p:nvSpPr>
        <p:spPr bwMode="auto">
          <a:xfrm>
            <a:off x="6235700" y="1473200"/>
            <a:ext cx="7731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/>
              <a:t>Tokaj-</a:t>
            </a:r>
            <a:br>
              <a:rPr lang="sv-SE" altLang="en-US" sz="1200"/>
            </a:br>
            <a:r>
              <a:rPr lang="sv-SE" altLang="en-US" sz="1200"/>
              <a:t>Hegyalja</a:t>
            </a:r>
          </a:p>
        </p:txBody>
      </p:sp>
      <p:sp>
        <p:nvSpPr>
          <p:cNvPr id="19473" name="Text Box 20"/>
          <p:cNvSpPr txBox="1">
            <a:spLocks noChangeArrowheads="1"/>
          </p:cNvSpPr>
          <p:nvPr/>
        </p:nvSpPr>
        <p:spPr bwMode="auto">
          <a:xfrm>
            <a:off x="1817688" y="3560763"/>
            <a:ext cx="12207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Balatonmelléke</a:t>
            </a:r>
          </a:p>
        </p:txBody>
      </p:sp>
      <p:sp>
        <p:nvSpPr>
          <p:cNvPr id="19474" name="Text Box 21"/>
          <p:cNvSpPr txBox="1">
            <a:spLocks noChangeArrowheads="1"/>
          </p:cNvSpPr>
          <p:nvPr/>
        </p:nvSpPr>
        <p:spPr bwMode="auto">
          <a:xfrm>
            <a:off x="2211388" y="3849688"/>
            <a:ext cx="11191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Balatonboglár</a:t>
            </a:r>
          </a:p>
        </p:txBody>
      </p:sp>
      <p:sp>
        <p:nvSpPr>
          <p:cNvPr id="19475" name="Text Box 22"/>
          <p:cNvSpPr txBox="1">
            <a:spLocks noChangeArrowheads="1"/>
          </p:cNvSpPr>
          <p:nvPr/>
        </p:nvSpPr>
        <p:spPr bwMode="auto">
          <a:xfrm>
            <a:off x="2898775" y="4281488"/>
            <a:ext cx="942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Mecsekalja</a:t>
            </a:r>
          </a:p>
        </p:txBody>
      </p:sp>
      <p:sp>
        <p:nvSpPr>
          <p:cNvPr id="19476" name="Text Box 23"/>
          <p:cNvSpPr txBox="1">
            <a:spLocks noChangeArrowheads="1"/>
          </p:cNvSpPr>
          <p:nvPr/>
        </p:nvSpPr>
        <p:spPr bwMode="auto">
          <a:xfrm>
            <a:off x="3690938" y="4427538"/>
            <a:ext cx="630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Villány</a:t>
            </a:r>
          </a:p>
        </p:txBody>
      </p:sp>
      <p:sp>
        <p:nvSpPr>
          <p:cNvPr id="19477" name="Text Box 24"/>
          <p:cNvSpPr txBox="1">
            <a:spLocks noChangeArrowheads="1"/>
          </p:cNvSpPr>
          <p:nvPr/>
        </p:nvSpPr>
        <p:spPr bwMode="auto">
          <a:xfrm>
            <a:off x="4003675" y="4643438"/>
            <a:ext cx="8937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Szekszárd</a:t>
            </a:r>
          </a:p>
        </p:txBody>
      </p:sp>
      <p:sp>
        <p:nvSpPr>
          <p:cNvPr id="19478" name="Text Box 25"/>
          <p:cNvSpPr txBox="1">
            <a:spLocks noChangeArrowheads="1"/>
          </p:cNvSpPr>
          <p:nvPr/>
        </p:nvSpPr>
        <p:spPr bwMode="auto">
          <a:xfrm>
            <a:off x="4506913" y="4446588"/>
            <a:ext cx="9255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Hajós-Baja</a:t>
            </a:r>
          </a:p>
        </p:txBody>
      </p:sp>
      <p:sp>
        <p:nvSpPr>
          <p:cNvPr id="19479" name="Text Box 26"/>
          <p:cNvSpPr txBox="1">
            <a:spLocks noChangeArrowheads="1"/>
          </p:cNvSpPr>
          <p:nvPr/>
        </p:nvSpPr>
        <p:spPr bwMode="auto">
          <a:xfrm>
            <a:off x="4699000" y="4211638"/>
            <a:ext cx="698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Kunság</a:t>
            </a:r>
          </a:p>
        </p:txBody>
      </p:sp>
      <p:sp>
        <p:nvSpPr>
          <p:cNvPr id="19480" name="Text Box 27"/>
          <p:cNvSpPr txBox="1">
            <a:spLocks noChangeArrowheads="1"/>
          </p:cNvSpPr>
          <p:nvPr/>
        </p:nvSpPr>
        <p:spPr bwMode="auto">
          <a:xfrm>
            <a:off x="4865688" y="3994150"/>
            <a:ext cx="841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200">
                <a:solidFill>
                  <a:schemeClr val="bg1"/>
                </a:solidFill>
              </a:rPr>
              <a:t>Csongrád</a:t>
            </a:r>
          </a:p>
        </p:txBody>
      </p:sp>
      <p:sp>
        <p:nvSpPr>
          <p:cNvPr id="19481" name="Line 28"/>
          <p:cNvSpPr>
            <a:spLocks noChangeShapeType="1"/>
          </p:cNvSpPr>
          <p:nvPr/>
        </p:nvSpPr>
        <p:spPr bwMode="auto">
          <a:xfrm flipV="1">
            <a:off x="5799138" y="1666875"/>
            <a:ext cx="285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29"/>
          <p:cNvSpPr>
            <a:spLocks noChangeShapeType="1"/>
          </p:cNvSpPr>
          <p:nvPr/>
        </p:nvSpPr>
        <p:spPr bwMode="auto">
          <a:xfrm flipV="1">
            <a:off x="6276975" y="1801813"/>
            <a:ext cx="123825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Line 30"/>
          <p:cNvSpPr>
            <a:spLocks noChangeShapeType="1"/>
          </p:cNvSpPr>
          <p:nvPr/>
        </p:nvSpPr>
        <p:spPr bwMode="auto">
          <a:xfrm flipH="1" flipV="1">
            <a:off x="5389563" y="1631950"/>
            <a:ext cx="28575" cy="414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Line 31"/>
          <p:cNvSpPr>
            <a:spLocks noChangeShapeType="1"/>
          </p:cNvSpPr>
          <p:nvPr/>
        </p:nvSpPr>
        <p:spPr bwMode="auto">
          <a:xfrm flipH="1" flipV="1">
            <a:off x="5130800" y="1854200"/>
            <a:ext cx="36513" cy="2936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Line 32"/>
          <p:cNvSpPr>
            <a:spLocks noChangeShapeType="1"/>
          </p:cNvSpPr>
          <p:nvPr/>
        </p:nvSpPr>
        <p:spPr bwMode="auto">
          <a:xfrm flipV="1">
            <a:off x="4630738" y="2128838"/>
            <a:ext cx="9525" cy="10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Line 33"/>
          <p:cNvSpPr>
            <a:spLocks noChangeShapeType="1"/>
          </p:cNvSpPr>
          <p:nvPr/>
        </p:nvSpPr>
        <p:spPr bwMode="auto">
          <a:xfrm flipH="1" flipV="1">
            <a:off x="4110038" y="2397125"/>
            <a:ext cx="15875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Line 34"/>
          <p:cNvSpPr>
            <a:spLocks noChangeShapeType="1"/>
          </p:cNvSpPr>
          <p:nvPr/>
        </p:nvSpPr>
        <p:spPr bwMode="auto">
          <a:xfrm flipH="1" flipV="1">
            <a:off x="3668713" y="2117725"/>
            <a:ext cx="73025" cy="3000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Line 35"/>
          <p:cNvSpPr>
            <a:spLocks noChangeShapeType="1"/>
          </p:cNvSpPr>
          <p:nvPr/>
        </p:nvSpPr>
        <p:spPr bwMode="auto">
          <a:xfrm flipH="1" flipV="1">
            <a:off x="2770188" y="2900363"/>
            <a:ext cx="268287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Line 36"/>
          <p:cNvSpPr>
            <a:spLocks noChangeShapeType="1"/>
          </p:cNvSpPr>
          <p:nvPr/>
        </p:nvSpPr>
        <p:spPr bwMode="auto">
          <a:xfrm flipH="1" flipV="1">
            <a:off x="2957513" y="3068638"/>
            <a:ext cx="96837" cy="238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Line 37"/>
          <p:cNvSpPr>
            <a:spLocks noChangeShapeType="1"/>
          </p:cNvSpPr>
          <p:nvPr/>
        </p:nvSpPr>
        <p:spPr bwMode="auto">
          <a:xfrm flipH="1">
            <a:off x="3001963" y="3660775"/>
            <a:ext cx="120650" cy="428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1" name="Line 38"/>
          <p:cNvSpPr>
            <a:spLocks noChangeShapeType="1"/>
          </p:cNvSpPr>
          <p:nvPr/>
        </p:nvSpPr>
        <p:spPr bwMode="auto">
          <a:xfrm flipH="1">
            <a:off x="3265488" y="3886200"/>
            <a:ext cx="77787" cy="85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2" name="Line 39"/>
          <p:cNvSpPr>
            <a:spLocks noChangeShapeType="1"/>
          </p:cNvSpPr>
          <p:nvPr/>
        </p:nvSpPr>
        <p:spPr bwMode="auto">
          <a:xfrm flipH="1">
            <a:off x="3781425" y="4297363"/>
            <a:ext cx="8255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3" name="Line 40"/>
          <p:cNvSpPr>
            <a:spLocks noChangeShapeType="1"/>
          </p:cNvSpPr>
          <p:nvPr/>
        </p:nvSpPr>
        <p:spPr bwMode="auto">
          <a:xfrm flipH="1">
            <a:off x="4090988" y="4330700"/>
            <a:ext cx="49212" cy="952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4" name="Line 41"/>
          <p:cNvSpPr>
            <a:spLocks noChangeShapeType="1"/>
          </p:cNvSpPr>
          <p:nvPr/>
        </p:nvSpPr>
        <p:spPr bwMode="auto">
          <a:xfrm flipH="1">
            <a:off x="4267200" y="4294188"/>
            <a:ext cx="79375" cy="3683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5" name="Line 42"/>
          <p:cNvSpPr>
            <a:spLocks noChangeShapeType="1"/>
          </p:cNvSpPr>
          <p:nvPr/>
        </p:nvSpPr>
        <p:spPr bwMode="auto">
          <a:xfrm>
            <a:off x="4641850" y="4184650"/>
            <a:ext cx="31750" cy="279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6" name="Line 43"/>
          <p:cNvSpPr>
            <a:spLocks noChangeShapeType="1"/>
          </p:cNvSpPr>
          <p:nvPr/>
        </p:nvSpPr>
        <p:spPr bwMode="auto">
          <a:xfrm>
            <a:off x="4910138" y="4071938"/>
            <a:ext cx="12700" cy="1333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7" name="Line 44"/>
          <p:cNvSpPr>
            <a:spLocks noChangeShapeType="1"/>
          </p:cNvSpPr>
          <p:nvPr/>
        </p:nvSpPr>
        <p:spPr bwMode="auto">
          <a:xfrm>
            <a:off x="5202238" y="3978275"/>
            <a:ext cx="31750" cy="571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8" name="Text Box 54"/>
          <p:cNvSpPr txBox="1">
            <a:spLocks noChangeArrowheads="1"/>
          </p:cNvSpPr>
          <p:nvPr/>
        </p:nvSpPr>
        <p:spPr bwMode="auto">
          <a:xfrm>
            <a:off x="3460750" y="2862263"/>
            <a:ext cx="5429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000"/>
              <a:t>Somló</a:t>
            </a:r>
          </a:p>
        </p:txBody>
      </p:sp>
      <p:sp>
        <p:nvSpPr>
          <p:cNvPr id="19499" name="Text Box 55"/>
          <p:cNvSpPr txBox="1">
            <a:spLocks noChangeArrowheads="1"/>
          </p:cNvSpPr>
          <p:nvPr/>
        </p:nvSpPr>
        <p:spPr bwMode="auto">
          <a:xfrm>
            <a:off x="4051300" y="3440113"/>
            <a:ext cx="5000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000"/>
              <a:t>Tolna</a:t>
            </a:r>
          </a:p>
        </p:txBody>
      </p:sp>
      <p:sp>
        <p:nvSpPr>
          <p:cNvPr id="19500" name="Text Box 56"/>
          <p:cNvSpPr txBox="1">
            <a:spLocks noChangeArrowheads="1"/>
          </p:cNvSpPr>
          <p:nvPr/>
        </p:nvSpPr>
        <p:spPr bwMode="auto">
          <a:xfrm>
            <a:off x="3935413" y="2862263"/>
            <a:ext cx="4032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sv-SE" altLang="en-US" sz="1000"/>
              <a:t>Mór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New trellis</a:t>
            </a:r>
          </a:p>
        </p:txBody>
      </p:sp>
      <p:grpSp>
        <p:nvGrpSpPr>
          <p:cNvPr id="20484" name="Group 218"/>
          <p:cNvGrpSpPr>
            <a:grpSpLocks/>
          </p:cNvGrpSpPr>
          <p:nvPr/>
        </p:nvGrpSpPr>
        <p:grpSpPr bwMode="auto">
          <a:xfrm>
            <a:off x="5922963" y="2430463"/>
            <a:ext cx="4572000" cy="2335212"/>
            <a:chOff x="1383" y="1593"/>
            <a:chExt cx="2880" cy="1471"/>
          </a:xfrm>
        </p:grpSpPr>
        <p:sp>
          <p:nvSpPr>
            <p:cNvPr id="20531" name="Line 219"/>
            <p:cNvSpPr>
              <a:spLocks noChangeShapeType="1"/>
            </p:cNvSpPr>
            <p:nvPr/>
          </p:nvSpPr>
          <p:spPr bwMode="auto">
            <a:xfrm rot="-785401">
              <a:off x="1784" y="2186"/>
              <a:ext cx="181" cy="7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220"/>
            <p:cNvSpPr>
              <a:spLocks noChangeShapeType="1"/>
            </p:cNvSpPr>
            <p:nvPr/>
          </p:nvSpPr>
          <p:spPr bwMode="auto">
            <a:xfrm flipH="1">
              <a:off x="3810" y="1774"/>
              <a:ext cx="12" cy="81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221"/>
            <p:cNvSpPr>
              <a:spLocks noChangeShapeType="1"/>
            </p:cNvSpPr>
            <p:nvPr/>
          </p:nvSpPr>
          <p:spPr bwMode="auto">
            <a:xfrm flipV="1">
              <a:off x="1721" y="1813"/>
              <a:ext cx="2101" cy="446"/>
            </a:xfrm>
            <a:prstGeom prst="line">
              <a:avLst/>
            </a:prstGeom>
            <a:noFill/>
            <a:ln w="25400" cmpd="dbl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222"/>
            <p:cNvSpPr>
              <a:spLocks noChangeShapeType="1"/>
            </p:cNvSpPr>
            <p:nvPr/>
          </p:nvSpPr>
          <p:spPr bwMode="auto">
            <a:xfrm flipV="1">
              <a:off x="1807" y="1995"/>
              <a:ext cx="2015" cy="432"/>
            </a:xfrm>
            <a:prstGeom prst="line">
              <a:avLst/>
            </a:prstGeom>
            <a:noFill/>
            <a:ln w="25400" cmpd="dbl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223"/>
            <p:cNvSpPr>
              <a:spLocks noChangeShapeType="1"/>
            </p:cNvSpPr>
            <p:nvPr/>
          </p:nvSpPr>
          <p:spPr bwMode="auto">
            <a:xfrm flipV="1">
              <a:off x="1874" y="2159"/>
              <a:ext cx="1948" cy="41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224"/>
            <p:cNvSpPr>
              <a:spLocks noChangeShapeType="1"/>
            </p:cNvSpPr>
            <p:nvPr/>
          </p:nvSpPr>
          <p:spPr bwMode="auto">
            <a:xfrm flipV="1">
              <a:off x="1897" y="2231"/>
              <a:ext cx="1918" cy="40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Line 225"/>
            <p:cNvSpPr>
              <a:spLocks noChangeShapeType="1"/>
            </p:cNvSpPr>
            <p:nvPr/>
          </p:nvSpPr>
          <p:spPr bwMode="auto">
            <a:xfrm>
              <a:off x="3806" y="2008"/>
              <a:ext cx="372" cy="4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Line 226"/>
            <p:cNvSpPr>
              <a:spLocks noChangeShapeType="1"/>
            </p:cNvSpPr>
            <p:nvPr/>
          </p:nvSpPr>
          <p:spPr bwMode="auto">
            <a:xfrm flipH="1">
              <a:off x="1671" y="2460"/>
              <a:ext cx="136" cy="50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Text Box 227"/>
            <p:cNvSpPr txBox="1">
              <a:spLocks noChangeArrowheads="1"/>
            </p:cNvSpPr>
            <p:nvPr/>
          </p:nvSpPr>
          <p:spPr bwMode="auto">
            <a:xfrm rot="-713319">
              <a:off x="1678" y="2710"/>
              <a:ext cx="2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sv-SE" altLang="en-US" sz="120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0540" name="Text Box 228"/>
            <p:cNvSpPr txBox="1">
              <a:spLocks noChangeArrowheads="1"/>
            </p:cNvSpPr>
            <p:nvPr/>
          </p:nvSpPr>
          <p:spPr bwMode="auto">
            <a:xfrm rot="-626905">
              <a:off x="2462" y="179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sv-SE" altLang="en-US" sz="1800">
                  <a:solidFill>
                    <a:schemeClr val="bg1"/>
                  </a:solidFill>
                </a:rPr>
                <a:t>~ 600</a:t>
              </a:r>
            </a:p>
          </p:txBody>
        </p:sp>
        <p:grpSp>
          <p:nvGrpSpPr>
            <p:cNvPr id="20541" name="Group 229"/>
            <p:cNvGrpSpPr>
              <a:grpSpLocks/>
            </p:cNvGrpSpPr>
            <p:nvPr/>
          </p:nvGrpSpPr>
          <p:grpSpPr bwMode="auto">
            <a:xfrm rot="445055">
              <a:off x="1891" y="2109"/>
              <a:ext cx="362" cy="686"/>
              <a:chOff x="2131" y="1573"/>
              <a:chExt cx="432" cy="667"/>
            </a:xfrm>
          </p:grpSpPr>
          <p:sp>
            <p:nvSpPr>
              <p:cNvPr id="20724" name="Line 230"/>
              <p:cNvSpPr>
                <a:spLocks noChangeShapeType="1"/>
              </p:cNvSpPr>
              <p:nvPr/>
            </p:nvSpPr>
            <p:spPr bwMode="auto">
              <a:xfrm flipH="1" flipV="1">
                <a:off x="2395" y="2000"/>
                <a:ext cx="51" cy="24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5" name="Freeform 231"/>
              <p:cNvSpPr>
                <a:spLocks/>
              </p:cNvSpPr>
              <p:nvPr/>
            </p:nvSpPr>
            <p:spPr bwMode="auto">
              <a:xfrm>
                <a:off x="2268" y="1963"/>
                <a:ext cx="125" cy="84"/>
              </a:xfrm>
              <a:custGeom>
                <a:avLst/>
                <a:gdLst>
                  <a:gd name="T0" fmla="*/ 7 w 159"/>
                  <a:gd name="T1" fmla="*/ 19 h 90"/>
                  <a:gd name="T2" fmla="*/ 2 w 159"/>
                  <a:gd name="T3" fmla="*/ 7 h 90"/>
                  <a:gd name="T4" fmla="*/ 0 w 159"/>
                  <a:gd name="T5" fmla="*/ 36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90">
                    <a:moveTo>
                      <a:pt x="159" y="45"/>
                    </a:moveTo>
                    <a:cubicBezTo>
                      <a:pt x="143" y="39"/>
                      <a:pt x="85" y="0"/>
                      <a:pt x="59" y="7"/>
                    </a:cubicBezTo>
                    <a:cubicBezTo>
                      <a:pt x="33" y="14"/>
                      <a:pt x="12" y="73"/>
                      <a:pt x="0" y="90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6" name="Freeform 232"/>
              <p:cNvSpPr>
                <a:spLocks/>
              </p:cNvSpPr>
              <p:nvPr/>
            </p:nvSpPr>
            <p:spPr bwMode="auto">
              <a:xfrm rot="19978799" flipH="1">
                <a:off x="2391" y="1933"/>
                <a:ext cx="125" cy="84"/>
              </a:xfrm>
              <a:custGeom>
                <a:avLst/>
                <a:gdLst>
                  <a:gd name="T0" fmla="*/ 7 w 159"/>
                  <a:gd name="T1" fmla="*/ 19 h 90"/>
                  <a:gd name="T2" fmla="*/ 2 w 159"/>
                  <a:gd name="T3" fmla="*/ 7 h 90"/>
                  <a:gd name="T4" fmla="*/ 0 w 159"/>
                  <a:gd name="T5" fmla="*/ 36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90">
                    <a:moveTo>
                      <a:pt x="159" y="45"/>
                    </a:moveTo>
                    <a:cubicBezTo>
                      <a:pt x="143" y="39"/>
                      <a:pt x="85" y="0"/>
                      <a:pt x="59" y="7"/>
                    </a:cubicBezTo>
                    <a:cubicBezTo>
                      <a:pt x="33" y="14"/>
                      <a:pt x="12" y="73"/>
                      <a:pt x="0" y="90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27" name="Group 233"/>
              <p:cNvGrpSpPr>
                <a:grpSpLocks/>
              </p:cNvGrpSpPr>
              <p:nvPr/>
            </p:nvGrpSpPr>
            <p:grpSpPr bwMode="auto">
              <a:xfrm>
                <a:off x="2131" y="1622"/>
                <a:ext cx="227" cy="429"/>
                <a:chOff x="2132" y="1618"/>
                <a:chExt cx="241" cy="429"/>
              </a:xfrm>
            </p:grpSpPr>
            <p:sp>
              <p:nvSpPr>
                <p:cNvPr id="20735" name="Freeform 234"/>
                <p:cNvSpPr>
                  <a:spLocks/>
                </p:cNvSpPr>
                <p:nvPr/>
              </p:nvSpPr>
              <p:spPr bwMode="auto">
                <a:xfrm>
                  <a:off x="2132" y="1638"/>
                  <a:ext cx="136" cy="409"/>
                </a:xfrm>
                <a:custGeom>
                  <a:avLst/>
                  <a:gdLst>
                    <a:gd name="T0" fmla="*/ 69 w 144"/>
                    <a:gd name="T1" fmla="*/ 5056 h 331"/>
                    <a:gd name="T2" fmla="*/ 39 w 144"/>
                    <a:gd name="T3" fmla="*/ 433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6" name="Freeform 235"/>
                <p:cNvSpPr>
                  <a:spLocks/>
                </p:cNvSpPr>
                <p:nvPr/>
              </p:nvSpPr>
              <p:spPr bwMode="auto">
                <a:xfrm rot="-176373">
                  <a:off x="2178" y="1637"/>
                  <a:ext cx="90" cy="386"/>
                </a:xfrm>
                <a:custGeom>
                  <a:avLst/>
                  <a:gdLst>
                    <a:gd name="T0" fmla="*/ 1 w 144"/>
                    <a:gd name="T1" fmla="*/ 2385 h 331"/>
                    <a:gd name="T2" fmla="*/ 1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7" name="Freeform 236"/>
                <p:cNvSpPr>
                  <a:spLocks/>
                </p:cNvSpPr>
                <p:nvPr/>
              </p:nvSpPr>
              <p:spPr bwMode="auto">
                <a:xfrm rot="-604038">
                  <a:off x="2230" y="1622"/>
                  <a:ext cx="22" cy="386"/>
                </a:xfrm>
                <a:custGeom>
                  <a:avLst/>
                  <a:gdLst>
                    <a:gd name="T0" fmla="*/ 0 w 144"/>
                    <a:gd name="T1" fmla="*/ 2385 h 331"/>
                    <a:gd name="T2" fmla="*/ 0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8" name="Freeform 237"/>
                <p:cNvSpPr>
                  <a:spLocks/>
                </p:cNvSpPr>
                <p:nvPr/>
              </p:nvSpPr>
              <p:spPr bwMode="auto">
                <a:xfrm rot="20756560" flipH="1">
                  <a:off x="2259" y="1624"/>
                  <a:ext cx="22" cy="363"/>
                </a:xfrm>
                <a:custGeom>
                  <a:avLst/>
                  <a:gdLst>
                    <a:gd name="T0" fmla="*/ 0 w 144"/>
                    <a:gd name="T1" fmla="*/ 1068 h 331"/>
                    <a:gd name="T2" fmla="*/ 0 w 144"/>
                    <a:gd name="T3" fmla="*/ 918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9" name="Freeform 238"/>
                <p:cNvSpPr>
                  <a:spLocks/>
                </p:cNvSpPr>
                <p:nvPr/>
              </p:nvSpPr>
              <p:spPr bwMode="auto">
                <a:xfrm rot="20714371" flipH="1">
                  <a:off x="2288" y="1624"/>
                  <a:ext cx="35" cy="362"/>
                </a:xfrm>
                <a:custGeom>
                  <a:avLst/>
                  <a:gdLst>
                    <a:gd name="T0" fmla="*/ 0 w 144"/>
                    <a:gd name="T1" fmla="*/ 1035 h 331"/>
                    <a:gd name="T2" fmla="*/ 0 w 144"/>
                    <a:gd name="T3" fmla="*/ 88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0" name="Freeform 239"/>
                <p:cNvSpPr>
                  <a:spLocks/>
                </p:cNvSpPr>
                <p:nvPr/>
              </p:nvSpPr>
              <p:spPr bwMode="auto">
                <a:xfrm rot="20468818" flipH="1">
                  <a:off x="2308" y="1618"/>
                  <a:ext cx="65" cy="374"/>
                </a:xfrm>
                <a:custGeom>
                  <a:avLst/>
                  <a:gdLst>
                    <a:gd name="T0" fmla="*/ 0 w 144"/>
                    <a:gd name="T1" fmla="*/ 1580 h 331"/>
                    <a:gd name="T2" fmla="*/ 0 w 144"/>
                    <a:gd name="T3" fmla="*/ 1357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728" name="Group 240"/>
              <p:cNvGrpSpPr>
                <a:grpSpLocks/>
              </p:cNvGrpSpPr>
              <p:nvPr/>
            </p:nvGrpSpPr>
            <p:grpSpPr bwMode="auto">
              <a:xfrm rot="20205990" flipH="1">
                <a:off x="2359" y="1573"/>
                <a:ext cx="204" cy="429"/>
                <a:chOff x="2132" y="1618"/>
                <a:chExt cx="241" cy="429"/>
              </a:xfrm>
            </p:grpSpPr>
            <p:sp>
              <p:nvSpPr>
                <p:cNvPr id="20729" name="Freeform 241"/>
                <p:cNvSpPr>
                  <a:spLocks/>
                </p:cNvSpPr>
                <p:nvPr/>
              </p:nvSpPr>
              <p:spPr bwMode="auto">
                <a:xfrm>
                  <a:off x="2132" y="1638"/>
                  <a:ext cx="136" cy="409"/>
                </a:xfrm>
                <a:custGeom>
                  <a:avLst/>
                  <a:gdLst>
                    <a:gd name="T0" fmla="*/ 69 w 144"/>
                    <a:gd name="T1" fmla="*/ 5056 h 331"/>
                    <a:gd name="T2" fmla="*/ 39 w 144"/>
                    <a:gd name="T3" fmla="*/ 433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0" name="Freeform 242"/>
                <p:cNvSpPr>
                  <a:spLocks/>
                </p:cNvSpPr>
                <p:nvPr/>
              </p:nvSpPr>
              <p:spPr bwMode="auto">
                <a:xfrm rot="-176373">
                  <a:off x="2178" y="1637"/>
                  <a:ext cx="90" cy="386"/>
                </a:xfrm>
                <a:custGeom>
                  <a:avLst/>
                  <a:gdLst>
                    <a:gd name="T0" fmla="*/ 1 w 144"/>
                    <a:gd name="T1" fmla="*/ 2385 h 331"/>
                    <a:gd name="T2" fmla="*/ 1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1" name="Freeform 243"/>
                <p:cNvSpPr>
                  <a:spLocks/>
                </p:cNvSpPr>
                <p:nvPr/>
              </p:nvSpPr>
              <p:spPr bwMode="auto">
                <a:xfrm rot="-604038">
                  <a:off x="2230" y="1622"/>
                  <a:ext cx="22" cy="386"/>
                </a:xfrm>
                <a:custGeom>
                  <a:avLst/>
                  <a:gdLst>
                    <a:gd name="T0" fmla="*/ 0 w 144"/>
                    <a:gd name="T1" fmla="*/ 2385 h 331"/>
                    <a:gd name="T2" fmla="*/ 0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2" name="Freeform 244"/>
                <p:cNvSpPr>
                  <a:spLocks/>
                </p:cNvSpPr>
                <p:nvPr/>
              </p:nvSpPr>
              <p:spPr bwMode="auto">
                <a:xfrm rot="20756560" flipH="1">
                  <a:off x="2259" y="1624"/>
                  <a:ext cx="22" cy="363"/>
                </a:xfrm>
                <a:custGeom>
                  <a:avLst/>
                  <a:gdLst>
                    <a:gd name="T0" fmla="*/ 0 w 144"/>
                    <a:gd name="T1" fmla="*/ 1068 h 331"/>
                    <a:gd name="T2" fmla="*/ 0 w 144"/>
                    <a:gd name="T3" fmla="*/ 918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3" name="Freeform 245"/>
                <p:cNvSpPr>
                  <a:spLocks/>
                </p:cNvSpPr>
                <p:nvPr/>
              </p:nvSpPr>
              <p:spPr bwMode="auto">
                <a:xfrm rot="20714371" flipH="1">
                  <a:off x="2288" y="1624"/>
                  <a:ext cx="35" cy="362"/>
                </a:xfrm>
                <a:custGeom>
                  <a:avLst/>
                  <a:gdLst>
                    <a:gd name="T0" fmla="*/ 0 w 144"/>
                    <a:gd name="T1" fmla="*/ 1035 h 331"/>
                    <a:gd name="T2" fmla="*/ 0 w 144"/>
                    <a:gd name="T3" fmla="*/ 88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4" name="Freeform 246"/>
                <p:cNvSpPr>
                  <a:spLocks/>
                </p:cNvSpPr>
                <p:nvPr/>
              </p:nvSpPr>
              <p:spPr bwMode="auto">
                <a:xfrm rot="20468818" flipH="1">
                  <a:off x="2308" y="1618"/>
                  <a:ext cx="65" cy="374"/>
                </a:xfrm>
                <a:custGeom>
                  <a:avLst/>
                  <a:gdLst>
                    <a:gd name="T0" fmla="*/ 0 w 144"/>
                    <a:gd name="T1" fmla="*/ 1580 h 331"/>
                    <a:gd name="T2" fmla="*/ 0 w 144"/>
                    <a:gd name="T3" fmla="*/ 1357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42" name="Group 247"/>
            <p:cNvGrpSpPr>
              <a:grpSpLocks/>
            </p:cNvGrpSpPr>
            <p:nvPr/>
          </p:nvGrpSpPr>
          <p:grpSpPr bwMode="auto">
            <a:xfrm rot="587932">
              <a:off x="2259" y="2008"/>
              <a:ext cx="363" cy="720"/>
              <a:chOff x="2131" y="1573"/>
              <a:chExt cx="432" cy="667"/>
            </a:xfrm>
          </p:grpSpPr>
          <p:sp>
            <p:nvSpPr>
              <p:cNvPr id="20707" name="Line 248"/>
              <p:cNvSpPr>
                <a:spLocks noChangeShapeType="1"/>
              </p:cNvSpPr>
              <p:nvPr/>
            </p:nvSpPr>
            <p:spPr bwMode="auto">
              <a:xfrm flipH="1" flipV="1">
                <a:off x="2394" y="2000"/>
                <a:ext cx="51" cy="24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8" name="Freeform 249"/>
              <p:cNvSpPr>
                <a:spLocks/>
              </p:cNvSpPr>
              <p:nvPr/>
            </p:nvSpPr>
            <p:spPr bwMode="auto">
              <a:xfrm>
                <a:off x="2268" y="1963"/>
                <a:ext cx="125" cy="84"/>
              </a:xfrm>
              <a:custGeom>
                <a:avLst/>
                <a:gdLst>
                  <a:gd name="T0" fmla="*/ 7 w 159"/>
                  <a:gd name="T1" fmla="*/ 19 h 90"/>
                  <a:gd name="T2" fmla="*/ 2 w 159"/>
                  <a:gd name="T3" fmla="*/ 7 h 90"/>
                  <a:gd name="T4" fmla="*/ 0 w 159"/>
                  <a:gd name="T5" fmla="*/ 36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90">
                    <a:moveTo>
                      <a:pt x="159" y="45"/>
                    </a:moveTo>
                    <a:cubicBezTo>
                      <a:pt x="143" y="39"/>
                      <a:pt x="85" y="0"/>
                      <a:pt x="59" y="7"/>
                    </a:cubicBezTo>
                    <a:cubicBezTo>
                      <a:pt x="33" y="14"/>
                      <a:pt x="12" y="73"/>
                      <a:pt x="0" y="90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9" name="Freeform 250"/>
              <p:cNvSpPr>
                <a:spLocks/>
              </p:cNvSpPr>
              <p:nvPr/>
            </p:nvSpPr>
            <p:spPr bwMode="auto">
              <a:xfrm rot="19978799" flipH="1">
                <a:off x="2391" y="1933"/>
                <a:ext cx="125" cy="84"/>
              </a:xfrm>
              <a:custGeom>
                <a:avLst/>
                <a:gdLst>
                  <a:gd name="T0" fmla="*/ 7 w 159"/>
                  <a:gd name="T1" fmla="*/ 19 h 90"/>
                  <a:gd name="T2" fmla="*/ 2 w 159"/>
                  <a:gd name="T3" fmla="*/ 7 h 90"/>
                  <a:gd name="T4" fmla="*/ 0 w 159"/>
                  <a:gd name="T5" fmla="*/ 36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90">
                    <a:moveTo>
                      <a:pt x="159" y="45"/>
                    </a:moveTo>
                    <a:cubicBezTo>
                      <a:pt x="143" y="39"/>
                      <a:pt x="85" y="0"/>
                      <a:pt x="59" y="7"/>
                    </a:cubicBezTo>
                    <a:cubicBezTo>
                      <a:pt x="33" y="14"/>
                      <a:pt x="12" y="73"/>
                      <a:pt x="0" y="90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0" name="Group 251"/>
              <p:cNvGrpSpPr>
                <a:grpSpLocks/>
              </p:cNvGrpSpPr>
              <p:nvPr/>
            </p:nvGrpSpPr>
            <p:grpSpPr bwMode="auto">
              <a:xfrm>
                <a:off x="2131" y="1622"/>
                <a:ext cx="227" cy="429"/>
                <a:chOff x="2132" y="1618"/>
                <a:chExt cx="241" cy="429"/>
              </a:xfrm>
            </p:grpSpPr>
            <p:sp>
              <p:nvSpPr>
                <p:cNvPr id="20718" name="Freeform 252"/>
                <p:cNvSpPr>
                  <a:spLocks/>
                </p:cNvSpPr>
                <p:nvPr/>
              </p:nvSpPr>
              <p:spPr bwMode="auto">
                <a:xfrm>
                  <a:off x="2132" y="1638"/>
                  <a:ext cx="136" cy="409"/>
                </a:xfrm>
                <a:custGeom>
                  <a:avLst/>
                  <a:gdLst>
                    <a:gd name="T0" fmla="*/ 69 w 144"/>
                    <a:gd name="T1" fmla="*/ 5056 h 331"/>
                    <a:gd name="T2" fmla="*/ 39 w 144"/>
                    <a:gd name="T3" fmla="*/ 433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9" name="Freeform 253"/>
                <p:cNvSpPr>
                  <a:spLocks/>
                </p:cNvSpPr>
                <p:nvPr/>
              </p:nvSpPr>
              <p:spPr bwMode="auto">
                <a:xfrm rot="-176373">
                  <a:off x="2178" y="1637"/>
                  <a:ext cx="90" cy="386"/>
                </a:xfrm>
                <a:custGeom>
                  <a:avLst/>
                  <a:gdLst>
                    <a:gd name="T0" fmla="*/ 1 w 144"/>
                    <a:gd name="T1" fmla="*/ 2385 h 331"/>
                    <a:gd name="T2" fmla="*/ 1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0" name="Freeform 254"/>
                <p:cNvSpPr>
                  <a:spLocks/>
                </p:cNvSpPr>
                <p:nvPr/>
              </p:nvSpPr>
              <p:spPr bwMode="auto">
                <a:xfrm rot="-604038">
                  <a:off x="2230" y="1622"/>
                  <a:ext cx="22" cy="386"/>
                </a:xfrm>
                <a:custGeom>
                  <a:avLst/>
                  <a:gdLst>
                    <a:gd name="T0" fmla="*/ 0 w 144"/>
                    <a:gd name="T1" fmla="*/ 2385 h 331"/>
                    <a:gd name="T2" fmla="*/ 0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1" name="Freeform 255"/>
                <p:cNvSpPr>
                  <a:spLocks/>
                </p:cNvSpPr>
                <p:nvPr/>
              </p:nvSpPr>
              <p:spPr bwMode="auto">
                <a:xfrm rot="20756560" flipH="1">
                  <a:off x="2259" y="1624"/>
                  <a:ext cx="22" cy="363"/>
                </a:xfrm>
                <a:custGeom>
                  <a:avLst/>
                  <a:gdLst>
                    <a:gd name="T0" fmla="*/ 0 w 144"/>
                    <a:gd name="T1" fmla="*/ 1068 h 331"/>
                    <a:gd name="T2" fmla="*/ 0 w 144"/>
                    <a:gd name="T3" fmla="*/ 918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2" name="Freeform 256"/>
                <p:cNvSpPr>
                  <a:spLocks/>
                </p:cNvSpPr>
                <p:nvPr/>
              </p:nvSpPr>
              <p:spPr bwMode="auto">
                <a:xfrm rot="20714371" flipH="1">
                  <a:off x="2288" y="1624"/>
                  <a:ext cx="35" cy="362"/>
                </a:xfrm>
                <a:custGeom>
                  <a:avLst/>
                  <a:gdLst>
                    <a:gd name="T0" fmla="*/ 0 w 144"/>
                    <a:gd name="T1" fmla="*/ 1035 h 331"/>
                    <a:gd name="T2" fmla="*/ 0 w 144"/>
                    <a:gd name="T3" fmla="*/ 88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3" name="Freeform 257"/>
                <p:cNvSpPr>
                  <a:spLocks/>
                </p:cNvSpPr>
                <p:nvPr/>
              </p:nvSpPr>
              <p:spPr bwMode="auto">
                <a:xfrm rot="20468818" flipH="1">
                  <a:off x="2308" y="1618"/>
                  <a:ext cx="65" cy="374"/>
                </a:xfrm>
                <a:custGeom>
                  <a:avLst/>
                  <a:gdLst>
                    <a:gd name="T0" fmla="*/ 0 w 144"/>
                    <a:gd name="T1" fmla="*/ 1580 h 331"/>
                    <a:gd name="T2" fmla="*/ 0 w 144"/>
                    <a:gd name="T3" fmla="*/ 1357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711" name="Group 258"/>
              <p:cNvGrpSpPr>
                <a:grpSpLocks/>
              </p:cNvGrpSpPr>
              <p:nvPr/>
            </p:nvGrpSpPr>
            <p:grpSpPr bwMode="auto">
              <a:xfrm rot="20205990" flipH="1">
                <a:off x="2359" y="1573"/>
                <a:ext cx="204" cy="429"/>
                <a:chOff x="2132" y="1618"/>
                <a:chExt cx="241" cy="429"/>
              </a:xfrm>
            </p:grpSpPr>
            <p:sp>
              <p:nvSpPr>
                <p:cNvPr id="20712" name="Freeform 259"/>
                <p:cNvSpPr>
                  <a:spLocks/>
                </p:cNvSpPr>
                <p:nvPr/>
              </p:nvSpPr>
              <p:spPr bwMode="auto">
                <a:xfrm>
                  <a:off x="2132" y="1638"/>
                  <a:ext cx="136" cy="409"/>
                </a:xfrm>
                <a:custGeom>
                  <a:avLst/>
                  <a:gdLst>
                    <a:gd name="T0" fmla="*/ 69 w 144"/>
                    <a:gd name="T1" fmla="*/ 5056 h 331"/>
                    <a:gd name="T2" fmla="*/ 39 w 144"/>
                    <a:gd name="T3" fmla="*/ 433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3" name="Freeform 260"/>
                <p:cNvSpPr>
                  <a:spLocks/>
                </p:cNvSpPr>
                <p:nvPr/>
              </p:nvSpPr>
              <p:spPr bwMode="auto">
                <a:xfrm rot="-176373">
                  <a:off x="2178" y="1637"/>
                  <a:ext cx="90" cy="386"/>
                </a:xfrm>
                <a:custGeom>
                  <a:avLst/>
                  <a:gdLst>
                    <a:gd name="T0" fmla="*/ 1 w 144"/>
                    <a:gd name="T1" fmla="*/ 2385 h 331"/>
                    <a:gd name="T2" fmla="*/ 1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4" name="Freeform 261"/>
                <p:cNvSpPr>
                  <a:spLocks/>
                </p:cNvSpPr>
                <p:nvPr/>
              </p:nvSpPr>
              <p:spPr bwMode="auto">
                <a:xfrm rot="-604038">
                  <a:off x="2230" y="1622"/>
                  <a:ext cx="22" cy="386"/>
                </a:xfrm>
                <a:custGeom>
                  <a:avLst/>
                  <a:gdLst>
                    <a:gd name="T0" fmla="*/ 0 w 144"/>
                    <a:gd name="T1" fmla="*/ 2385 h 331"/>
                    <a:gd name="T2" fmla="*/ 0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5" name="Freeform 262"/>
                <p:cNvSpPr>
                  <a:spLocks/>
                </p:cNvSpPr>
                <p:nvPr/>
              </p:nvSpPr>
              <p:spPr bwMode="auto">
                <a:xfrm rot="20756560" flipH="1">
                  <a:off x="2259" y="1624"/>
                  <a:ext cx="22" cy="363"/>
                </a:xfrm>
                <a:custGeom>
                  <a:avLst/>
                  <a:gdLst>
                    <a:gd name="T0" fmla="*/ 0 w 144"/>
                    <a:gd name="T1" fmla="*/ 1068 h 331"/>
                    <a:gd name="T2" fmla="*/ 0 w 144"/>
                    <a:gd name="T3" fmla="*/ 918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6" name="Freeform 263"/>
                <p:cNvSpPr>
                  <a:spLocks/>
                </p:cNvSpPr>
                <p:nvPr/>
              </p:nvSpPr>
              <p:spPr bwMode="auto">
                <a:xfrm rot="20714371" flipH="1">
                  <a:off x="2288" y="1624"/>
                  <a:ext cx="35" cy="362"/>
                </a:xfrm>
                <a:custGeom>
                  <a:avLst/>
                  <a:gdLst>
                    <a:gd name="T0" fmla="*/ 0 w 144"/>
                    <a:gd name="T1" fmla="*/ 1035 h 331"/>
                    <a:gd name="T2" fmla="*/ 0 w 144"/>
                    <a:gd name="T3" fmla="*/ 88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7" name="Freeform 264"/>
                <p:cNvSpPr>
                  <a:spLocks/>
                </p:cNvSpPr>
                <p:nvPr/>
              </p:nvSpPr>
              <p:spPr bwMode="auto">
                <a:xfrm rot="20468818" flipH="1">
                  <a:off x="2308" y="1618"/>
                  <a:ext cx="65" cy="374"/>
                </a:xfrm>
                <a:custGeom>
                  <a:avLst/>
                  <a:gdLst>
                    <a:gd name="T0" fmla="*/ 0 w 144"/>
                    <a:gd name="T1" fmla="*/ 1580 h 331"/>
                    <a:gd name="T2" fmla="*/ 0 w 144"/>
                    <a:gd name="T3" fmla="*/ 1357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43" name="Group 265"/>
            <p:cNvGrpSpPr>
              <a:grpSpLocks/>
            </p:cNvGrpSpPr>
            <p:nvPr/>
          </p:nvGrpSpPr>
          <p:grpSpPr bwMode="auto">
            <a:xfrm rot="608605">
              <a:off x="2621" y="1958"/>
              <a:ext cx="362" cy="688"/>
              <a:chOff x="2131" y="1573"/>
              <a:chExt cx="432" cy="667"/>
            </a:xfrm>
          </p:grpSpPr>
          <p:sp>
            <p:nvSpPr>
              <p:cNvPr id="20690" name="Line 266"/>
              <p:cNvSpPr>
                <a:spLocks noChangeShapeType="1"/>
              </p:cNvSpPr>
              <p:nvPr/>
            </p:nvSpPr>
            <p:spPr bwMode="auto">
              <a:xfrm flipH="1" flipV="1">
                <a:off x="2394" y="1999"/>
                <a:ext cx="51" cy="24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" name="Freeform 267"/>
              <p:cNvSpPr>
                <a:spLocks/>
              </p:cNvSpPr>
              <p:nvPr/>
            </p:nvSpPr>
            <p:spPr bwMode="auto">
              <a:xfrm>
                <a:off x="2268" y="1963"/>
                <a:ext cx="125" cy="84"/>
              </a:xfrm>
              <a:custGeom>
                <a:avLst/>
                <a:gdLst>
                  <a:gd name="T0" fmla="*/ 7 w 159"/>
                  <a:gd name="T1" fmla="*/ 19 h 90"/>
                  <a:gd name="T2" fmla="*/ 2 w 159"/>
                  <a:gd name="T3" fmla="*/ 7 h 90"/>
                  <a:gd name="T4" fmla="*/ 0 w 159"/>
                  <a:gd name="T5" fmla="*/ 36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90">
                    <a:moveTo>
                      <a:pt x="159" y="45"/>
                    </a:moveTo>
                    <a:cubicBezTo>
                      <a:pt x="143" y="39"/>
                      <a:pt x="85" y="0"/>
                      <a:pt x="59" y="7"/>
                    </a:cubicBezTo>
                    <a:cubicBezTo>
                      <a:pt x="33" y="14"/>
                      <a:pt x="12" y="73"/>
                      <a:pt x="0" y="90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268"/>
              <p:cNvSpPr>
                <a:spLocks/>
              </p:cNvSpPr>
              <p:nvPr/>
            </p:nvSpPr>
            <p:spPr bwMode="auto">
              <a:xfrm rot="19978799" flipH="1">
                <a:off x="2391" y="1933"/>
                <a:ext cx="125" cy="84"/>
              </a:xfrm>
              <a:custGeom>
                <a:avLst/>
                <a:gdLst>
                  <a:gd name="T0" fmla="*/ 7 w 159"/>
                  <a:gd name="T1" fmla="*/ 19 h 90"/>
                  <a:gd name="T2" fmla="*/ 2 w 159"/>
                  <a:gd name="T3" fmla="*/ 7 h 90"/>
                  <a:gd name="T4" fmla="*/ 0 w 159"/>
                  <a:gd name="T5" fmla="*/ 36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90">
                    <a:moveTo>
                      <a:pt x="159" y="45"/>
                    </a:moveTo>
                    <a:cubicBezTo>
                      <a:pt x="143" y="39"/>
                      <a:pt x="85" y="0"/>
                      <a:pt x="59" y="7"/>
                    </a:cubicBezTo>
                    <a:cubicBezTo>
                      <a:pt x="33" y="14"/>
                      <a:pt x="12" y="73"/>
                      <a:pt x="0" y="90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93" name="Group 269"/>
              <p:cNvGrpSpPr>
                <a:grpSpLocks/>
              </p:cNvGrpSpPr>
              <p:nvPr/>
            </p:nvGrpSpPr>
            <p:grpSpPr bwMode="auto">
              <a:xfrm>
                <a:off x="2131" y="1622"/>
                <a:ext cx="227" cy="429"/>
                <a:chOff x="2132" y="1618"/>
                <a:chExt cx="241" cy="429"/>
              </a:xfrm>
            </p:grpSpPr>
            <p:sp>
              <p:nvSpPr>
                <p:cNvPr id="20701" name="Freeform 270"/>
                <p:cNvSpPr>
                  <a:spLocks/>
                </p:cNvSpPr>
                <p:nvPr/>
              </p:nvSpPr>
              <p:spPr bwMode="auto">
                <a:xfrm>
                  <a:off x="2132" y="1638"/>
                  <a:ext cx="136" cy="409"/>
                </a:xfrm>
                <a:custGeom>
                  <a:avLst/>
                  <a:gdLst>
                    <a:gd name="T0" fmla="*/ 69 w 144"/>
                    <a:gd name="T1" fmla="*/ 5056 h 331"/>
                    <a:gd name="T2" fmla="*/ 39 w 144"/>
                    <a:gd name="T3" fmla="*/ 433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2" name="Freeform 271"/>
                <p:cNvSpPr>
                  <a:spLocks/>
                </p:cNvSpPr>
                <p:nvPr/>
              </p:nvSpPr>
              <p:spPr bwMode="auto">
                <a:xfrm rot="-176373">
                  <a:off x="2178" y="1637"/>
                  <a:ext cx="90" cy="386"/>
                </a:xfrm>
                <a:custGeom>
                  <a:avLst/>
                  <a:gdLst>
                    <a:gd name="T0" fmla="*/ 1 w 144"/>
                    <a:gd name="T1" fmla="*/ 2385 h 331"/>
                    <a:gd name="T2" fmla="*/ 1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3" name="Freeform 272"/>
                <p:cNvSpPr>
                  <a:spLocks/>
                </p:cNvSpPr>
                <p:nvPr/>
              </p:nvSpPr>
              <p:spPr bwMode="auto">
                <a:xfrm rot="-604038">
                  <a:off x="2230" y="1622"/>
                  <a:ext cx="22" cy="386"/>
                </a:xfrm>
                <a:custGeom>
                  <a:avLst/>
                  <a:gdLst>
                    <a:gd name="T0" fmla="*/ 0 w 144"/>
                    <a:gd name="T1" fmla="*/ 2385 h 331"/>
                    <a:gd name="T2" fmla="*/ 0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4" name="Freeform 273"/>
                <p:cNvSpPr>
                  <a:spLocks/>
                </p:cNvSpPr>
                <p:nvPr/>
              </p:nvSpPr>
              <p:spPr bwMode="auto">
                <a:xfrm rot="20756560" flipH="1">
                  <a:off x="2259" y="1624"/>
                  <a:ext cx="22" cy="363"/>
                </a:xfrm>
                <a:custGeom>
                  <a:avLst/>
                  <a:gdLst>
                    <a:gd name="T0" fmla="*/ 0 w 144"/>
                    <a:gd name="T1" fmla="*/ 1068 h 331"/>
                    <a:gd name="T2" fmla="*/ 0 w 144"/>
                    <a:gd name="T3" fmla="*/ 918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5" name="Freeform 274"/>
                <p:cNvSpPr>
                  <a:spLocks/>
                </p:cNvSpPr>
                <p:nvPr/>
              </p:nvSpPr>
              <p:spPr bwMode="auto">
                <a:xfrm rot="20714371" flipH="1">
                  <a:off x="2288" y="1624"/>
                  <a:ext cx="35" cy="362"/>
                </a:xfrm>
                <a:custGeom>
                  <a:avLst/>
                  <a:gdLst>
                    <a:gd name="T0" fmla="*/ 0 w 144"/>
                    <a:gd name="T1" fmla="*/ 1035 h 331"/>
                    <a:gd name="T2" fmla="*/ 0 w 144"/>
                    <a:gd name="T3" fmla="*/ 88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6" name="Freeform 275"/>
                <p:cNvSpPr>
                  <a:spLocks/>
                </p:cNvSpPr>
                <p:nvPr/>
              </p:nvSpPr>
              <p:spPr bwMode="auto">
                <a:xfrm rot="20468818" flipH="1">
                  <a:off x="2308" y="1618"/>
                  <a:ext cx="65" cy="374"/>
                </a:xfrm>
                <a:custGeom>
                  <a:avLst/>
                  <a:gdLst>
                    <a:gd name="T0" fmla="*/ 0 w 144"/>
                    <a:gd name="T1" fmla="*/ 1580 h 331"/>
                    <a:gd name="T2" fmla="*/ 0 w 144"/>
                    <a:gd name="T3" fmla="*/ 1357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694" name="Group 276"/>
              <p:cNvGrpSpPr>
                <a:grpSpLocks/>
              </p:cNvGrpSpPr>
              <p:nvPr/>
            </p:nvGrpSpPr>
            <p:grpSpPr bwMode="auto">
              <a:xfrm rot="20205990" flipH="1">
                <a:off x="2359" y="1573"/>
                <a:ext cx="204" cy="429"/>
                <a:chOff x="2132" y="1618"/>
                <a:chExt cx="241" cy="429"/>
              </a:xfrm>
            </p:grpSpPr>
            <p:sp>
              <p:nvSpPr>
                <p:cNvPr id="20695" name="Freeform 277"/>
                <p:cNvSpPr>
                  <a:spLocks/>
                </p:cNvSpPr>
                <p:nvPr/>
              </p:nvSpPr>
              <p:spPr bwMode="auto">
                <a:xfrm>
                  <a:off x="2132" y="1638"/>
                  <a:ext cx="136" cy="409"/>
                </a:xfrm>
                <a:custGeom>
                  <a:avLst/>
                  <a:gdLst>
                    <a:gd name="T0" fmla="*/ 69 w 144"/>
                    <a:gd name="T1" fmla="*/ 5056 h 331"/>
                    <a:gd name="T2" fmla="*/ 39 w 144"/>
                    <a:gd name="T3" fmla="*/ 433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6" name="Freeform 278"/>
                <p:cNvSpPr>
                  <a:spLocks/>
                </p:cNvSpPr>
                <p:nvPr/>
              </p:nvSpPr>
              <p:spPr bwMode="auto">
                <a:xfrm rot="-176373">
                  <a:off x="2178" y="1637"/>
                  <a:ext cx="90" cy="386"/>
                </a:xfrm>
                <a:custGeom>
                  <a:avLst/>
                  <a:gdLst>
                    <a:gd name="T0" fmla="*/ 1 w 144"/>
                    <a:gd name="T1" fmla="*/ 2385 h 331"/>
                    <a:gd name="T2" fmla="*/ 1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7" name="Freeform 279"/>
                <p:cNvSpPr>
                  <a:spLocks/>
                </p:cNvSpPr>
                <p:nvPr/>
              </p:nvSpPr>
              <p:spPr bwMode="auto">
                <a:xfrm rot="-604038">
                  <a:off x="2230" y="1622"/>
                  <a:ext cx="22" cy="386"/>
                </a:xfrm>
                <a:custGeom>
                  <a:avLst/>
                  <a:gdLst>
                    <a:gd name="T0" fmla="*/ 0 w 144"/>
                    <a:gd name="T1" fmla="*/ 2385 h 331"/>
                    <a:gd name="T2" fmla="*/ 0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8" name="Freeform 280"/>
                <p:cNvSpPr>
                  <a:spLocks/>
                </p:cNvSpPr>
                <p:nvPr/>
              </p:nvSpPr>
              <p:spPr bwMode="auto">
                <a:xfrm rot="20756560" flipH="1">
                  <a:off x="2259" y="1624"/>
                  <a:ext cx="22" cy="363"/>
                </a:xfrm>
                <a:custGeom>
                  <a:avLst/>
                  <a:gdLst>
                    <a:gd name="T0" fmla="*/ 0 w 144"/>
                    <a:gd name="T1" fmla="*/ 1068 h 331"/>
                    <a:gd name="T2" fmla="*/ 0 w 144"/>
                    <a:gd name="T3" fmla="*/ 918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9" name="Freeform 281"/>
                <p:cNvSpPr>
                  <a:spLocks/>
                </p:cNvSpPr>
                <p:nvPr/>
              </p:nvSpPr>
              <p:spPr bwMode="auto">
                <a:xfrm rot="20714371" flipH="1">
                  <a:off x="2288" y="1624"/>
                  <a:ext cx="35" cy="362"/>
                </a:xfrm>
                <a:custGeom>
                  <a:avLst/>
                  <a:gdLst>
                    <a:gd name="T0" fmla="*/ 0 w 144"/>
                    <a:gd name="T1" fmla="*/ 1035 h 331"/>
                    <a:gd name="T2" fmla="*/ 0 w 144"/>
                    <a:gd name="T3" fmla="*/ 88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0" name="Freeform 282"/>
                <p:cNvSpPr>
                  <a:spLocks/>
                </p:cNvSpPr>
                <p:nvPr/>
              </p:nvSpPr>
              <p:spPr bwMode="auto">
                <a:xfrm rot="20468818" flipH="1">
                  <a:off x="2308" y="1618"/>
                  <a:ext cx="65" cy="374"/>
                </a:xfrm>
                <a:custGeom>
                  <a:avLst/>
                  <a:gdLst>
                    <a:gd name="T0" fmla="*/ 0 w 144"/>
                    <a:gd name="T1" fmla="*/ 1580 h 331"/>
                    <a:gd name="T2" fmla="*/ 0 w 144"/>
                    <a:gd name="T3" fmla="*/ 1357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44" name="Group 283"/>
            <p:cNvGrpSpPr>
              <a:grpSpLocks/>
            </p:cNvGrpSpPr>
            <p:nvPr/>
          </p:nvGrpSpPr>
          <p:grpSpPr bwMode="auto">
            <a:xfrm rot="607917">
              <a:off x="2983" y="1874"/>
              <a:ext cx="362" cy="703"/>
              <a:chOff x="2131" y="1573"/>
              <a:chExt cx="432" cy="667"/>
            </a:xfrm>
          </p:grpSpPr>
          <p:sp>
            <p:nvSpPr>
              <p:cNvPr id="20673" name="Line 284"/>
              <p:cNvSpPr>
                <a:spLocks noChangeShapeType="1"/>
              </p:cNvSpPr>
              <p:nvPr/>
            </p:nvSpPr>
            <p:spPr bwMode="auto">
              <a:xfrm flipH="1" flipV="1">
                <a:off x="2394" y="2000"/>
                <a:ext cx="51" cy="24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4" name="Freeform 285"/>
              <p:cNvSpPr>
                <a:spLocks/>
              </p:cNvSpPr>
              <p:nvPr/>
            </p:nvSpPr>
            <p:spPr bwMode="auto">
              <a:xfrm>
                <a:off x="2268" y="1963"/>
                <a:ext cx="125" cy="84"/>
              </a:xfrm>
              <a:custGeom>
                <a:avLst/>
                <a:gdLst>
                  <a:gd name="T0" fmla="*/ 7 w 159"/>
                  <a:gd name="T1" fmla="*/ 19 h 90"/>
                  <a:gd name="T2" fmla="*/ 2 w 159"/>
                  <a:gd name="T3" fmla="*/ 7 h 90"/>
                  <a:gd name="T4" fmla="*/ 0 w 159"/>
                  <a:gd name="T5" fmla="*/ 36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90">
                    <a:moveTo>
                      <a:pt x="159" y="45"/>
                    </a:moveTo>
                    <a:cubicBezTo>
                      <a:pt x="143" y="39"/>
                      <a:pt x="85" y="0"/>
                      <a:pt x="59" y="7"/>
                    </a:cubicBezTo>
                    <a:cubicBezTo>
                      <a:pt x="33" y="14"/>
                      <a:pt x="12" y="73"/>
                      <a:pt x="0" y="90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5" name="Freeform 286"/>
              <p:cNvSpPr>
                <a:spLocks/>
              </p:cNvSpPr>
              <p:nvPr/>
            </p:nvSpPr>
            <p:spPr bwMode="auto">
              <a:xfrm rot="19978799" flipH="1">
                <a:off x="2391" y="1933"/>
                <a:ext cx="125" cy="84"/>
              </a:xfrm>
              <a:custGeom>
                <a:avLst/>
                <a:gdLst>
                  <a:gd name="T0" fmla="*/ 7 w 159"/>
                  <a:gd name="T1" fmla="*/ 19 h 90"/>
                  <a:gd name="T2" fmla="*/ 2 w 159"/>
                  <a:gd name="T3" fmla="*/ 7 h 90"/>
                  <a:gd name="T4" fmla="*/ 0 w 159"/>
                  <a:gd name="T5" fmla="*/ 36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90">
                    <a:moveTo>
                      <a:pt x="159" y="45"/>
                    </a:moveTo>
                    <a:cubicBezTo>
                      <a:pt x="143" y="39"/>
                      <a:pt x="85" y="0"/>
                      <a:pt x="59" y="7"/>
                    </a:cubicBezTo>
                    <a:cubicBezTo>
                      <a:pt x="33" y="14"/>
                      <a:pt x="12" y="73"/>
                      <a:pt x="0" y="90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76" name="Group 287"/>
              <p:cNvGrpSpPr>
                <a:grpSpLocks/>
              </p:cNvGrpSpPr>
              <p:nvPr/>
            </p:nvGrpSpPr>
            <p:grpSpPr bwMode="auto">
              <a:xfrm>
                <a:off x="2131" y="1622"/>
                <a:ext cx="227" cy="429"/>
                <a:chOff x="2132" y="1618"/>
                <a:chExt cx="241" cy="429"/>
              </a:xfrm>
            </p:grpSpPr>
            <p:sp>
              <p:nvSpPr>
                <p:cNvPr id="20684" name="Freeform 288"/>
                <p:cNvSpPr>
                  <a:spLocks/>
                </p:cNvSpPr>
                <p:nvPr/>
              </p:nvSpPr>
              <p:spPr bwMode="auto">
                <a:xfrm>
                  <a:off x="2132" y="1638"/>
                  <a:ext cx="136" cy="409"/>
                </a:xfrm>
                <a:custGeom>
                  <a:avLst/>
                  <a:gdLst>
                    <a:gd name="T0" fmla="*/ 69 w 144"/>
                    <a:gd name="T1" fmla="*/ 5056 h 331"/>
                    <a:gd name="T2" fmla="*/ 39 w 144"/>
                    <a:gd name="T3" fmla="*/ 433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5" name="Freeform 289"/>
                <p:cNvSpPr>
                  <a:spLocks/>
                </p:cNvSpPr>
                <p:nvPr/>
              </p:nvSpPr>
              <p:spPr bwMode="auto">
                <a:xfrm rot="-176373">
                  <a:off x="2178" y="1637"/>
                  <a:ext cx="90" cy="386"/>
                </a:xfrm>
                <a:custGeom>
                  <a:avLst/>
                  <a:gdLst>
                    <a:gd name="T0" fmla="*/ 1 w 144"/>
                    <a:gd name="T1" fmla="*/ 2385 h 331"/>
                    <a:gd name="T2" fmla="*/ 1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6" name="Freeform 290"/>
                <p:cNvSpPr>
                  <a:spLocks/>
                </p:cNvSpPr>
                <p:nvPr/>
              </p:nvSpPr>
              <p:spPr bwMode="auto">
                <a:xfrm rot="-604038">
                  <a:off x="2230" y="1622"/>
                  <a:ext cx="22" cy="386"/>
                </a:xfrm>
                <a:custGeom>
                  <a:avLst/>
                  <a:gdLst>
                    <a:gd name="T0" fmla="*/ 0 w 144"/>
                    <a:gd name="T1" fmla="*/ 2385 h 331"/>
                    <a:gd name="T2" fmla="*/ 0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7" name="Freeform 291"/>
                <p:cNvSpPr>
                  <a:spLocks/>
                </p:cNvSpPr>
                <p:nvPr/>
              </p:nvSpPr>
              <p:spPr bwMode="auto">
                <a:xfrm rot="20756560" flipH="1">
                  <a:off x="2259" y="1624"/>
                  <a:ext cx="22" cy="363"/>
                </a:xfrm>
                <a:custGeom>
                  <a:avLst/>
                  <a:gdLst>
                    <a:gd name="T0" fmla="*/ 0 w 144"/>
                    <a:gd name="T1" fmla="*/ 1068 h 331"/>
                    <a:gd name="T2" fmla="*/ 0 w 144"/>
                    <a:gd name="T3" fmla="*/ 918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8" name="Freeform 292"/>
                <p:cNvSpPr>
                  <a:spLocks/>
                </p:cNvSpPr>
                <p:nvPr/>
              </p:nvSpPr>
              <p:spPr bwMode="auto">
                <a:xfrm rot="20714371" flipH="1">
                  <a:off x="2288" y="1624"/>
                  <a:ext cx="35" cy="362"/>
                </a:xfrm>
                <a:custGeom>
                  <a:avLst/>
                  <a:gdLst>
                    <a:gd name="T0" fmla="*/ 0 w 144"/>
                    <a:gd name="T1" fmla="*/ 1035 h 331"/>
                    <a:gd name="T2" fmla="*/ 0 w 144"/>
                    <a:gd name="T3" fmla="*/ 88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9" name="Freeform 293"/>
                <p:cNvSpPr>
                  <a:spLocks/>
                </p:cNvSpPr>
                <p:nvPr/>
              </p:nvSpPr>
              <p:spPr bwMode="auto">
                <a:xfrm rot="20468818" flipH="1">
                  <a:off x="2308" y="1618"/>
                  <a:ext cx="65" cy="374"/>
                </a:xfrm>
                <a:custGeom>
                  <a:avLst/>
                  <a:gdLst>
                    <a:gd name="T0" fmla="*/ 0 w 144"/>
                    <a:gd name="T1" fmla="*/ 1580 h 331"/>
                    <a:gd name="T2" fmla="*/ 0 w 144"/>
                    <a:gd name="T3" fmla="*/ 1357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677" name="Group 294"/>
              <p:cNvGrpSpPr>
                <a:grpSpLocks/>
              </p:cNvGrpSpPr>
              <p:nvPr/>
            </p:nvGrpSpPr>
            <p:grpSpPr bwMode="auto">
              <a:xfrm rot="20205990" flipH="1">
                <a:off x="2359" y="1573"/>
                <a:ext cx="204" cy="429"/>
                <a:chOff x="2132" y="1618"/>
                <a:chExt cx="241" cy="429"/>
              </a:xfrm>
            </p:grpSpPr>
            <p:sp>
              <p:nvSpPr>
                <p:cNvPr id="20678" name="Freeform 295"/>
                <p:cNvSpPr>
                  <a:spLocks/>
                </p:cNvSpPr>
                <p:nvPr/>
              </p:nvSpPr>
              <p:spPr bwMode="auto">
                <a:xfrm>
                  <a:off x="2132" y="1638"/>
                  <a:ext cx="136" cy="409"/>
                </a:xfrm>
                <a:custGeom>
                  <a:avLst/>
                  <a:gdLst>
                    <a:gd name="T0" fmla="*/ 69 w 144"/>
                    <a:gd name="T1" fmla="*/ 5056 h 331"/>
                    <a:gd name="T2" fmla="*/ 39 w 144"/>
                    <a:gd name="T3" fmla="*/ 433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9" name="Freeform 296"/>
                <p:cNvSpPr>
                  <a:spLocks/>
                </p:cNvSpPr>
                <p:nvPr/>
              </p:nvSpPr>
              <p:spPr bwMode="auto">
                <a:xfrm rot="-176373">
                  <a:off x="2178" y="1637"/>
                  <a:ext cx="90" cy="386"/>
                </a:xfrm>
                <a:custGeom>
                  <a:avLst/>
                  <a:gdLst>
                    <a:gd name="T0" fmla="*/ 1 w 144"/>
                    <a:gd name="T1" fmla="*/ 2385 h 331"/>
                    <a:gd name="T2" fmla="*/ 1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0" name="Freeform 297"/>
                <p:cNvSpPr>
                  <a:spLocks/>
                </p:cNvSpPr>
                <p:nvPr/>
              </p:nvSpPr>
              <p:spPr bwMode="auto">
                <a:xfrm rot="-604038">
                  <a:off x="2230" y="1622"/>
                  <a:ext cx="22" cy="386"/>
                </a:xfrm>
                <a:custGeom>
                  <a:avLst/>
                  <a:gdLst>
                    <a:gd name="T0" fmla="*/ 0 w 144"/>
                    <a:gd name="T1" fmla="*/ 2385 h 331"/>
                    <a:gd name="T2" fmla="*/ 0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1" name="Freeform 298"/>
                <p:cNvSpPr>
                  <a:spLocks/>
                </p:cNvSpPr>
                <p:nvPr/>
              </p:nvSpPr>
              <p:spPr bwMode="auto">
                <a:xfrm rot="20756560" flipH="1">
                  <a:off x="2259" y="1624"/>
                  <a:ext cx="22" cy="363"/>
                </a:xfrm>
                <a:custGeom>
                  <a:avLst/>
                  <a:gdLst>
                    <a:gd name="T0" fmla="*/ 0 w 144"/>
                    <a:gd name="T1" fmla="*/ 1068 h 331"/>
                    <a:gd name="T2" fmla="*/ 0 w 144"/>
                    <a:gd name="T3" fmla="*/ 918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2" name="Freeform 299"/>
                <p:cNvSpPr>
                  <a:spLocks/>
                </p:cNvSpPr>
                <p:nvPr/>
              </p:nvSpPr>
              <p:spPr bwMode="auto">
                <a:xfrm rot="20714371" flipH="1">
                  <a:off x="2288" y="1624"/>
                  <a:ext cx="35" cy="362"/>
                </a:xfrm>
                <a:custGeom>
                  <a:avLst/>
                  <a:gdLst>
                    <a:gd name="T0" fmla="*/ 0 w 144"/>
                    <a:gd name="T1" fmla="*/ 1035 h 331"/>
                    <a:gd name="T2" fmla="*/ 0 w 144"/>
                    <a:gd name="T3" fmla="*/ 88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3" name="Freeform 300"/>
                <p:cNvSpPr>
                  <a:spLocks/>
                </p:cNvSpPr>
                <p:nvPr/>
              </p:nvSpPr>
              <p:spPr bwMode="auto">
                <a:xfrm rot="20468818" flipH="1">
                  <a:off x="2308" y="1618"/>
                  <a:ext cx="65" cy="374"/>
                </a:xfrm>
                <a:custGeom>
                  <a:avLst/>
                  <a:gdLst>
                    <a:gd name="T0" fmla="*/ 0 w 144"/>
                    <a:gd name="T1" fmla="*/ 1580 h 331"/>
                    <a:gd name="T2" fmla="*/ 0 w 144"/>
                    <a:gd name="T3" fmla="*/ 1357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45" name="Group 301"/>
            <p:cNvGrpSpPr>
              <a:grpSpLocks/>
            </p:cNvGrpSpPr>
            <p:nvPr/>
          </p:nvGrpSpPr>
          <p:grpSpPr bwMode="auto">
            <a:xfrm rot="588043">
              <a:off x="3345" y="1807"/>
              <a:ext cx="362" cy="695"/>
              <a:chOff x="2131" y="1573"/>
              <a:chExt cx="432" cy="667"/>
            </a:xfrm>
          </p:grpSpPr>
          <p:sp>
            <p:nvSpPr>
              <p:cNvPr id="20656" name="Line 302"/>
              <p:cNvSpPr>
                <a:spLocks noChangeShapeType="1"/>
              </p:cNvSpPr>
              <p:nvPr/>
            </p:nvSpPr>
            <p:spPr bwMode="auto">
              <a:xfrm flipH="1" flipV="1">
                <a:off x="2394" y="2000"/>
                <a:ext cx="51" cy="24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7" name="Freeform 303"/>
              <p:cNvSpPr>
                <a:spLocks/>
              </p:cNvSpPr>
              <p:nvPr/>
            </p:nvSpPr>
            <p:spPr bwMode="auto">
              <a:xfrm>
                <a:off x="2268" y="1963"/>
                <a:ext cx="125" cy="84"/>
              </a:xfrm>
              <a:custGeom>
                <a:avLst/>
                <a:gdLst>
                  <a:gd name="T0" fmla="*/ 7 w 159"/>
                  <a:gd name="T1" fmla="*/ 19 h 90"/>
                  <a:gd name="T2" fmla="*/ 2 w 159"/>
                  <a:gd name="T3" fmla="*/ 7 h 90"/>
                  <a:gd name="T4" fmla="*/ 0 w 159"/>
                  <a:gd name="T5" fmla="*/ 36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90">
                    <a:moveTo>
                      <a:pt x="159" y="45"/>
                    </a:moveTo>
                    <a:cubicBezTo>
                      <a:pt x="143" y="39"/>
                      <a:pt x="85" y="0"/>
                      <a:pt x="59" y="7"/>
                    </a:cubicBezTo>
                    <a:cubicBezTo>
                      <a:pt x="33" y="14"/>
                      <a:pt x="12" y="73"/>
                      <a:pt x="0" y="90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Freeform 304"/>
              <p:cNvSpPr>
                <a:spLocks/>
              </p:cNvSpPr>
              <p:nvPr/>
            </p:nvSpPr>
            <p:spPr bwMode="auto">
              <a:xfrm rot="19978799" flipH="1">
                <a:off x="2391" y="1933"/>
                <a:ext cx="125" cy="84"/>
              </a:xfrm>
              <a:custGeom>
                <a:avLst/>
                <a:gdLst>
                  <a:gd name="T0" fmla="*/ 7 w 159"/>
                  <a:gd name="T1" fmla="*/ 19 h 90"/>
                  <a:gd name="T2" fmla="*/ 2 w 159"/>
                  <a:gd name="T3" fmla="*/ 7 h 90"/>
                  <a:gd name="T4" fmla="*/ 0 w 159"/>
                  <a:gd name="T5" fmla="*/ 36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90">
                    <a:moveTo>
                      <a:pt x="159" y="45"/>
                    </a:moveTo>
                    <a:cubicBezTo>
                      <a:pt x="143" y="39"/>
                      <a:pt x="85" y="0"/>
                      <a:pt x="59" y="7"/>
                    </a:cubicBezTo>
                    <a:cubicBezTo>
                      <a:pt x="33" y="14"/>
                      <a:pt x="12" y="73"/>
                      <a:pt x="0" y="90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59" name="Group 305"/>
              <p:cNvGrpSpPr>
                <a:grpSpLocks/>
              </p:cNvGrpSpPr>
              <p:nvPr/>
            </p:nvGrpSpPr>
            <p:grpSpPr bwMode="auto">
              <a:xfrm>
                <a:off x="2131" y="1622"/>
                <a:ext cx="227" cy="429"/>
                <a:chOff x="2132" y="1618"/>
                <a:chExt cx="241" cy="429"/>
              </a:xfrm>
            </p:grpSpPr>
            <p:sp>
              <p:nvSpPr>
                <p:cNvPr id="20667" name="Freeform 306"/>
                <p:cNvSpPr>
                  <a:spLocks/>
                </p:cNvSpPr>
                <p:nvPr/>
              </p:nvSpPr>
              <p:spPr bwMode="auto">
                <a:xfrm>
                  <a:off x="2132" y="1638"/>
                  <a:ext cx="136" cy="409"/>
                </a:xfrm>
                <a:custGeom>
                  <a:avLst/>
                  <a:gdLst>
                    <a:gd name="T0" fmla="*/ 69 w 144"/>
                    <a:gd name="T1" fmla="*/ 5056 h 331"/>
                    <a:gd name="T2" fmla="*/ 39 w 144"/>
                    <a:gd name="T3" fmla="*/ 433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8" name="Freeform 307"/>
                <p:cNvSpPr>
                  <a:spLocks/>
                </p:cNvSpPr>
                <p:nvPr/>
              </p:nvSpPr>
              <p:spPr bwMode="auto">
                <a:xfrm rot="-176373">
                  <a:off x="2178" y="1637"/>
                  <a:ext cx="90" cy="386"/>
                </a:xfrm>
                <a:custGeom>
                  <a:avLst/>
                  <a:gdLst>
                    <a:gd name="T0" fmla="*/ 1 w 144"/>
                    <a:gd name="T1" fmla="*/ 2385 h 331"/>
                    <a:gd name="T2" fmla="*/ 1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9" name="Freeform 308"/>
                <p:cNvSpPr>
                  <a:spLocks/>
                </p:cNvSpPr>
                <p:nvPr/>
              </p:nvSpPr>
              <p:spPr bwMode="auto">
                <a:xfrm rot="-604038">
                  <a:off x="2230" y="1622"/>
                  <a:ext cx="22" cy="386"/>
                </a:xfrm>
                <a:custGeom>
                  <a:avLst/>
                  <a:gdLst>
                    <a:gd name="T0" fmla="*/ 0 w 144"/>
                    <a:gd name="T1" fmla="*/ 2385 h 331"/>
                    <a:gd name="T2" fmla="*/ 0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0" name="Freeform 309"/>
                <p:cNvSpPr>
                  <a:spLocks/>
                </p:cNvSpPr>
                <p:nvPr/>
              </p:nvSpPr>
              <p:spPr bwMode="auto">
                <a:xfrm rot="20756560" flipH="1">
                  <a:off x="2259" y="1624"/>
                  <a:ext cx="22" cy="363"/>
                </a:xfrm>
                <a:custGeom>
                  <a:avLst/>
                  <a:gdLst>
                    <a:gd name="T0" fmla="*/ 0 w 144"/>
                    <a:gd name="T1" fmla="*/ 1068 h 331"/>
                    <a:gd name="T2" fmla="*/ 0 w 144"/>
                    <a:gd name="T3" fmla="*/ 918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1" name="Freeform 310"/>
                <p:cNvSpPr>
                  <a:spLocks/>
                </p:cNvSpPr>
                <p:nvPr/>
              </p:nvSpPr>
              <p:spPr bwMode="auto">
                <a:xfrm rot="20714371" flipH="1">
                  <a:off x="2288" y="1624"/>
                  <a:ext cx="35" cy="362"/>
                </a:xfrm>
                <a:custGeom>
                  <a:avLst/>
                  <a:gdLst>
                    <a:gd name="T0" fmla="*/ 0 w 144"/>
                    <a:gd name="T1" fmla="*/ 1035 h 331"/>
                    <a:gd name="T2" fmla="*/ 0 w 144"/>
                    <a:gd name="T3" fmla="*/ 88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2" name="Freeform 311"/>
                <p:cNvSpPr>
                  <a:spLocks/>
                </p:cNvSpPr>
                <p:nvPr/>
              </p:nvSpPr>
              <p:spPr bwMode="auto">
                <a:xfrm rot="20468818" flipH="1">
                  <a:off x="2308" y="1618"/>
                  <a:ext cx="65" cy="374"/>
                </a:xfrm>
                <a:custGeom>
                  <a:avLst/>
                  <a:gdLst>
                    <a:gd name="T0" fmla="*/ 0 w 144"/>
                    <a:gd name="T1" fmla="*/ 1580 h 331"/>
                    <a:gd name="T2" fmla="*/ 0 w 144"/>
                    <a:gd name="T3" fmla="*/ 1357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660" name="Group 312"/>
              <p:cNvGrpSpPr>
                <a:grpSpLocks/>
              </p:cNvGrpSpPr>
              <p:nvPr/>
            </p:nvGrpSpPr>
            <p:grpSpPr bwMode="auto">
              <a:xfrm rot="20205990" flipH="1">
                <a:off x="2359" y="1573"/>
                <a:ext cx="204" cy="429"/>
                <a:chOff x="2132" y="1618"/>
                <a:chExt cx="241" cy="429"/>
              </a:xfrm>
            </p:grpSpPr>
            <p:sp>
              <p:nvSpPr>
                <p:cNvPr id="20661" name="Freeform 313"/>
                <p:cNvSpPr>
                  <a:spLocks/>
                </p:cNvSpPr>
                <p:nvPr/>
              </p:nvSpPr>
              <p:spPr bwMode="auto">
                <a:xfrm>
                  <a:off x="2132" y="1638"/>
                  <a:ext cx="136" cy="409"/>
                </a:xfrm>
                <a:custGeom>
                  <a:avLst/>
                  <a:gdLst>
                    <a:gd name="T0" fmla="*/ 69 w 144"/>
                    <a:gd name="T1" fmla="*/ 5056 h 331"/>
                    <a:gd name="T2" fmla="*/ 39 w 144"/>
                    <a:gd name="T3" fmla="*/ 433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2" name="Freeform 314"/>
                <p:cNvSpPr>
                  <a:spLocks/>
                </p:cNvSpPr>
                <p:nvPr/>
              </p:nvSpPr>
              <p:spPr bwMode="auto">
                <a:xfrm rot="-176373">
                  <a:off x="2178" y="1637"/>
                  <a:ext cx="90" cy="386"/>
                </a:xfrm>
                <a:custGeom>
                  <a:avLst/>
                  <a:gdLst>
                    <a:gd name="T0" fmla="*/ 1 w 144"/>
                    <a:gd name="T1" fmla="*/ 2385 h 331"/>
                    <a:gd name="T2" fmla="*/ 1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3" name="Freeform 315"/>
                <p:cNvSpPr>
                  <a:spLocks/>
                </p:cNvSpPr>
                <p:nvPr/>
              </p:nvSpPr>
              <p:spPr bwMode="auto">
                <a:xfrm rot="-604038">
                  <a:off x="2230" y="1622"/>
                  <a:ext cx="22" cy="386"/>
                </a:xfrm>
                <a:custGeom>
                  <a:avLst/>
                  <a:gdLst>
                    <a:gd name="T0" fmla="*/ 0 w 144"/>
                    <a:gd name="T1" fmla="*/ 2385 h 331"/>
                    <a:gd name="T2" fmla="*/ 0 w 144"/>
                    <a:gd name="T3" fmla="*/ 2045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4" name="Freeform 316"/>
                <p:cNvSpPr>
                  <a:spLocks/>
                </p:cNvSpPr>
                <p:nvPr/>
              </p:nvSpPr>
              <p:spPr bwMode="auto">
                <a:xfrm rot="20756560" flipH="1">
                  <a:off x="2259" y="1624"/>
                  <a:ext cx="22" cy="363"/>
                </a:xfrm>
                <a:custGeom>
                  <a:avLst/>
                  <a:gdLst>
                    <a:gd name="T0" fmla="*/ 0 w 144"/>
                    <a:gd name="T1" fmla="*/ 1068 h 331"/>
                    <a:gd name="T2" fmla="*/ 0 w 144"/>
                    <a:gd name="T3" fmla="*/ 918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5" name="Freeform 317"/>
                <p:cNvSpPr>
                  <a:spLocks/>
                </p:cNvSpPr>
                <p:nvPr/>
              </p:nvSpPr>
              <p:spPr bwMode="auto">
                <a:xfrm rot="20714371" flipH="1">
                  <a:off x="2288" y="1624"/>
                  <a:ext cx="35" cy="362"/>
                </a:xfrm>
                <a:custGeom>
                  <a:avLst/>
                  <a:gdLst>
                    <a:gd name="T0" fmla="*/ 0 w 144"/>
                    <a:gd name="T1" fmla="*/ 1035 h 331"/>
                    <a:gd name="T2" fmla="*/ 0 w 144"/>
                    <a:gd name="T3" fmla="*/ 886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6" name="Freeform 318"/>
                <p:cNvSpPr>
                  <a:spLocks/>
                </p:cNvSpPr>
                <p:nvPr/>
              </p:nvSpPr>
              <p:spPr bwMode="auto">
                <a:xfrm rot="20468818" flipH="1">
                  <a:off x="2308" y="1618"/>
                  <a:ext cx="65" cy="374"/>
                </a:xfrm>
                <a:custGeom>
                  <a:avLst/>
                  <a:gdLst>
                    <a:gd name="T0" fmla="*/ 0 w 144"/>
                    <a:gd name="T1" fmla="*/ 1580 h 331"/>
                    <a:gd name="T2" fmla="*/ 0 w 144"/>
                    <a:gd name="T3" fmla="*/ 1357 h 331"/>
                    <a:gd name="T4" fmla="*/ 0 w 144"/>
                    <a:gd name="T5" fmla="*/ 0 h 3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4" h="331">
                      <a:moveTo>
                        <a:pt x="144" y="323"/>
                      </a:moveTo>
                      <a:cubicBezTo>
                        <a:pt x="134" y="315"/>
                        <a:pt x="106" y="331"/>
                        <a:pt x="82" y="277"/>
                      </a:cubicBezTo>
                      <a:cubicBezTo>
                        <a:pt x="58" y="223"/>
                        <a:pt x="17" y="5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46" name="Line 319"/>
            <p:cNvSpPr>
              <a:spLocks noChangeShapeType="1"/>
            </p:cNvSpPr>
            <p:nvPr/>
          </p:nvSpPr>
          <p:spPr bwMode="auto">
            <a:xfrm flipH="1" flipV="1">
              <a:off x="1850" y="2159"/>
              <a:ext cx="174" cy="79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320"/>
            <p:cNvSpPr>
              <a:spLocks noChangeShapeType="1"/>
            </p:cNvSpPr>
            <p:nvPr/>
          </p:nvSpPr>
          <p:spPr bwMode="auto">
            <a:xfrm flipV="1">
              <a:off x="1696" y="2811"/>
              <a:ext cx="291" cy="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Text Box 321"/>
            <p:cNvSpPr txBox="1">
              <a:spLocks noChangeArrowheads="1"/>
            </p:cNvSpPr>
            <p:nvPr/>
          </p:nvSpPr>
          <p:spPr bwMode="auto">
            <a:xfrm rot="-713319">
              <a:off x="1633" y="2032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sv-SE" altLang="en-US" sz="120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20549" name="Line 322"/>
            <p:cNvSpPr>
              <a:spLocks noChangeShapeType="1"/>
            </p:cNvSpPr>
            <p:nvPr/>
          </p:nvSpPr>
          <p:spPr bwMode="auto">
            <a:xfrm flipV="1">
              <a:off x="1694" y="2176"/>
              <a:ext cx="149" cy="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Text Box 323"/>
            <p:cNvSpPr txBox="1">
              <a:spLocks noChangeArrowheads="1"/>
            </p:cNvSpPr>
            <p:nvPr/>
          </p:nvSpPr>
          <p:spPr bwMode="auto">
            <a:xfrm rot="-713319">
              <a:off x="3810" y="2271"/>
              <a:ext cx="2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sv-SE" altLang="en-US" sz="120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0551" name="Line 324"/>
            <p:cNvSpPr>
              <a:spLocks noChangeShapeType="1"/>
            </p:cNvSpPr>
            <p:nvPr/>
          </p:nvSpPr>
          <p:spPr bwMode="auto">
            <a:xfrm flipH="1" flipV="1">
              <a:off x="3670" y="1774"/>
              <a:ext cx="166" cy="7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Text Box 325"/>
            <p:cNvSpPr txBox="1">
              <a:spLocks noChangeArrowheads="1"/>
            </p:cNvSpPr>
            <p:nvPr/>
          </p:nvSpPr>
          <p:spPr bwMode="auto">
            <a:xfrm rot="-713319">
              <a:off x="3611" y="1616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sv-SE" altLang="en-US" sz="120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20553" name="Line 326"/>
            <p:cNvSpPr>
              <a:spLocks noChangeShapeType="1"/>
            </p:cNvSpPr>
            <p:nvPr/>
          </p:nvSpPr>
          <p:spPr bwMode="auto">
            <a:xfrm flipV="1">
              <a:off x="3670" y="1757"/>
              <a:ext cx="149" cy="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54" name="Group 327"/>
            <p:cNvGrpSpPr>
              <a:grpSpLocks/>
            </p:cNvGrpSpPr>
            <p:nvPr/>
          </p:nvGrpSpPr>
          <p:grpSpPr bwMode="auto">
            <a:xfrm rot="-447383">
              <a:off x="1419" y="2343"/>
              <a:ext cx="196" cy="586"/>
              <a:chOff x="2001" y="2976"/>
              <a:chExt cx="352" cy="1028"/>
            </a:xfrm>
          </p:grpSpPr>
          <p:sp>
            <p:nvSpPr>
              <p:cNvPr id="20573" name="Freeform 328"/>
              <p:cNvSpPr>
                <a:spLocks/>
              </p:cNvSpPr>
              <p:nvPr/>
            </p:nvSpPr>
            <p:spPr bwMode="auto">
              <a:xfrm>
                <a:off x="2321" y="3170"/>
                <a:ext cx="10" cy="6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4 h 6"/>
                  <a:gd name="T4" fmla="*/ 2 w 10"/>
                  <a:gd name="T5" fmla="*/ 2 h 6"/>
                  <a:gd name="T6" fmla="*/ 2 w 10"/>
                  <a:gd name="T7" fmla="*/ 0 h 6"/>
                  <a:gd name="T8" fmla="*/ 2 w 10"/>
                  <a:gd name="T9" fmla="*/ 0 h 6"/>
                  <a:gd name="T10" fmla="*/ 4 w 10"/>
                  <a:gd name="T11" fmla="*/ 2 h 6"/>
                  <a:gd name="T12" fmla="*/ 8 w 10"/>
                  <a:gd name="T13" fmla="*/ 4 h 6"/>
                  <a:gd name="T14" fmla="*/ 10 w 10"/>
                  <a:gd name="T15" fmla="*/ 4 h 6"/>
                  <a:gd name="T16" fmla="*/ 8 w 10"/>
                  <a:gd name="T17" fmla="*/ 6 h 6"/>
                  <a:gd name="T18" fmla="*/ 8 w 10"/>
                  <a:gd name="T19" fmla="*/ 6 h 6"/>
                  <a:gd name="T20" fmla="*/ 8 w 10"/>
                  <a:gd name="T21" fmla="*/ 4 h 6"/>
                  <a:gd name="T22" fmla="*/ 6 w 10"/>
                  <a:gd name="T23" fmla="*/ 4 h 6"/>
                  <a:gd name="T24" fmla="*/ 0 w 10"/>
                  <a:gd name="T25" fmla="*/ 4 h 6"/>
                  <a:gd name="T26" fmla="*/ 0 w 10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Freeform 329"/>
              <p:cNvSpPr>
                <a:spLocks/>
              </p:cNvSpPr>
              <p:nvPr/>
            </p:nvSpPr>
            <p:spPr bwMode="auto">
              <a:xfrm>
                <a:off x="2307" y="3170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2 w 6"/>
                  <a:gd name="T3" fmla="*/ 0 h 6"/>
                  <a:gd name="T4" fmla="*/ 2 w 6"/>
                  <a:gd name="T5" fmla="*/ 2 h 6"/>
                  <a:gd name="T6" fmla="*/ 2 w 6"/>
                  <a:gd name="T7" fmla="*/ 2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4 h 6"/>
                  <a:gd name="T14" fmla="*/ 6 w 6"/>
                  <a:gd name="T15" fmla="*/ 4 h 6"/>
                  <a:gd name="T16" fmla="*/ 2 w 6"/>
                  <a:gd name="T17" fmla="*/ 6 h 6"/>
                  <a:gd name="T18" fmla="*/ 0 w 6"/>
                  <a:gd name="T19" fmla="*/ 4 h 6"/>
                  <a:gd name="T20" fmla="*/ 0 w 6"/>
                  <a:gd name="T21" fmla="*/ 2 h 6"/>
                  <a:gd name="T22" fmla="*/ 2 w 6"/>
                  <a:gd name="T23" fmla="*/ 0 h 6"/>
                  <a:gd name="T24" fmla="*/ 2 w 6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Freeform 330"/>
              <p:cNvSpPr>
                <a:spLocks/>
              </p:cNvSpPr>
              <p:nvPr/>
            </p:nvSpPr>
            <p:spPr bwMode="auto">
              <a:xfrm>
                <a:off x="2305" y="3176"/>
                <a:ext cx="10" cy="6"/>
              </a:xfrm>
              <a:custGeom>
                <a:avLst/>
                <a:gdLst>
                  <a:gd name="T0" fmla="*/ 8 w 10"/>
                  <a:gd name="T1" fmla="*/ 6 h 6"/>
                  <a:gd name="T2" fmla="*/ 8 w 10"/>
                  <a:gd name="T3" fmla="*/ 6 h 6"/>
                  <a:gd name="T4" fmla="*/ 6 w 10"/>
                  <a:gd name="T5" fmla="*/ 4 h 6"/>
                  <a:gd name="T6" fmla="*/ 0 w 10"/>
                  <a:gd name="T7" fmla="*/ 4 h 6"/>
                  <a:gd name="T8" fmla="*/ 0 w 10"/>
                  <a:gd name="T9" fmla="*/ 4 h 6"/>
                  <a:gd name="T10" fmla="*/ 0 w 10"/>
                  <a:gd name="T11" fmla="*/ 2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4 h 6"/>
                  <a:gd name="T18" fmla="*/ 0 w 10"/>
                  <a:gd name="T19" fmla="*/ 4 h 6"/>
                  <a:gd name="T20" fmla="*/ 2 w 10"/>
                  <a:gd name="T21" fmla="*/ 2 h 6"/>
                  <a:gd name="T22" fmla="*/ 6 w 10"/>
                  <a:gd name="T23" fmla="*/ 2 h 6"/>
                  <a:gd name="T24" fmla="*/ 10 w 10"/>
                  <a:gd name="T25" fmla="*/ 2 h 6"/>
                  <a:gd name="T26" fmla="*/ 10 w 10"/>
                  <a:gd name="T27" fmla="*/ 2 h 6"/>
                  <a:gd name="T28" fmla="*/ 10 w 10"/>
                  <a:gd name="T29" fmla="*/ 4 h 6"/>
                  <a:gd name="T30" fmla="*/ 10 w 10"/>
                  <a:gd name="T31" fmla="*/ 4 h 6"/>
                  <a:gd name="T32" fmla="*/ 10 w 10"/>
                  <a:gd name="T33" fmla="*/ 6 h 6"/>
                  <a:gd name="T34" fmla="*/ 8 w 10"/>
                  <a:gd name="T35" fmla="*/ 6 h 6"/>
                  <a:gd name="T36" fmla="*/ 8 w 10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" h="6">
                    <a:moveTo>
                      <a:pt x="8" y="6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Freeform 331"/>
              <p:cNvSpPr>
                <a:spLocks/>
              </p:cNvSpPr>
              <p:nvPr/>
            </p:nvSpPr>
            <p:spPr bwMode="auto">
              <a:xfrm>
                <a:off x="2319" y="3184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6 w 14"/>
                  <a:gd name="T5" fmla="*/ 0 h 4"/>
                  <a:gd name="T6" fmla="*/ 1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4 w 14"/>
                  <a:gd name="T13" fmla="*/ 2 h 4"/>
                  <a:gd name="T14" fmla="*/ 2 w 14"/>
                  <a:gd name="T15" fmla="*/ 2 h 4"/>
                  <a:gd name="T16" fmla="*/ 0 w 14"/>
                  <a:gd name="T17" fmla="*/ 0 h 4"/>
                  <a:gd name="T18" fmla="*/ 0 w 14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Freeform 332"/>
              <p:cNvSpPr>
                <a:spLocks/>
              </p:cNvSpPr>
              <p:nvPr/>
            </p:nvSpPr>
            <p:spPr bwMode="auto">
              <a:xfrm>
                <a:off x="2305" y="3182"/>
                <a:ext cx="10" cy="6"/>
              </a:xfrm>
              <a:custGeom>
                <a:avLst/>
                <a:gdLst>
                  <a:gd name="T0" fmla="*/ 8 w 10"/>
                  <a:gd name="T1" fmla="*/ 6 h 6"/>
                  <a:gd name="T2" fmla="*/ 8 w 10"/>
                  <a:gd name="T3" fmla="*/ 6 h 6"/>
                  <a:gd name="T4" fmla="*/ 8 w 10"/>
                  <a:gd name="T5" fmla="*/ 4 h 6"/>
                  <a:gd name="T6" fmla="*/ 4 w 10"/>
                  <a:gd name="T7" fmla="*/ 4 h 6"/>
                  <a:gd name="T8" fmla="*/ 0 w 10"/>
                  <a:gd name="T9" fmla="*/ 4 h 6"/>
                  <a:gd name="T10" fmla="*/ 0 w 10"/>
                  <a:gd name="T11" fmla="*/ 4 h 6"/>
                  <a:gd name="T12" fmla="*/ 0 w 10"/>
                  <a:gd name="T13" fmla="*/ 2 h 6"/>
                  <a:gd name="T14" fmla="*/ 4 w 10"/>
                  <a:gd name="T15" fmla="*/ 0 h 6"/>
                  <a:gd name="T16" fmla="*/ 10 w 10"/>
                  <a:gd name="T17" fmla="*/ 2 h 6"/>
                  <a:gd name="T18" fmla="*/ 10 w 10"/>
                  <a:gd name="T19" fmla="*/ 2 h 6"/>
                  <a:gd name="T20" fmla="*/ 10 w 10"/>
                  <a:gd name="T21" fmla="*/ 4 h 6"/>
                  <a:gd name="T22" fmla="*/ 10 w 10"/>
                  <a:gd name="T23" fmla="*/ 4 h 6"/>
                  <a:gd name="T24" fmla="*/ 10 w 10"/>
                  <a:gd name="T25" fmla="*/ 4 h 6"/>
                  <a:gd name="T26" fmla="*/ 8 w 10"/>
                  <a:gd name="T27" fmla="*/ 6 h 6"/>
                  <a:gd name="T28" fmla="*/ 8 w 10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6">
                    <a:moveTo>
                      <a:pt x="8" y="6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Freeform 333"/>
              <p:cNvSpPr>
                <a:spLocks/>
              </p:cNvSpPr>
              <p:nvPr/>
            </p:nvSpPr>
            <p:spPr bwMode="auto">
              <a:xfrm>
                <a:off x="2321" y="3188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10 w 12"/>
                  <a:gd name="T3" fmla="*/ 4 h 4"/>
                  <a:gd name="T4" fmla="*/ 6 w 12"/>
                  <a:gd name="T5" fmla="*/ 4 h 4"/>
                  <a:gd name="T6" fmla="*/ 0 w 12"/>
                  <a:gd name="T7" fmla="*/ 4 h 4"/>
                  <a:gd name="T8" fmla="*/ 0 w 12"/>
                  <a:gd name="T9" fmla="*/ 4 h 4"/>
                  <a:gd name="T10" fmla="*/ 0 w 12"/>
                  <a:gd name="T11" fmla="*/ 2 h 4"/>
                  <a:gd name="T12" fmla="*/ 0 w 12"/>
                  <a:gd name="T13" fmla="*/ 2 h 4"/>
                  <a:gd name="T14" fmla="*/ 2 w 12"/>
                  <a:gd name="T15" fmla="*/ 0 h 4"/>
                  <a:gd name="T16" fmla="*/ 2 w 12"/>
                  <a:gd name="T17" fmla="*/ 0 h 4"/>
                  <a:gd name="T18" fmla="*/ 2 w 12"/>
                  <a:gd name="T19" fmla="*/ 0 h 4"/>
                  <a:gd name="T20" fmla="*/ 4 w 12"/>
                  <a:gd name="T21" fmla="*/ 2 h 4"/>
                  <a:gd name="T22" fmla="*/ 8 w 12"/>
                  <a:gd name="T23" fmla="*/ 2 h 4"/>
                  <a:gd name="T24" fmla="*/ 12 w 12"/>
                  <a:gd name="T25" fmla="*/ 2 h 4"/>
                  <a:gd name="T26" fmla="*/ 10 w 12"/>
                  <a:gd name="T27" fmla="*/ 4 h 4"/>
                  <a:gd name="T28" fmla="*/ 10 w 12"/>
                  <a:gd name="T29" fmla="*/ 4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10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Freeform 334"/>
              <p:cNvSpPr>
                <a:spLocks/>
              </p:cNvSpPr>
              <p:nvPr/>
            </p:nvSpPr>
            <p:spPr bwMode="auto">
              <a:xfrm>
                <a:off x="2305" y="3188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0 w 12"/>
                  <a:gd name="T3" fmla="*/ 4 h 4"/>
                  <a:gd name="T4" fmla="*/ 0 w 12"/>
                  <a:gd name="T5" fmla="*/ 0 h 4"/>
                  <a:gd name="T6" fmla="*/ 4 w 12"/>
                  <a:gd name="T7" fmla="*/ 0 h 4"/>
                  <a:gd name="T8" fmla="*/ 12 w 12"/>
                  <a:gd name="T9" fmla="*/ 0 h 4"/>
                  <a:gd name="T10" fmla="*/ 12 w 12"/>
                  <a:gd name="T11" fmla="*/ 0 h 4"/>
                  <a:gd name="T12" fmla="*/ 12 w 12"/>
                  <a:gd name="T13" fmla="*/ 4 h 4"/>
                  <a:gd name="T14" fmla="*/ 8 w 12"/>
                  <a:gd name="T15" fmla="*/ 4 h 4"/>
                  <a:gd name="T16" fmla="*/ 4 w 12"/>
                  <a:gd name="T17" fmla="*/ 2 h 4"/>
                  <a:gd name="T18" fmla="*/ 0 w 12"/>
                  <a:gd name="T19" fmla="*/ 4 h 4"/>
                  <a:gd name="T20" fmla="*/ 0 w 12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335"/>
              <p:cNvSpPr>
                <a:spLocks/>
              </p:cNvSpPr>
              <p:nvPr/>
            </p:nvSpPr>
            <p:spPr bwMode="auto">
              <a:xfrm>
                <a:off x="2325" y="3194"/>
                <a:ext cx="10" cy="4"/>
              </a:xfrm>
              <a:custGeom>
                <a:avLst/>
                <a:gdLst>
                  <a:gd name="T0" fmla="*/ 0 w 10"/>
                  <a:gd name="T1" fmla="*/ 2 h 4"/>
                  <a:gd name="T2" fmla="*/ 0 w 10"/>
                  <a:gd name="T3" fmla="*/ 2 h 4"/>
                  <a:gd name="T4" fmla="*/ 2 w 10"/>
                  <a:gd name="T5" fmla="*/ 0 h 4"/>
                  <a:gd name="T6" fmla="*/ 6 w 10"/>
                  <a:gd name="T7" fmla="*/ 0 h 4"/>
                  <a:gd name="T8" fmla="*/ 10 w 10"/>
                  <a:gd name="T9" fmla="*/ 2 h 4"/>
                  <a:gd name="T10" fmla="*/ 10 w 10"/>
                  <a:gd name="T11" fmla="*/ 2 h 4"/>
                  <a:gd name="T12" fmla="*/ 10 w 10"/>
                  <a:gd name="T13" fmla="*/ 4 h 4"/>
                  <a:gd name="T14" fmla="*/ 6 w 10"/>
                  <a:gd name="T15" fmla="*/ 4 h 4"/>
                  <a:gd name="T16" fmla="*/ 2 w 10"/>
                  <a:gd name="T17" fmla="*/ 4 h 4"/>
                  <a:gd name="T18" fmla="*/ 0 w 10"/>
                  <a:gd name="T19" fmla="*/ 2 h 4"/>
                  <a:gd name="T20" fmla="*/ 0 w 10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336"/>
              <p:cNvSpPr>
                <a:spLocks/>
              </p:cNvSpPr>
              <p:nvPr/>
            </p:nvSpPr>
            <p:spPr bwMode="auto">
              <a:xfrm>
                <a:off x="2305" y="3194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12 w 12"/>
                  <a:gd name="T3" fmla="*/ 4 h 4"/>
                  <a:gd name="T4" fmla="*/ 10 w 12"/>
                  <a:gd name="T5" fmla="*/ 2 h 4"/>
                  <a:gd name="T6" fmla="*/ 6 w 12"/>
                  <a:gd name="T7" fmla="*/ 2 h 4"/>
                  <a:gd name="T8" fmla="*/ 0 w 12"/>
                  <a:gd name="T9" fmla="*/ 2 h 4"/>
                  <a:gd name="T10" fmla="*/ 0 w 12"/>
                  <a:gd name="T11" fmla="*/ 2 h 4"/>
                  <a:gd name="T12" fmla="*/ 0 w 12"/>
                  <a:gd name="T13" fmla="*/ 0 h 4"/>
                  <a:gd name="T14" fmla="*/ 4 w 12"/>
                  <a:gd name="T15" fmla="*/ 0 h 4"/>
                  <a:gd name="T16" fmla="*/ 12 w 12"/>
                  <a:gd name="T17" fmla="*/ 0 h 4"/>
                  <a:gd name="T18" fmla="*/ 12 w 12"/>
                  <a:gd name="T19" fmla="*/ 0 h 4"/>
                  <a:gd name="T20" fmla="*/ 12 w 12"/>
                  <a:gd name="T21" fmla="*/ 2 h 4"/>
                  <a:gd name="T22" fmla="*/ 12 w 12"/>
                  <a:gd name="T23" fmla="*/ 2 h 4"/>
                  <a:gd name="T24" fmla="*/ 12 w 12"/>
                  <a:gd name="T25" fmla="*/ 4 h 4"/>
                  <a:gd name="T26" fmla="*/ 12 w 12"/>
                  <a:gd name="T27" fmla="*/ 4 h 4"/>
                  <a:gd name="T28" fmla="*/ 12 w 12"/>
                  <a:gd name="T29" fmla="*/ 4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2" y="4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Freeform 337"/>
              <p:cNvSpPr>
                <a:spLocks/>
              </p:cNvSpPr>
              <p:nvPr/>
            </p:nvSpPr>
            <p:spPr bwMode="auto">
              <a:xfrm>
                <a:off x="2319" y="3200"/>
                <a:ext cx="14" cy="4"/>
              </a:xfrm>
              <a:custGeom>
                <a:avLst/>
                <a:gdLst>
                  <a:gd name="T0" fmla="*/ 14 w 14"/>
                  <a:gd name="T1" fmla="*/ 0 h 4"/>
                  <a:gd name="T2" fmla="*/ 14 w 14"/>
                  <a:gd name="T3" fmla="*/ 0 h 4"/>
                  <a:gd name="T4" fmla="*/ 12 w 14"/>
                  <a:gd name="T5" fmla="*/ 2 h 4"/>
                  <a:gd name="T6" fmla="*/ 8 w 14"/>
                  <a:gd name="T7" fmla="*/ 2 h 4"/>
                  <a:gd name="T8" fmla="*/ 4 w 14"/>
                  <a:gd name="T9" fmla="*/ 2 h 4"/>
                  <a:gd name="T10" fmla="*/ 0 w 14"/>
                  <a:gd name="T11" fmla="*/ 4 h 4"/>
                  <a:gd name="T12" fmla="*/ 0 w 14"/>
                  <a:gd name="T13" fmla="*/ 4 h 4"/>
                  <a:gd name="T14" fmla="*/ 0 w 14"/>
                  <a:gd name="T15" fmla="*/ 0 h 4"/>
                  <a:gd name="T16" fmla="*/ 2 w 14"/>
                  <a:gd name="T17" fmla="*/ 0 h 4"/>
                  <a:gd name="T18" fmla="*/ 6 w 14"/>
                  <a:gd name="T19" fmla="*/ 0 h 4"/>
                  <a:gd name="T20" fmla="*/ 10 w 14"/>
                  <a:gd name="T21" fmla="*/ 0 h 4"/>
                  <a:gd name="T22" fmla="*/ 14 w 14"/>
                  <a:gd name="T23" fmla="*/ 0 h 4"/>
                  <a:gd name="T24" fmla="*/ 14 w 14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4">
                    <a:moveTo>
                      <a:pt x="14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Freeform 338"/>
              <p:cNvSpPr>
                <a:spLocks/>
              </p:cNvSpPr>
              <p:nvPr/>
            </p:nvSpPr>
            <p:spPr bwMode="auto">
              <a:xfrm>
                <a:off x="2305" y="3204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2 w 12"/>
                  <a:gd name="T5" fmla="*/ 0 h 4"/>
                  <a:gd name="T6" fmla="*/ 8 w 12"/>
                  <a:gd name="T7" fmla="*/ 0 h 4"/>
                  <a:gd name="T8" fmla="*/ 12 w 12"/>
                  <a:gd name="T9" fmla="*/ 2 h 4"/>
                  <a:gd name="T10" fmla="*/ 12 w 12"/>
                  <a:gd name="T11" fmla="*/ 2 h 4"/>
                  <a:gd name="T12" fmla="*/ 12 w 12"/>
                  <a:gd name="T13" fmla="*/ 4 h 4"/>
                  <a:gd name="T14" fmla="*/ 12 w 12"/>
                  <a:gd name="T15" fmla="*/ 4 h 4"/>
                  <a:gd name="T16" fmla="*/ 10 w 12"/>
                  <a:gd name="T17" fmla="*/ 2 h 4"/>
                  <a:gd name="T18" fmla="*/ 6 w 12"/>
                  <a:gd name="T19" fmla="*/ 4 h 4"/>
                  <a:gd name="T20" fmla="*/ 2 w 12"/>
                  <a:gd name="T21" fmla="*/ 4 h 4"/>
                  <a:gd name="T22" fmla="*/ 0 w 12"/>
                  <a:gd name="T23" fmla="*/ 2 h 4"/>
                  <a:gd name="T24" fmla="*/ 0 w 12"/>
                  <a:gd name="T25" fmla="*/ 0 h 4"/>
                  <a:gd name="T26" fmla="*/ 0 w 12"/>
                  <a:gd name="T27" fmla="*/ 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Freeform 339"/>
              <p:cNvSpPr>
                <a:spLocks/>
              </p:cNvSpPr>
              <p:nvPr/>
            </p:nvSpPr>
            <p:spPr bwMode="auto">
              <a:xfrm>
                <a:off x="2319" y="3204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10 w 10"/>
                  <a:gd name="T3" fmla="*/ 0 h 4"/>
                  <a:gd name="T4" fmla="*/ 10 w 10"/>
                  <a:gd name="T5" fmla="*/ 4 h 4"/>
                  <a:gd name="T6" fmla="*/ 10 w 10"/>
                  <a:gd name="T7" fmla="*/ 4 h 4"/>
                  <a:gd name="T8" fmla="*/ 4 w 10"/>
                  <a:gd name="T9" fmla="*/ 4 h 4"/>
                  <a:gd name="T10" fmla="*/ 0 w 10"/>
                  <a:gd name="T11" fmla="*/ 4 h 4"/>
                  <a:gd name="T12" fmla="*/ 0 w 10"/>
                  <a:gd name="T13" fmla="*/ 4 h 4"/>
                  <a:gd name="T14" fmla="*/ 0 w 10"/>
                  <a:gd name="T15" fmla="*/ 0 h 4"/>
                  <a:gd name="T16" fmla="*/ 4 w 10"/>
                  <a:gd name="T17" fmla="*/ 0 h 4"/>
                  <a:gd name="T18" fmla="*/ 10 w 10"/>
                  <a:gd name="T19" fmla="*/ 0 h 4"/>
                  <a:gd name="T20" fmla="*/ 10 w 10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" name="Freeform 340"/>
              <p:cNvSpPr>
                <a:spLocks/>
              </p:cNvSpPr>
              <p:nvPr/>
            </p:nvSpPr>
            <p:spPr bwMode="auto">
              <a:xfrm>
                <a:off x="2301" y="3210"/>
                <a:ext cx="14" cy="2"/>
              </a:xfrm>
              <a:custGeom>
                <a:avLst/>
                <a:gdLst>
                  <a:gd name="T0" fmla="*/ 12 w 14"/>
                  <a:gd name="T1" fmla="*/ 2 h 2"/>
                  <a:gd name="T2" fmla="*/ 12 w 14"/>
                  <a:gd name="T3" fmla="*/ 2 h 2"/>
                  <a:gd name="T4" fmla="*/ 10 w 14"/>
                  <a:gd name="T5" fmla="*/ 2 h 2"/>
                  <a:gd name="T6" fmla="*/ 6 w 14"/>
                  <a:gd name="T7" fmla="*/ 2 h 2"/>
                  <a:gd name="T8" fmla="*/ 2 w 14"/>
                  <a:gd name="T9" fmla="*/ 2 h 2"/>
                  <a:gd name="T10" fmla="*/ 0 w 14"/>
                  <a:gd name="T11" fmla="*/ 0 h 2"/>
                  <a:gd name="T12" fmla="*/ 0 w 14"/>
                  <a:gd name="T13" fmla="*/ 0 h 2"/>
                  <a:gd name="T14" fmla="*/ 2 w 14"/>
                  <a:gd name="T15" fmla="*/ 0 h 2"/>
                  <a:gd name="T16" fmla="*/ 8 w 14"/>
                  <a:gd name="T17" fmla="*/ 0 h 2"/>
                  <a:gd name="T18" fmla="*/ 12 w 14"/>
                  <a:gd name="T19" fmla="*/ 0 h 2"/>
                  <a:gd name="T20" fmla="*/ 14 w 14"/>
                  <a:gd name="T21" fmla="*/ 2 h 2"/>
                  <a:gd name="T22" fmla="*/ 12 w 14"/>
                  <a:gd name="T23" fmla="*/ 2 h 2"/>
                  <a:gd name="T24" fmla="*/ 12 w 14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2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Freeform 341"/>
              <p:cNvSpPr>
                <a:spLocks/>
              </p:cNvSpPr>
              <p:nvPr/>
            </p:nvSpPr>
            <p:spPr bwMode="auto">
              <a:xfrm>
                <a:off x="2321" y="3210"/>
                <a:ext cx="12" cy="4"/>
              </a:xfrm>
              <a:custGeom>
                <a:avLst/>
                <a:gdLst>
                  <a:gd name="T0" fmla="*/ 0 w 12"/>
                  <a:gd name="T1" fmla="*/ 2 h 4"/>
                  <a:gd name="T2" fmla="*/ 0 w 12"/>
                  <a:gd name="T3" fmla="*/ 2 h 4"/>
                  <a:gd name="T4" fmla="*/ 0 w 12"/>
                  <a:gd name="T5" fmla="*/ 2 h 4"/>
                  <a:gd name="T6" fmla="*/ 2 w 12"/>
                  <a:gd name="T7" fmla="*/ 0 h 4"/>
                  <a:gd name="T8" fmla="*/ 6 w 12"/>
                  <a:gd name="T9" fmla="*/ 0 h 4"/>
                  <a:gd name="T10" fmla="*/ 10 w 12"/>
                  <a:gd name="T11" fmla="*/ 0 h 4"/>
                  <a:gd name="T12" fmla="*/ 12 w 12"/>
                  <a:gd name="T13" fmla="*/ 2 h 4"/>
                  <a:gd name="T14" fmla="*/ 12 w 12"/>
                  <a:gd name="T15" fmla="*/ 2 h 4"/>
                  <a:gd name="T16" fmla="*/ 12 w 12"/>
                  <a:gd name="T17" fmla="*/ 2 h 4"/>
                  <a:gd name="T18" fmla="*/ 10 w 12"/>
                  <a:gd name="T19" fmla="*/ 4 h 4"/>
                  <a:gd name="T20" fmla="*/ 6 w 12"/>
                  <a:gd name="T21" fmla="*/ 2 h 4"/>
                  <a:gd name="T22" fmla="*/ 4 w 12"/>
                  <a:gd name="T23" fmla="*/ 2 h 4"/>
                  <a:gd name="T24" fmla="*/ 0 w 12"/>
                  <a:gd name="T25" fmla="*/ 2 h 4"/>
                  <a:gd name="T26" fmla="*/ 0 w 12"/>
                  <a:gd name="T27" fmla="*/ 2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" name="Freeform 342"/>
              <p:cNvSpPr>
                <a:spLocks/>
              </p:cNvSpPr>
              <p:nvPr/>
            </p:nvSpPr>
            <p:spPr bwMode="auto">
              <a:xfrm>
                <a:off x="2319" y="3216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10 w 20"/>
                  <a:gd name="T5" fmla="*/ 2 h 2"/>
                  <a:gd name="T6" fmla="*/ 4 w 20"/>
                  <a:gd name="T7" fmla="*/ 2 h 2"/>
                  <a:gd name="T8" fmla="*/ 0 w 20"/>
                  <a:gd name="T9" fmla="*/ 0 h 2"/>
                  <a:gd name="T10" fmla="*/ 0 w 20"/>
                  <a:gd name="T11" fmla="*/ 0 h 2"/>
                  <a:gd name="T12" fmla="*/ 10 w 20"/>
                  <a:gd name="T13" fmla="*/ 0 h 2"/>
                  <a:gd name="T14" fmla="*/ 16 w 20"/>
                  <a:gd name="T15" fmla="*/ 0 h 2"/>
                  <a:gd name="T16" fmla="*/ 18 w 20"/>
                  <a:gd name="T17" fmla="*/ 0 h 2"/>
                  <a:gd name="T18" fmla="*/ 20 w 20"/>
                  <a:gd name="T19" fmla="*/ 2 h 2"/>
                  <a:gd name="T20" fmla="*/ 20 w 20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20" y="2"/>
                    </a:lnTo>
                    <a:lnTo>
                      <a:pt x="10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343"/>
              <p:cNvSpPr>
                <a:spLocks/>
              </p:cNvSpPr>
              <p:nvPr/>
            </p:nvSpPr>
            <p:spPr bwMode="auto">
              <a:xfrm>
                <a:off x="2305" y="3214"/>
                <a:ext cx="12" cy="4"/>
              </a:xfrm>
              <a:custGeom>
                <a:avLst/>
                <a:gdLst>
                  <a:gd name="T0" fmla="*/ 0 w 12"/>
                  <a:gd name="T1" fmla="*/ 2 h 4"/>
                  <a:gd name="T2" fmla="*/ 0 w 12"/>
                  <a:gd name="T3" fmla="*/ 2 h 4"/>
                  <a:gd name="T4" fmla="*/ 4 w 12"/>
                  <a:gd name="T5" fmla="*/ 0 h 4"/>
                  <a:gd name="T6" fmla="*/ 6 w 12"/>
                  <a:gd name="T7" fmla="*/ 0 h 4"/>
                  <a:gd name="T8" fmla="*/ 10 w 12"/>
                  <a:gd name="T9" fmla="*/ 2 h 4"/>
                  <a:gd name="T10" fmla="*/ 12 w 12"/>
                  <a:gd name="T11" fmla="*/ 0 h 4"/>
                  <a:gd name="T12" fmla="*/ 12 w 12"/>
                  <a:gd name="T13" fmla="*/ 0 h 4"/>
                  <a:gd name="T14" fmla="*/ 12 w 12"/>
                  <a:gd name="T15" fmla="*/ 2 h 4"/>
                  <a:gd name="T16" fmla="*/ 12 w 12"/>
                  <a:gd name="T17" fmla="*/ 4 h 4"/>
                  <a:gd name="T18" fmla="*/ 6 w 12"/>
                  <a:gd name="T19" fmla="*/ 4 h 4"/>
                  <a:gd name="T20" fmla="*/ 2 w 12"/>
                  <a:gd name="T21" fmla="*/ 4 h 4"/>
                  <a:gd name="T22" fmla="*/ 0 w 12"/>
                  <a:gd name="T23" fmla="*/ 2 h 4"/>
                  <a:gd name="T24" fmla="*/ 0 w 12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Freeform 344"/>
              <p:cNvSpPr>
                <a:spLocks/>
              </p:cNvSpPr>
              <p:nvPr/>
            </p:nvSpPr>
            <p:spPr bwMode="auto">
              <a:xfrm>
                <a:off x="2319" y="3220"/>
                <a:ext cx="20" cy="4"/>
              </a:xfrm>
              <a:custGeom>
                <a:avLst/>
                <a:gdLst>
                  <a:gd name="T0" fmla="*/ 20 w 20"/>
                  <a:gd name="T1" fmla="*/ 4 h 4"/>
                  <a:gd name="T2" fmla="*/ 20 w 20"/>
                  <a:gd name="T3" fmla="*/ 4 h 4"/>
                  <a:gd name="T4" fmla="*/ 14 w 20"/>
                  <a:gd name="T5" fmla="*/ 4 h 4"/>
                  <a:gd name="T6" fmla="*/ 8 w 20"/>
                  <a:gd name="T7" fmla="*/ 4 h 4"/>
                  <a:gd name="T8" fmla="*/ 2 w 20"/>
                  <a:gd name="T9" fmla="*/ 4 h 4"/>
                  <a:gd name="T10" fmla="*/ 0 w 20"/>
                  <a:gd name="T11" fmla="*/ 2 h 4"/>
                  <a:gd name="T12" fmla="*/ 0 w 20"/>
                  <a:gd name="T13" fmla="*/ 2 h 4"/>
                  <a:gd name="T14" fmla="*/ 8 w 20"/>
                  <a:gd name="T15" fmla="*/ 0 h 4"/>
                  <a:gd name="T16" fmla="*/ 16 w 20"/>
                  <a:gd name="T17" fmla="*/ 2 h 4"/>
                  <a:gd name="T18" fmla="*/ 20 w 20"/>
                  <a:gd name="T19" fmla="*/ 4 h 4"/>
                  <a:gd name="T20" fmla="*/ 20 w 20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4">
                    <a:moveTo>
                      <a:pt x="20" y="4"/>
                    </a:moveTo>
                    <a:lnTo>
                      <a:pt x="20" y="4"/>
                    </a:lnTo>
                    <a:lnTo>
                      <a:pt x="14" y="4"/>
                    </a:lnTo>
                    <a:lnTo>
                      <a:pt x="8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6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Freeform 345"/>
              <p:cNvSpPr>
                <a:spLocks/>
              </p:cNvSpPr>
              <p:nvPr/>
            </p:nvSpPr>
            <p:spPr bwMode="auto">
              <a:xfrm>
                <a:off x="2305" y="3220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10 w 10"/>
                  <a:gd name="T3" fmla="*/ 0 h 4"/>
                  <a:gd name="T4" fmla="*/ 10 w 10"/>
                  <a:gd name="T5" fmla="*/ 2 h 4"/>
                  <a:gd name="T6" fmla="*/ 10 w 10"/>
                  <a:gd name="T7" fmla="*/ 2 h 4"/>
                  <a:gd name="T8" fmla="*/ 10 w 10"/>
                  <a:gd name="T9" fmla="*/ 4 h 4"/>
                  <a:gd name="T10" fmla="*/ 8 w 10"/>
                  <a:gd name="T11" fmla="*/ 4 h 4"/>
                  <a:gd name="T12" fmla="*/ 8 w 10"/>
                  <a:gd name="T13" fmla="*/ 4 h 4"/>
                  <a:gd name="T14" fmla="*/ 8 w 10"/>
                  <a:gd name="T15" fmla="*/ 2 h 4"/>
                  <a:gd name="T16" fmla="*/ 4 w 10"/>
                  <a:gd name="T17" fmla="*/ 4 h 4"/>
                  <a:gd name="T18" fmla="*/ 2 w 10"/>
                  <a:gd name="T19" fmla="*/ 2 h 4"/>
                  <a:gd name="T20" fmla="*/ 0 w 10"/>
                  <a:gd name="T21" fmla="*/ 2 h 4"/>
                  <a:gd name="T22" fmla="*/ 0 w 10"/>
                  <a:gd name="T23" fmla="*/ 2 h 4"/>
                  <a:gd name="T24" fmla="*/ 0 w 10"/>
                  <a:gd name="T25" fmla="*/ 2 h 4"/>
                  <a:gd name="T26" fmla="*/ 0 w 10"/>
                  <a:gd name="T27" fmla="*/ 4 h 4"/>
                  <a:gd name="T28" fmla="*/ 0 w 10"/>
                  <a:gd name="T29" fmla="*/ 4 h 4"/>
                  <a:gd name="T30" fmla="*/ 0 w 10"/>
                  <a:gd name="T31" fmla="*/ 0 h 4"/>
                  <a:gd name="T32" fmla="*/ 0 w 10"/>
                  <a:gd name="T33" fmla="*/ 0 h 4"/>
                  <a:gd name="T34" fmla="*/ 6 w 10"/>
                  <a:gd name="T35" fmla="*/ 0 h 4"/>
                  <a:gd name="T36" fmla="*/ 8 w 10"/>
                  <a:gd name="T37" fmla="*/ 0 h 4"/>
                  <a:gd name="T38" fmla="*/ 10 w 10"/>
                  <a:gd name="T39" fmla="*/ 0 h 4"/>
                  <a:gd name="T40" fmla="*/ 10 w 10"/>
                  <a:gd name="T41" fmla="*/ 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" name="Freeform 346"/>
              <p:cNvSpPr>
                <a:spLocks/>
              </p:cNvSpPr>
              <p:nvPr/>
            </p:nvSpPr>
            <p:spPr bwMode="auto">
              <a:xfrm>
                <a:off x="2321" y="3178"/>
                <a:ext cx="12" cy="4"/>
              </a:xfrm>
              <a:custGeom>
                <a:avLst/>
                <a:gdLst>
                  <a:gd name="T0" fmla="*/ 2 w 12"/>
                  <a:gd name="T1" fmla="*/ 0 h 4"/>
                  <a:gd name="T2" fmla="*/ 2 w 12"/>
                  <a:gd name="T3" fmla="*/ 0 h 4"/>
                  <a:gd name="T4" fmla="*/ 2 w 12"/>
                  <a:gd name="T5" fmla="*/ 0 h 4"/>
                  <a:gd name="T6" fmla="*/ 4 w 12"/>
                  <a:gd name="T7" fmla="*/ 2 h 4"/>
                  <a:gd name="T8" fmla="*/ 6 w 12"/>
                  <a:gd name="T9" fmla="*/ 0 h 4"/>
                  <a:gd name="T10" fmla="*/ 10 w 12"/>
                  <a:gd name="T11" fmla="*/ 0 h 4"/>
                  <a:gd name="T12" fmla="*/ 12 w 12"/>
                  <a:gd name="T13" fmla="*/ 2 h 4"/>
                  <a:gd name="T14" fmla="*/ 12 w 12"/>
                  <a:gd name="T15" fmla="*/ 4 h 4"/>
                  <a:gd name="T16" fmla="*/ 12 w 12"/>
                  <a:gd name="T17" fmla="*/ 4 h 4"/>
                  <a:gd name="T18" fmla="*/ 4 w 12"/>
                  <a:gd name="T19" fmla="*/ 4 h 4"/>
                  <a:gd name="T20" fmla="*/ 0 w 12"/>
                  <a:gd name="T21" fmla="*/ 2 h 4"/>
                  <a:gd name="T22" fmla="*/ 2 w 12"/>
                  <a:gd name="T23" fmla="*/ 0 h 4"/>
                  <a:gd name="T24" fmla="*/ 2 w 12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2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Freeform 347"/>
              <p:cNvSpPr>
                <a:spLocks/>
              </p:cNvSpPr>
              <p:nvPr/>
            </p:nvSpPr>
            <p:spPr bwMode="auto">
              <a:xfrm>
                <a:off x="2321" y="3170"/>
                <a:ext cx="10" cy="6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4 h 6"/>
                  <a:gd name="T4" fmla="*/ 2 w 10"/>
                  <a:gd name="T5" fmla="*/ 2 h 6"/>
                  <a:gd name="T6" fmla="*/ 2 w 10"/>
                  <a:gd name="T7" fmla="*/ 0 h 6"/>
                  <a:gd name="T8" fmla="*/ 2 w 10"/>
                  <a:gd name="T9" fmla="*/ 0 h 6"/>
                  <a:gd name="T10" fmla="*/ 4 w 10"/>
                  <a:gd name="T11" fmla="*/ 2 h 6"/>
                  <a:gd name="T12" fmla="*/ 8 w 10"/>
                  <a:gd name="T13" fmla="*/ 4 h 6"/>
                  <a:gd name="T14" fmla="*/ 10 w 10"/>
                  <a:gd name="T15" fmla="*/ 4 h 6"/>
                  <a:gd name="T16" fmla="*/ 8 w 10"/>
                  <a:gd name="T17" fmla="*/ 6 h 6"/>
                  <a:gd name="T18" fmla="*/ 8 w 10"/>
                  <a:gd name="T19" fmla="*/ 6 h 6"/>
                  <a:gd name="T20" fmla="*/ 8 w 10"/>
                  <a:gd name="T21" fmla="*/ 4 h 6"/>
                  <a:gd name="T22" fmla="*/ 6 w 10"/>
                  <a:gd name="T23" fmla="*/ 4 h 6"/>
                  <a:gd name="T24" fmla="*/ 0 w 10"/>
                  <a:gd name="T25" fmla="*/ 4 h 6"/>
                  <a:gd name="T26" fmla="*/ 0 w 10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" name="Freeform 348"/>
              <p:cNvSpPr>
                <a:spLocks/>
              </p:cNvSpPr>
              <p:nvPr/>
            </p:nvSpPr>
            <p:spPr bwMode="auto">
              <a:xfrm>
                <a:off x="2307" y="3170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2 w 6"/>
                  <a:gd name="T3" fmla="*/ 0 h 6"/>
                  <a:gd name="T4" fmla="*/ 2 w 6"/>
                  <a:gd name="T5" fmla="*/ 2 h 6"/>
                  <a:gd name="T6" fmla="*/ 2 w 6"/>
                  <a:gd name="T7" fmla="*/ 2 h 6"/>
                  <a:gd name="T8" fmla="*/ 6 w 6"/>
                  <a:gd name="T9" fmla="*/ 0 h 6"/>
                  <a:gd name="T10" fmla="*/ 6 w 6"/>
                  <a:gd name="T11" fmla="*/ 0 h 6"/>
                  <a:gd name="T12" fmla="*/ 6 w 6"/>
                  <a:gd name="T13" fmla="*/ 4 h 6"/>
                  <a:gd name="T14" fmla="*/ 6 w 6"/>
                  <a:gd name="T15" fmla="*/ 4 h 6"/>
                  <a:gd name="T16" fmla="*/ 2 w 6"/>
                  <a:gd name="T17" fmla="*/ 6 h 6"/>
                  <a:gd name="T18" fmla="*/ 0 w 6"/>
                  <a:gd name="T19" fmla="*/ 4 h 6"/>
                  <a:gd name="T20" fmla="*/ 0 w 6"/>
                  <a:gd name="T21" fmla="*/ 2 h 6"/>
                  <a:gd name="T22" fmla="*/ 2 w 6"/>
                  <a:gd name="T23" fmla="*/ 0 h 6"/>
                  <a:gd name="T24" fmla="*/ 2 w 6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Freeform 349"/>
              <p:cNvSpPr>
                <a:spLocks/>
              </p:cNvSpPr>
              <p:nvPr/>
            </p:nvSpPr>
            <p:spPr bwMode="auto">
              <a:xfrm>
                <a:off x="2305" y="3176"/>
                <a:ext cx="10" cy="6"/>
              </a:xfrm>
              <a:custGeom>
                <a:avLst/>
                <a:gdLst>
                  <a:gd name="T0" fmla="*/ 8 w 10"/>
                  <a:gd name="T1" fmla="*/ 6 h 6"/>
                  <a:gd name="T2" fmla="*/ 8 w 10"/>
                  <a:gd name="T3" fmla="*/ 6 h 6"/>
                  <a:gd name="T4" fmla="*/ 6 w 10"/>
                  <a:gd name="T5" fmla="*/ 4 h 6"/>
                  <a:gd name="T6" fmla="*/ 0 w 10"/>
                  <a:gd name="T7" fmla="*/ 4 h 6"/>
                  <a:gd name="T8" fmla="*/ 0 w 10"/>
                  <a:gd name="T9" fmla="*/ 4 h 6"/>
                  <a:gd name="T10" fmla="*/ 0 w 10"/>
                  <a:gd name="T11" fmla="*/ 2 h 6"/>
                  <a:gd name="T12" fmla="*/ 0 w 10"/>
                  <a:gd name="T13" fmla="*/ 0 h 6"/>
                  <a:gd name="T14" fmla="*/ 0 w 10"/>
                  <a:gd name="T15" fmla="*/ 0 h 6"/>
                  <a:gd name="T16" fmla="*/ 0 w 10"/>
                  <a:gd name="T17" fmla="*/ 4 h 6"/>
                  <a:gd name="T18" fmla="*/ 0 w 10"/>
                  <a:gd name="T19" fmla="*/ 4 h 6"/>
                  <a:gd name="T20" fmla="*/ 2 w 10"/>
                  <a:gd name="T21" fmla="*/ 2 h 6"/>
                  <a:gd name="T22" fmla="*/ 6 w 10"/>
                  <a:gd name="T23" fmla="*/ 2 h 6"/>
                  <a:gd name="T24" fmla="*/ 10 w 10"/>
                  <a:gd name="T25" fmla="*/ 2 h 6"/>
                  <a:gd name="T26" fmla="*/ 10 w 10"/>
                  <a:gd name="T27" fmla="*/ 2 h 6"/>
                  <a:gd name="T28" fmla="*/ 10 w 10"/>
                  <a:gd name="T29" fmla="*/ 4 h 6"/>
                  <a:gd name="T30" fmla="*/ 10 w 10"/>
                  <a:gd name="T31" fmla="*/ 4 h 6"/>
                  <a:gd name="T32" fmla="*/ 10 w 10"/>
                  <a:gd name="T33" fmla="*/ 6 h 6"/>
                  <a:gd name="T34" fmla="*/ 8 w 10"/>
                  <a:gd name="T35" fmla="*/ 6 h 6"/>
                  <a:gd name="T36" fmla="*/ 8 w 10"/>
                  <a:gd name="T37" fmla="*/ 6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" h="6">
                    <a:moveTo>
                      <a:pt x="8" y="6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" name="Freeform 350"/>
              <p:cNvSpPr>
                <a:spLocks/>
              </p:cNvSpPr>
              <p:nvPr/>
            </p:nvSpPr>
            <p:spPr bwMode="auto">
              <a:xfrm>
                <a:off x="2319" y="3184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6 w 14"/>
                  <a:gd name="T5" fmla="*/ 0 h 4"/>
                  <a:gd name="T6" fmla="*/ 1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4 w 14"/>
                  <a:gd name="T13" fmla="*/ 2 h 4"/>
                  <a:gd name="T14" fmla="*/ 2 w 14"/>
                  <a:gd name="T15" fmla="*/ 2 h 4"/>
                  <a:gd name="T16" fmla="*/ 0 w 14"/>
                  <a:gd name="T17" fmla="*/ 0 h 4"/>
                  <a:gd name="T18" fmla="*/ 0 w 14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351"/>
              <p:cNvSpPr>
                <a:spLocks/>
              </p:cNvSpPr>
              <p:nvPr/>
            </p:nvSpPr>
            <p:spPr bwMode="auto">
              <a:xfrm>
                <a:off x="2305" y="3182"/>
                <a:ext cx="10" cy="6"/>
              </a:xfrm>
              <a:custGeom>
                <a:avLst/>
                <a:gdLst>
                  <a:gd name="T0" fmla="*/ 8 w 10"/>
                  <a:gd name="T1" fmla="*/ 6 h 6"/>
                  <a:gd name="T2" fmla="*/ 8 w 10"/>
                  <a:gd name="T3" fmla="*/ 6 h 6"/>
                  <a:gd name="T4" fmla="*/ 8 w 10"/>
                  <a:gd name="T5" fmla="*/ 4 h 6"/>
                  <a:gd name="T6" fmla="*/ 4 w 10"/>
                  <a:gd name="T7" fmla="*/ 4 h 6"/>
                  <a:gd name="T8" fmla="*/ 0 w 10"/>
                  <a:gd name="T9" fmla="*/ 4 h 6"/>
                  <a:gd name="T10" fmla="*/ 0 w 10"/>
                  <a:gd name="T11" fmla="*/ 4 h 6"/>
                  <a:gd name="T12" fmla="*/ 0 w 10"/>
                  <a:gd name="T13" fmla="*/ 2 h 6"/>
                  <a:gd name="T14" fmla="*/ 4 w 10"/>
                  <a:gd name="T15" fmla="*/ 0 h 6"/>
                  <a:gd name="T16" fmla="*/ 10 w 10"/>
                  <a:gd name="T17" fmla="*/ 2 h 6"/>
                  <a:gd name="T18" fmla="*/ 10 w 10"/>
                  <a:gd name="T19" fmla="*/ 2 h 6"/>
                  <a:gd name="T20" fmla="*/ 10 w 10"/>
                  <a:gd name="T21" fmla="*/ 4 h 6"/>
                  <a:gd name="T22" fmla="*/ 10 w 10"/>
                  <a:gd name="T23" fmla="*/ 4 h 6"/>
                  <a:gd name="T24" fmla="*/ 10 w 10"/>
                  <a:gd name="T25" fmla="*/ 4 h 6"/>
                  <a:gd name="T26" fmla="*/ 8 w 10"/>
                  <a:gd name="T27" fmla="*/ 6 h 6"/>
                  <a:gd name="T28" fmla="*/ 8 w 10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6">
                    <a:moveTo>
                      <a:pt x="8" y="6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" name="Freeform 352"/>
              <p:cNvSpPr>
                <a:spLocks/>
              </p:cNvSpPr>
              <p:nvPr/>
            </p:nvSpPr>
            <p:spPr bwMode="auto">
              <a:xfrm>
                <a:off x="2321" y="3188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10 w 12"/>
                  <a:gd name="T3" fmla="*/ 4 h 4"/>
                  <a:gd name="T4" fmla="*/ 6 w 12"/>
                  <a:gd name="T5" fmla="*/ 4 h 4"/>
                  <a:gd name="T6" fmla="*/ 0 w 12"/>
                  <a:gd name="T7" fmla="*/ 4 h 4"/>
                  <a:gd name="T8" fmla="*/ 0 w 12"/>
                  <a:gd name="T9" fmla="*/ 4 h 4"/>
                  <a:gd name="T10" fmla="*/ 0 w 12"/>
                  <a:gd name="T11" fmla="*/ 2 h 4"/>
                  <a:gd name="T12" fmla="*/ 0 w 12"/>
                  <a:gd name="T13" fmla="*/ 2 h 4"/>
                  <a:gd name="T14" fmla="*/ 2 w 12"/>
                  <a:gd name="T15" fmla="*/ 0 h 4"/>
                  <a:gd name="T16" fmla="*/ 2 w 12"/>
                  <a:gd name="T17" fmla="*/ 0 h 4"/>
                  <a:gd name="T18" fmla="*/ 2 w 12"/>
                  <a:gd name="T19" fmla="*/ 0 h 4"/>
                  <a:gd name="T20" fmla="*/ 4 w 12"/>
                  <a:gd name="T21" fmla="*/ 2 h 4"/>
                  <a:gd name="T22" fmla="*/ 8 w 12"/>
                  <a:gd name="T23" fmla="*/ 2 h 4"/>
                  <a:gd name="T24" fmla="*/ 12 w 12"/>
                  <a:gd name="T25" fmla="*/ 2 h 4"/>
                  <a:gd name="T26" fmla="*/ 10 w 12"/>
                  <a:gd name="T27" fmla="*/ 4 h 4"/>
                  <a:gd name="T28" fmla="*/ 10 w 12"/>
                  <a:gd name="T29" fmla="*/ 4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10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" name="Freeform 353"/>
              <p:cNvSpPr>
                <a:spLocks/>
              </p:cNvSpPr>
              <p:nvPr/>
            </p:nvSpPr>
            <p:spPr bwMode="auto">
              <a:xfrm>
                <a:off x="2305" y="3188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0 w 12"/>
                  <a:gd name="T3" fmla="*/ 4 h 4"/>
                  <a:gd name="T4" fmla="*/ 0 w 12"/>
                  <a:gd name="T5" fmla="*/ 0 h 4"/>
                  <a:gd name="T6" fmla="*/ 4 w 12"/>
                  <a:gd name="T7" fmla="*/ 0 h 4"/>
                  <a:gd name="T8" fmla="*/ 12 w 12"/>
                  <a:gd name="T9" fmla="*/ 0 h 4"/>
                  <a:gd name="T10" fmla="*/ 12 w 12"/>
                  <a:gd name="T11" fmla="*/ 0 h 4"/>
                  <a:gd name="T12" fmla="*/ 12 w 12"/>
                  <a:gd name="T13" fmla="*/ 4 h 4"/>
                  <a:gd name="T14" fmla="*/ 8 w 12"/>
                  <a:gd name="T15" fmla="*/ 4 h 4"/>
                  <a:gd name="T16" fmla="*/ 4 w 12"/>
                  <a:gd name="T17" fmla="*/ 2 h 4"/>
                  <a:gd name="T18" fmla="*/ 0 w 12"/>
                  <a:gd name="T19" fmla="*/ 4 h 4"/>
                  <a:gd name="T20" fmla="*/ 0 w 12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9" name="Freeform 354"/>
              <p:cNvSpPr>
                <a:spLocks/>
              </p:cNvSpPr>
              <p:nvPr/>
            </p:nvSpPr>
            <p:spPr bwMode="auto">
              <a:xfrm>
                <a:off x="2325" y="3194"/>
                <a:ext cx="10" cy="4"/>
              </a:xfrm>
              <a:custGeom>
                <a:avLst/>
                <a:gdLst>
                  <a:gd name="T0" fmla="*/ 0 w 10"/>
                  <a:gd name="T1" fmla="*/ 2 h 4"/>
                  <a:gd name="T2" fmla="*/ 0 w 10"/>
                  <a:gd name="T3" fmla="*/ 2 h 4"/>
                  <a:gd name="T4" fmla="*/ 2 w 10"/>
                  <a:gd name="T5" fmla="*/ 0 h 4"/>
                  <a:gd name="T6" fmla="*/ 6 w 10"/>
                  <a:gd name="T7" fmla="*/ 0 h 4"/>
                  <a:gd name="T8" fmla="*/ 10 w 10"/>
                  <a:gd name="T9" fmla="*/ 2 h 4"/>
                  <a:gd name="T10" fmla="*/ 10 w 10"/>
                  <a:gd name="T11" fmla="*/ 2 h 4"/>
                  <a:gd name="T12" fmla="*/ 10 w 10"/>
                  <a:gd name="T13" fmla="*/ 4 h 4"/>
                  <a:gd name="T14" fmla="*/ 6 w 10"/>
                  <a:gd name="T15" fmla="*/ 4 h 4"/>
                  <a:gd name="T16" fmla="*/ 2 w 10"/>
                  <a:gd name="T17" fmla="*/ 4 h 4"/>
                  <a:gd name="T18" fmla="*/ 0 w 10"/>
                  <a:gd name="T19" fmla="*/ 2 h 4"/>
                  <a:gd name="T20" fmla="*/ 0 w 10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0" name="Freeform 355"/>
              <p:cNvSpPr>
                <a:spLocks/>
              </p:cNvSpPr>
              <p:nvPr/>
            </p:nvSpPr>
            <p:spPr bwMode="auto">
              <a:xfrm>
                <a:off x="2305" y="3194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12 w 12"/>
                  <a:gd name="T3" fmla="*/ 4 h 4"/>
                  <a:gd name="T4" fmla="*/ 10 w 12"/>
                  <a:gd name="T5" fmla="*/ 2 h 4"/>
                  <a:gd name="T6" fmla="*/ 6 w 12"/>
                  <a:gd name="T7" fmla="*/ 2 h 4"/>
                  <a:gd name="T8" fmla="*/ 0 w 12"/>
                  <a:gd name="T9" fmla="*/ 2 h 4"/>
                  <a:gd name="T10" fmla="*/ 0 w 12"/>
                  <a:gd name="T11" fmla="*/ 2 h 4"/>
                  <a:gd name="T12" fmla="*/ 0 w 12"/>
                  <a:gd name="T13" fmla="*/ 0 h 4"/>
                  <a:gd name="T14" fmla="*/ 4 w 12"/>
                  <a:gd name="T15" fmla="*/ 0 h 4"/>
                  <a:gd name="T16" fmla="*/ 12 w 12"/>
                  <a:gd name="T17" fmla="*/ 0 h 4"/>
                  <a:gd name="T18" fmla="*/ 12 w 12"/>
                  <a:gd name="T19" fmla="*/ 0 h 4"/>
                  <a:gd name="T20" fmla="*/ 12 w 12"/>
                  <a:gd name="T21" fmla="*/ 2 h 4"/>
                  <a:gd name="T22" fmla="*/ 12 w 12"/>
                  <a:gd name="T23" fmla="*/ 2 h 4"/>
                  <a:gd name="T24" fmla="*/ 12 w 12"/>
                  <a:gd name="T25" fmla="*/ 4 h 4"/>
                  <a:gd name="T26" fmla="*/ 12 w 12"/>
                  <a:gd name="T27" fmla="*/ 4 h 4"/>
                  <a:gd name="T28" fmla="*/ 12 w 12"/>
                  <a:gd name="T29" fmla="*/ 4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2" y="4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1" name="Freeform 356"/>
              <p:cNvSpPr>
                <a:spLocks/>
              </p:cNvSpPr>
              <p:nvPr/>
            </p:nvSpPr>
            <p:spPr bwMode="auto">
              <a:xfrm>
                <a:off x="2319" y="3200"/>
                <a:ext cx="14" cy="4"/>
              </a:xfrm>
              <a:custGeom>
                <a:avLst/>
                <a:gdLst>
                  <a:gd name="T0" fmla="*/ 14 w 14"/>
                  <a:gd name="T1" fmla="*/ 0 h 4"/>
                  <a:gd name="T2" fmla="*/ 14 w 14"/>
                  <a:gd name="T3" fmla="*/ 0 h 4"/>
                  <a:gd name="T4" fmla="*/ 12 w 14"/>
                  <a:gd name="T5" fmla="*/ 2 h 4"/>
                  <a:gd name="T6" fmla="*/ 8 w 14"/>
                  <a:gd name="T7" fmla="*/ 2 h 4"/>
                  <a:gd name="T8" fmla="*/ 4 w 14"/>
                  <a:gd name="T9" fmla="*/ 2 h 4"/>
                  <a:gd name="T10" fmla="*/ 0 w 14"/>
                  <a:gd name="T11" fmla="*/ 4 h 4"/>
                  <a:gd name="T12" fmla="*/ 0 w 14"/>
                  <a:gd name="T13" fmla="*/ 4 h 4"/>
                  <a:gd name="T14" fmla="*/ 0 w 14"/>
                  <a:gd name="T15" fmla="*/ 0 h 4"/>
                  <a:gd name="T16" fmla="*/ 2 w 14"/>
                  <a:gd name="T17" fmla="*/ 0 h 4"/>
                  <a:gd name="T18" fmla="*/ 6 w 14"/>
                  <a:gd name="T19" fmla="*/ 0 h 4"/>
                  <a:gd name="T20" fmla="*/ 10 w 14"/>
                  <a:gd name="T21" fmla="*/ 0 h 4"/>
                  <a:gd name="T22" fmla="*/ 14 w 14"/>
                  <a:gd name="T23" fmla="*/ 0 h 4"/>
                  <a:gd name="T24" fmla="*/ 14 w 14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4">
                    <a:moveTo>
                      <a:pt x="14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Freeform 357"/>
              <p:cNvSpPr>
                <a:spLocks/>
              </p:cNvSpPr>
              <p:nvPr/>
            </p:nvSpPr>
            <p:spPr bwMode="auto">
              <a:xfrm>
                <a:off x="2305" y="3204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2 w 12"/>
                  <a:gd name="T5" fmla="*/ 0 h 4"/>
                  <a:gd name="T6" fmla="*/ 8 w 12"/>
                  <a:gd name="T7" fmla="*/ 0 h 4"/>
                  <a:gd name="T8" fmla="*/ 12 w 12"/>
                  <a:gd name="T9" fmla="*/ 2 h 4"/>
                  <a:gd name="T10" fmla="*/ 12 w 12"/>
                  <a:gd name="T11" fmla="*/ 2 h 4"/>
                  <a:gd name="T12" fmla="*/ 12 w 12"/>
                  <a:gd name="T13" fmla="*/ 4 h 4"/>
                  <a:gd name="T14" fmla="*/ 12 w 12"/>
                  <a:gd name="T15" fmla="*/ 4 h 4"/>
                  <a:gd name="T16" fmla="*/ 10 w 12"/>
                  <a:gd name="T17" fmla="*/ 2 h 4"/>
                  <a:gd name="T18" fmla="*/ 6 w 12"/>
                  <a:gd name="T19" fmla="*/ 4 h 4"/>
                  <a:gd name="T20" fmla="*/ 2 w 12"/>
                  <a:gd name="T21" fmla="*/ 4 h 4"/>
                  <a:gd name="T22" fmla="*/ 0 w 12"/>
                  <a:gd name="T23" fmla="*/ 2 h 4"/>
                  <a:gd name="T24" fmla="*/ 0 w 12"/>
                  <a:gd name="T25" fmla="*/ 0 h 4"/>
                  <a:gd name="T26" fmla="*/ 0 w 12"/>
                  <a:gd name="T27" fmla="*/ 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3" name="Freeform 358"/>
              <p:cNvSpPr>
                <a:spLocks/>
              </p:cNvSpPr>
              <p:nvPr/>
            </p:nvSpPr>
            <p:spPr bwMode="auto">
              <a:xfrm>
                <a:off x="2319" y="3204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10 w 10"/>
                  <a:gd name="T3" fmla="*/ 0 h 4"/>
                  <a:gd name="T4" fmla="*/ 10 w 10"/>
                  <a:gd name="T5" fmla="*/ 4 h 4"/>
                  <a:gd name="T6" fmla="*/ 10 w 10"/>
                  <a:gd name="T7" fmla="*/ 4 h 4"/>
                  <a:gd name="T8" fmla="*/ 4 w 10"/>
                  <a:gd name="T9" fmla="*/ 4 h 4"/>
                  <a:gd name="T10" fmla="*/ 0 w 10"/>
                  <a:gd name="T11" fmla="*/ 4 h 4"/>
                  <a:gd name="T12" fmla="*/ 0 w 10"/>
                  <a:gd name="T13" fmla="*/ 4 h 4"/>
                  <a:gd name="T14" fmla="*/ 0 w 10"/>
                  <a:gd name="T15" fmla="*/ 0 h 4"/>
                  <a:gd name="T16" fmla="*/ 4 w 10"/>
                  <a:gd name="T17" fmla="*/ 0 h 4"/>
                  <a:gd name="T18" fmla="*/ 10 w 10"/>
                  <a:gd name="T19" fmla="*/ 0 h 4"/>
                  <a:gd name="T20" fmla="*/ 10 w 10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Freeform 359"/>
              <p:cNvSpPr>
                <a:spLocks/>
              </p:cNvSpPr>
              <p:nvPr/>
            </p:nvSpPr>
            <p:spPr bwMode="auto">
              <a:xfrm>
                <a:off x="2301" y="3210"/>
                <a:ext cx="14" cy="2"/>
              </a:xfrm>
              <a:custGeom>
                <a:avLst/>
                <a:gdLst>
                  <a:gd name="T0" fmla="*/ 12 w 14"/>
                  <a:gd name="T1" fmla="*/ 2 h 2"/>
                  <a:gd name="T2" fmla="*/ 12 w 14"/>
                  <a:gd name="T3" fmla="*/ 2 h 2"/>
                  <a:gd name="T4" fmla="*/ 10 w 14"/>
                  <a:gd name="T5" fmla="*/ 2 h 2"/>
                  <a:gd name="T6" fmla="*/ 6 w 14"/>
                  <a:gd name="T7" fmla="*/ 2 h 2"/>
                  <a:gd name="T8" fmla="*/ 2 w 14"/>
                  <a:gd name="T9" fmla="*/ 2 h 2"/>
                  <a:gd name="T10" fmla="*/ 0 w 14"/>
                  <a:gd name="T11" fmla="*/ 0 h 2"/>
                  <a:gd name="T12" fmla="*/ 0 w 14"/>
                  <a:gd name="T13" fmla="*/ 0 h 2"/>
                  <a:gd name="T14" fmla="*/ 2 w 14"/>
                  <a:gd name="T15" fmla="*/ 0 h 2"/>
                  <a:gd name="T16" fmla="*/ 8 w 14"/>
                  <a:gd name="T17" fmla="*/ 0 h 2"/>
                  <a:gd name="T18" fmla="*/ 12 w 14"/>
                  <a:gd name="T19" fmla="*/ 0 h 2"/>
                  <a:gd name="T20" fmla="*/ 14 w 14"/>
                  <a:gd name="T21" fmla="*/ 2 h 2"/>
                  <a:gd name="T22" fmla="*/ 12 w 14"/>
                  <a:gd name="T23" fmla="*/ 2 h 2"/>
                  <a:gd name="T24" fmla="*/ 12 w 14"/>
                  <a:gd name="T25" fmla="*/ 2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2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" name="Freeform 360"/>
              <p:cNvSpPr>
                <a:spLocks/>
              </p:cNvSpPr>
              <p:nvPr/>
            </p:nvSpPr>
            <p:spPr bwMode="auto">
              <a:xfrm>
                <a:off x="2321" y="3210"/>
                <a:ext cx="12" cy="4"/>
              </a:xfrm>
              <a:custGeom>
                <a:avLst/>
                <a:gdLst>
                  <a:gd name="T0" fmla="*/ 0 w 12"/>
                  <a:gd name="T1" fmla="*/ 2 h 4"/>
                  <a:gd name="T2" fmla="*/ 0 w 12"/>
                  <a:gd name="T3" fmla="*/ 2 h 4"/>
                  <a:gd name="T4" fmla="*/ 0 w 12"/>
                  <a:gd name="T5" fmla="*/ 2 h 4"/>
                  <a:gd name="T6" fmla="*/ 2 w 12"/>
                  <a:gd name="T7" fmla="*/ 0 h 4"/>
                  <a:gd name="T8" fmla="*/ 6 w 12"/>
                  <a:gd name="T9" fmla="*/ 0 h 4"/>
                  <a:gd name="T10" fmla="*/ 10 w 12"/>
                  <a:gd name="T11" fmla="*/ 0 h 4"/>
                  <a:gd name="T12" fmla="*/ 12 w 12"/>
                  <a:gd name="T13" fmla="*/ 2 h 4"/>
                  <a:gd name="T14" fmla="*/ 12 w 12"/>
                  <a:gd name="T15" fmla="*/ 2 h 4"/>
                  <a:gd name="T16" fmla="*/ 12 w 12"/>
                  <a:gd name="T17" fmla="*/ 2 h 4"/>
                  <a:gd name="T18" fmla="*/ 10 w 12"/>
                  <a:gd name="T19" fmla="*/ 4 h 4"/>
                  <a:gd name="T20" fmla="*/ 6 w 12"/>
                  <a:gd name="T21" fmla="*/ 2 h 4"/>
                  <a:gd name="T22" fmla="*/ 4 w 12"/>
                  <a:gd name="T23" fmla="*/ 2 h 4"/>
                  <a:gd name="T24" fmla="*/ 0 w 12"/>
                  <a:gd name="T25" fmla="*/ 2 h 4"/>
                  <a:gd name="T26" fmla="*/ 0 w 12"/>
                  <a:gd name="T27" fmla="*/ 2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6" name="Freeform 361"/>
              <p:cNvSpPr>
                <a:spLocks/>
              </p:cNvSpPr>
              <p:nvPr/>
            </p:nvSpPr>
            <p:spPr bwMode="auto">
              <a:xfrm>
                <a:off x="2319" y="3216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10 w 20"/>
                  <a:gd name="T5" fmla="*/ 2 h 2"/>
                  <a:gd name="T6" fmla="*/ 4 w 20"/>
                  <a:gd name="T7" fmla="*/ 2 h 2"/>
                  <a:gd name="T8" fmla="*/ 0 w 20"/>
                  <a:gd name="T9" fmla="*/ 0 h 2"/>
                  <a:gd name="T10" fmla="*/ 0 w 20"/>
                  <a:gd name="T11" fmla="*/ 0 h 2"/>
                  <a:gd name="T12" fmla="*/ 10 w 20"/>
                  <a:gd name="T13" fmla="*/ 0 h 2"/>
                  <a:gd name="T14" fmla="*/ 16 w 20"/>
                  <a:gd name="T15" fmla="*/ 0 h 2"/>
                  <a:gd name="T16" fmla="*/ 18 w 20"/>
                  <a:gd name="T17" fmla="*/ 0 h 2"/>
                  <a:gd name="T18" fmla="*/ 20 w 20"/>
                  <a:gd name="T19" fmla="*/ 2 h 2"/>
                  <a:gd name="T20" fmla="*/ 20 w 20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20" y="2"/>
                    </a:lnTo>
                    <a:lnTo>
                      <a:pt x="10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7" name="Freeform 362"/>
              <p:cNvSpPr>
                <a:spLocks/>
              </p:cNvSpPr>
              <p:nvPr/>
            </p:nvSpPr>
            <p:spPr bwMode="auto">
              <a:xfrm>
                <a:off x="2305" y="3214"/>
                <a:ext cx="12" cy="4"/>
              </a:xfrm>
              <a:custGeom>
                <a:avLst/>
                <a:gdLst>
                  <a:gd name="T0" fmla="*/ 0 w 12"/>
                  <a:gd name="T1" fmla="*/ 2 h 4"/>
                  <a:gd name="T2" fmla="*/ 0 w 12"/>
                  <a:gd name="T3" fmla="*/ 2 h 4"/>
                  <a:gd name="T4" fmla="*/ 4 w 12"/>
                  <a:gd name="T5" fmla="*/ 0 h 4"/>
                  <a:gd name="T6" fmla="*/ 6 w 12"/>
                  <a:gd name="T7" fmla="*/ 0 h 4"/>
                  <a:gd name="T8" fmla="*/ 10 w 12"/>
                  <a:gd name="T9" fmla="*/ 2 h 4"/>
                  <a:gd name="T10" fmla="*/ 12 w 12"/>
                  <a:gd name="T11" fmla="*/ 0 h 4"/>
                  <a:gd name="T12" fmla="*/ 12 w 12"/>
                  <a:gd name="T13" fmla="*/ 0 h 4"/>
                  <a:gd name="T14" fmla="*/ 12 w 12"/>
                  <a:gd name="T15" fmla="*/ 2 h 4"/>
                  <a:gd name="T16" fmla="*/ 12 w 12"/>
                  <a:gd name="T17" fmla="*/ 4 h 4"/>
                  <a:gd name="T18" fmla="*/ 6 w 12"/>
                  <a:gd name="T19" fmla="*/ 4 h 4"/>
                  <a:gd name="T20" fmla="*/ 2 w 12"/>
                  <a:gd name="T21" fmla="*/ 4 h 4"/>
                  <a:gd name="T22" fmla="*/ 0 w 12"/>
                  <a:gd name="T23" fmla="*/ 2 h 4"/>
                  <a:gd name="T24" fmla="*/ 0 w 12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Freeform 363"/>
              <p:cNvSpPr>
                <a:spLocks/>
              </p:cNvSpPr>
              <p:nvPr/>
            </p:nvSpPr>
            <p:spPr bwMode="auto">
              <a:xfrm>
                <a:off x="2319" y="3220"/>
                <a:ext cx="20" cy="4"/>
              </a:xfrm>
              <a:custGeom>
                <a:avLst/>
                <a:gdLst>
                  <a:gd name="T0" fmla="*/ 20 w 20"/>
                  <a:gd name="T1" fmla="*/ 4 h 4"/>
                  <a:gd name="T2" fmla="*/ 20 w 20"/>
                  <a:gd name="T3" fmla="*/ 4 h 4"/>
                  <a:gd name="T4" fmla="*/ 14 w 20"/>
                  <a:gd name="T5" fmla="*/ 4 h 4"/>
                  <a:gd name="T6" fmla="*/ 8 w 20"/>
                  <a:gd name="T7" fmla="*/ 4 h 4"/>
                  <a:gd name="T8" fmla="*/ 2 w 20"/>
                  <a:gd name="T9" fmla="*/ 4 h 4"/>
                  <a:gd name="T10" fmla="*/ 0 w 20"/>
                  <a:gd name="T11" fmla="*/ 2 h 4"/>
                  <a:gd name="T12" fmla="*/ 0 w 20"/>
                  <a:gd name="T13" fmla="*/ 2 h 4"/>
                  <a:gd name="T14" fmla="*/ 8 w 20"/>
                  <a:gd name="T15" fmla="*/ 0 h 4"/>
                  <a:gd name="T16" fmla="*/ 16 w 20"/>
                  <a:gd name="T17" fmla="*/ 2 h 4"/>
                  <a:gd name="T18" fmla="*/ 20 w 20"/>
                  <a:gd name="T19" fmla="*/ 4 h 4"/>
                  <a:gd name="T20" fmla="*/ 20 w 20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4">
                    <a:moveTo>
                      <a:pt x="20" y="4"/>
                    </a:moveTo>
                    <a:lnTo>
                      <a:pt x="20" y="4"/>
                    </a:lnTo>
                    <a:lnTo>
                      <a:pt x="14" y="4"/>
                    </a:lnTo>
                    <a:lnTo>
                      <a:pt x="8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6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9" name="Freeform 364"/>
              <p:cNvSpPr>
                <a:spLocks/>
              </p:cNvSpPr>
              <p:nvPr/>
            </p:nvSpPr>
            <p:spPr bwMode="auto">
              <a:xfrm>
                <a:off x="2305" y="3220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10 w 10"/>
                  <a:gd name="T3" fmla="*/ 0 h 4"/>
                  <a:gd name="T4" fmla="*/ 10 w 10"/>
                  <a:gd name="T5" fmla="*/ 2 h 4"/>
                  <a:gd name="T6" fmla="*/ 10 w 10"/>
                  <a:gd name="T7" fmla="*/ 2 h 4"/>
                  <a:gd name="T8" fmla="*/ 10 w 10"/>
                  <a:gd name="T9" fmla="*/ 4 h 4"/>
                  <a:gd name="T10" fmla="*/ 8 w 10"/>
                  <a:gd name="T11" fmla="*/ 4 h 4"/>
                  <a:gd name="T12" fmla="*/ 8 w 10"/>
                  <a:gd name="T13" fmla="*/ 4 h 4"/>
                  <a:gd name="T14" fmla="*/ 8 w 10"/>
                  <a:gd name="T15" fmla="*/ 2 h 4"/>
                  <a:gd name="T16" fmla="*/ 4 w 10"/>
                  <a:gd name="T17" fmla="*/ 4 h 4"/>
                  <a:gd name="T18" fmla="*/ 2 w 10"/>
                  <a:gd name="T19" fmla="*/ 2 h 4"/>
                  <a:gd name="T20" fmla="*/ 0 w 10"/>
                  <a:gd name="T21" fmla="*/ 2 h 4"/>
                  <a:gd name="T22" fmla="*/ 0 w 10"/>
                  <a:gd name="T23" fmla="*/ 2 h 4"/>
                  <a:gd name="T24" fmla="*/ 0 w 10"/>
                  <a:gd name="T25" fmla="*/ 2 h 4"/>
                  <a:gd name="T26" fmla="*/ 0 w 10"/>
                  <a:gd name="T27" fmla="*/ 4 h 4"/>
                  <a:gd name="T28" fmla="*/ 0 w 10"/>
                  <a:gd name="T29" fmla="*/ 4 h 4"/>
                  <a:gd name="T30" fmla="*/ 0 w 10"/>
                  <a:gd name="T31" fmla="*/ 0 h 4"/>
                  <a:gd name="T32" fmla="*/ 0 w 10"/>
                  <a:gd name="T33" fmla="*/ 0 h 4"/>
                  <a:gd name="T34" fmla="*/ 6 w 10"/>
                  <a:gd name="T35" fmla="*/ 0 h 4"/>
                  <a:gd name="T36" fmla="*/ 8 w 10"/>
                  <a:gd name="T37" fmla="*/ 0 h 4"/>
                  <a:gd name="T38" fmla="*/ 10 w 10"/>
                  <a:gd name="T39" fmla="*/ 0 h 4"/>
                  <a:gd name="T40" fmla="*/ 10 w 10"/>
                  <a:gd name="T41" fmla="*/ 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Freeform 365"/>
              <p:cNvSpPr>
                <a:spLocks/>
              </p:cNvSpPr>
              <p:nvPr/>
            </p:nvSpPr>
            <p:spPr bwMode="auto">
              <a:xfrm>
                <a:off x="2321" y="3178"/>
                <a:ext cx="12" cy="4"/>
              </a:xfrm>
              <a:custGeom>
                <a:avLst/>
                <a:gdLst>
                  <a:gd name="T0" fmla="*/ 2 w 12"/>
                  <a:gd name="T1" fmla="*/ 0 h 4"/>
                  <a:gd name="T2" fmla="*/ 2 w 12"/>
                  <a:gd name="T3" fmla="*/ 0 h 4"/>
                  <a:gd name="T4" fmla="*/ 2 w 12"/>
                  <a:gd name="T5" fmla="*/ 0 h 4"/>
                  <a:gd name="T6" fmla="*/ 4 w 12"/>
                  <a:gd name="T7" fmla="*/ 2 h 4"/>
                  <a:gd name="T8" fmla="*/ 6 w 12"/>
                  <a:gd name="T9" fmla="*/ 0 h 4"/>
                  <a:gd name="T10" fmla="*/ 10 w 12"/>
                  <a:gd name="T11" fmla="*/ 0 h 4"/>
                  <a:gd name="T12" fmla="*/ 12 w 12"/>
                  <a:gd name="T13" fmla="*/ 2 h 4"/>
                  <a:gd name="T14" fmla="*/ 12 w 12"/>
                  <a:gd name="T15" fmla="*/ 4 h 4"/>
                  <a:gd name="T16" fmla="*/ 12 w 12"/>
                  <a:gd name="T17" fmla="*/ 4 h 4"/>
                  <a:gd name="T18" fmla="*/ 4 w 12"/>
                  <a:gd name="T19" fmla="*/ 4 h 4"/>
                  <a:gd name="T20" fmla="*/ 0 w 12"/>
                  <a:gd name="T21" fmla="*/ 2 h 4"/>
                  <a:gd name="T22" fmla="*/ 2 w 12"/>
                  <a:gd name="T23" fmla="*/ 0 h 4"/>
                  <a:gd name="T24" fmla="*/ 2 w 12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2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1" name="Freeform 366"/>
              <p:cNvSpPr>
                <a:spLocks/>
              </p:cNvSpPr>
              <p:nvPr/>
            </p:nvSpPr>
            <p:spPr bwMode="auto">
              <a:xfrm>
                <a:off x="2321" y="3232"/>
                <a:ext cx="10" cy="6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4 h 6"/>
                  <a:gd name="T4" fmla="*/ 2 w 10"/>
                  <a:gd name="T5" fmla="*/ 2 h 6"/>
                  <a:gd name="T6" fmla="*/ 2 w 10"/>
                  <a:gd name="T7" fmla="*/ 0 h 6"/>
                  <a:gd name="T8" fmla="*/ 2 w 10"/>
                  <a:gd name="T9" fmla="*/ 0 h 6"/>
                  <a:gd name="T10" fmla="*/ 4 w 10"/>
                  <a:gd name="T11" fmla="*/ 2 h 6"/>
                  <a:gd name="T12" fmla="*/ 8 w 10"/>
                  <a:gd name="T13" fmla="*/ 2 h 6"/>
                  <a:gd name="T14" fmla="*/ 10 w 10"/>
                  <a:gd name="T15" fmla="*/ 2 h 6"/>
                  <a:gd name="T16" fmla="*/ 8 w 10"/>
                  <a:gd name="T17" fmla="*/ 6 h 6"/>
                  <a:gd name="T18" fmla="*/ 8 w 10"/>
                  <a:gd name="T19" fmla="*/ 6 h 6"/>
                  <a:gd name="T20" fmla="*/ 8 w 10"/>
                  <a:gd name="T21" fmla="*/ 4 h 6"/>
                  <a:gd name="T22" fmla="*/ 6 w 10"/>
                  <a:gd name="T23" fmla="*/ 4 h 6"/>
                  <a:gd name="T24" fmla="*/ 0 w 10"/>
                  <a:gd name="T25" fmla="*/ 4 h 6"/>
                  <a:gd name="T26" fmla="*/ 0 w 10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367"/>
              <p:cNvSpPr>
                <a:spLocks/>
              </p:cNvSpPr>
              <p:nvPr/>
            </p:nvSpPr>
            <p:spPr bwMode="auto">
              <a:xfrm>
                <a:off x="2307" y="3232"/>
                <a:ext cx="6" cy="4"/>
              </a:xfrm>
              <a:custGeom>
                <a:avLst/>
                <a:gdLst>
                  <a:gd name="T0" fmla="*/ 2 w 6"/>
                  <a:gd name="T1" fmla="*/ 0 h 4"/>
                  <a:gd name="T2" fmla="*/ 2 w 6"/>
                  <a:gd name="T3" fmla="*/ 0 h 4"/>
                  <a:gd name="T4" fmla="*/ 2 w 6"/>
                  <a:gd name="T5" fmla="*/ 0 h 4"/>
                  <a:gd name="T6" fmla="*/ 2 w 6"/>
                  <a:gd name="T7" fmla="*/ 0 h 4"/>
                  <a:gd name="T8" fmla="*/ 6 w 6"/>
                  <a:gd name="T9" fmla="*/ 0 h 4"/>
                  <a:gd name="T10" fmla="*/ 6 w 6"/>
                  <a:gd name="T11" fmla="*/ 0 h 4"/>
                  <a:gd name="T12" fmla="*/ 6 w 6"/>
                  <a:gd name="T13" fmla="*/ 4 h 4"/>
                  <a:gd name="T14" fmla="*/ 6 w 6"/>
                  <a:gd name="T15" fmla="*/ 4 h 4"/>
                  <a:gd name="T16" fmla="*/ 2 w 6"/>
                  <a:gd name="T17" fmla="*/ 4 h 4"/>
                  <a:gd name="T18" fmla="*/ 0 w 6"/>
                  <a:gd name="T19" fmla="*/ 4 h 4"/>
                  <a:gd name="T20" fmla="*/ 0 w 6"/>
                  <a:gd name="T21" fmla="*/ 2 h 4"/>
                  <a:gd name="T22" fmla="*/ 2 w 6"/>
                  <a:gd name="T23" fmla="*/ 0 h 4"/>
                  <a:gd name="T24" fmla="*/ 2 w 6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3" name="Freeform 368"/>
              <p:cNvSpPr>
                <a:spLocks/>
              </p:cNvSpPr>
              <p:nvPr/>
            </p:nvSpPr>
            <p:spPr bwMode="auto">
              <a:xfrm>
                <a:off x="2305" y="3238"/>
                <a:ext cx="10" cy="4"/>
              </a:xfrm>
              <a:custGeom>
                <a:avLst/>
                <a:gdLst>
                  <a:gd name="T0" fmla="*/ 8 w 10"/>
                  <a:gd name="T1" fmla="*/ 4 h 4"/>
                  <a:gd name="T2" fmla="*/ 8 w 10"/>
                  <a:gd name="T3" fmla="*/ 4 h 4"/>
                  <a:gd name="T4" fmla="*/ 6 w 10"/>
                  <a:gd name="T5" fmla="*/ 4 h 4"/>
                  <a:gd name="T6" fmla="*/ 0 w 10"/>
                  <a:gd name="T7" fmla="*/ 4 h 4"/>
                  <a:gd name="T8" fmla="*/ 0 w 10"/>
                  <a:gd name="T9" fmla="*/ 4 h 4"/>
                  <a:gd name="T10" fmla="*/ 0 w 10"/>
                  <a:gd name="T11" fmla="*/ 0 h 4"/>
                  <a:gd name="T12" fmla="*/ 0 w 10"/>
                  <a:gd name="T13" fmla="*/ 0 h 4"/>
                  <a:gd name="T14" fmla="*/ 0 w 10"/>
                  <a:gd name="T15" fmla="*/ 0 h 4"/>
                  <a:gd name="T16" fmla="*/ 0 w 10"/>
                  <a:gd name="T17" fmla="*/ 2 h 4"/>
                  <a:gd name="T18" fmla="*/ 0 w 10"/>
                  <a:gd name="T19" fmla="*/ 2 h 4"/>
                  <a:gd name="T20" fmla="*/ 2 w 10"/>
                  <a:gd name="T21" fmla="*/ 2 h 4"/>
                  <a:gd name="T22" fmla="*/ 6 w 10"/>
                  <a:gd name="T23" fmla="*/ 2 h 4"/>
                  <a:gd name="T24" fmla="*/ 10 w 10"/>
                  <a:gd name="T25" fmla="*/ 0 h 4"/>
                  <a:gd name="T26" fmla="*/ 10 w 10"/>
                  <a:gd name="T27" fmla="*/ 0 h 4"/>
                  <a:gd name="T28" fmla="*/ 10 w 10"/>
                  <a:gd name="T29" fmla="*/ 4 h 4"/>
                  <a:gd name="T30" fmla="*/ 10 w 10"/>
                  <a:gd name="T31" fmla="*/ 4 h 4"/>
                  <a:gd name="T32" fmla="*/ 10 w 10"/>
                  <a:gd name="T33" fmla="*/ 4 h 4"/>
                  <a:gd name="T34" fmla="*/ 8 w 10"/>
                  <a:gd name="T35" fmla="*/ 4 h 4"/>
                  <a:gd name="T36" fmla="*/ 8 w 10"/>
                  <a:gd name="T37" fmla="*/ 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" h="4"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Freeform 369"/>
              <p:cNvSpPr>
                <a:spLocks/>
              </p:cNvSpPr>
              <p:nvPr/>
            </p:nvSpPr>
            <p:spPr bwMode="auto">
              <a:xfrm>
                <a:off x="2319" y="3244"/>
                <a:ext cx="14" cy="4"/>
              </a:xfrm>
              <a:custGeom>
                <a:avLst/>
                <a:gdLst>
                  <a:gd name="T0" fmla="*/ 0 w 14"/>
                  <a:gd name="T1" fmla="*/ 2 h 4"/>
                  <a:gd name="T2" fmla="*/ 0 w 14"/>
                  <a:gd name="T3" fmla="*/ 2 h 4"/>
                  <a:gd name="T4" fmla="*/ 6 w 14"/>
                  <a:gd name="T5" fmla="*/ 0 h 4"/>
                  <a:gd name="T6" fmla="*/ 10 w 14"/>
                  <a:gd name="T7" fmla="*/ 2 h 4"/>
                  <a:gd name="T8" fmla="*/ 14 w 14"/>
                  <a:gd name="T9" fmla="*/ 4 h 4"/>
                  <a:gd name="T10" fmla="*/ 14 w 14"/>
                  <a:gd name="T11" fmla="*/ 4 h 4"/>
                  <a:gd name="T12" fmla="*/ 4 w 14"/>
                  <a:gd name="T13" fmla="*/ 4 h 4"/>
                  <a:gd name="T14" fmla="*/ 2 w 14"/>
                  <a:gd name="T15" fmla="*/ 4 h 4"/>
                  <a:gd name="T16" fmla="*/ 0 w 14"/>
                  <a:gd name="T17" fmla="*/ 2 h 4"/>
                  <a:gd name="T18" fmla="*/ 0 w 14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0" y="2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5" name="Freeform 370"/>
              <p:cNvSpPr>
                <a:spLocks/>
              </p:cNvSpPr>
              <p:nvPr/>
            </p:nvSpPr>
            <p:spPr bwMode="auto">
              <a:xfrm>
                <a:off x="2305" y="3244"/>
                <a:ext cx="10" cy="4"/>
              </a:xfrm>
              <a:custGeom>
                <a:avLst/>
                <a:gdLst>
                  <a:gd name="T0" fmla="*/ 8 w 10"/>
                  <a:gd name="T1" fmla="*/ 4 h 4"/>
                  <a:gd name="T2" fmla="*/ 8 w 10"/>
                  <a:gd name="T3" fmla="*/ 4 h 4"/>
                  <a:gd name="T4" fmla="*/ 8 w 10"/>
                  <a:gd name="T5" fmla="*/ 2 h 4"/>
                  <a:gd name="T6" fmla="*/ 4 w 10"/>
                  <a:gd name="T7" fmla="*/ 2 h 4"/>
                  <a:gd name="T8" fmla="*/ 0 w 10"/>
                  <a:gd name="T9" fmla="*/ 2 h 4"/>
                  <a:gd name="T10" fmla="*/ 0 w 10"/>
                  <a:gd name="T11" fmla="*/ 2 h 4"/>
                  <a:gd name="T12" fmla="*/ 0 w 10"/>
                  <a:gd name="T13" fmla="*/ 0 h 4"/>
                  <a:gd name="T14" fmla="*/ 4 w 10"/>
                  <a:gd name="T15" fmla="*/ 0 h 4"/>
                  <a:gd name="T16" fmla="*/ 10 w 10"/>
                  <a:gd name="T17" fmla="*/ 0 h 4"/>
                  <a:gd name="T18" fmla="*/ 10 w 10"/>
                  <a:gd name="T19" fmla="*/ 0 h 4"/>
                  <a:gd name="T20" fmla="*/ 10 w 10"/>
                  <a:gd name="T21" fmla="*/ 2 h 4"/>
                  <a:gd name="T22" fmla="*/ 10 w 10"/>
                  <a:gd name="T23" fmla="*/ 2 h 4"/>
                  <a:gd name="T24" fmla="*/ 10 w 10"/>
                  <a:gd name="T25" fmla="*/ 4 h 4"/>
                  <a:gd name="T26" fmla="*/ 8 w 10"/>
                  <a:gd name="T27" fmla="*/ 4 h 4"/>
                  <a:gd name="T28" fmla="*/ 8 w 10"/>
                  <a:gd name="T29" fmla="*/ 4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4">
                    <a:moveTo>
                      <a:pt x="8" y="4"/>
                    </a:moveTo>
                    <a:lnTo>
                      <a:pt x="8" y="4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Freeform 371"/>
              <p:cNvSpPr>
                <a:spLocks/>
              </p:cNvSpPr>
              <p:nvPr/>
            </p:nvSpPr>
            <p:spPr bwMode="auto">
              <a:xfrm>
                <a:off x="2321" y="3250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10 w 12"/>
                  <a:gd name="T3" fmla="*/ 4 h 4"/>
                  <a:gd name="T4" fmla="*/ 6 w 12"/>
                  <a:gd name="T5" fmla="*/ 2 h 4"/>
                  <a:gd name="T6" fmla="*/ 0 w 12"/>
                  <a:gd name="T7" fmla="*/ 4 h 4"/>
                  <a:gd name="T8" fmla="*/ 0 w 12"/>
                  <a:gd name="T9" fmla="*/ 4 h 4"/>
                  <a:gd name="T10" fmla="*/ 0 w 12"/>
                  <a:gd name="T11" fmla="*/ 0 h 4"/>
                  <a:gd name="T12" fmla="*/ 0 w 12"/>
                  <a:gd name="T13" fmla="*/ 0 h 4"/>
                  <a:gd name="T14" fmla="*/ 2 w 12"/>
                  <a:gd name="T15" fmla="*/ 0 h 4"/>
                  <a:gd name="T16" fmla="*/ 2 w 12"/>
                  <a:gd name="T17" fmla="*/ 0 h 4"/>
                  <a:gd name="T18" fmla="*/ 2 w 12"/>
                  <a:gd name="T19" fmla="*/ 0 h 4"/>
                  <a:gd name="T20" fmla="*/ 4 w 12"/>
                  <a:gd name="T21" fmla="*/ 0 h 4"/>
                  <a:gd name="T22" fmla="*/ 8 w 12"/>
                  <a:gd name="T23" fmla="*/ 2 h 4"/>
                  <a:gd name="T24" fmla="*/ 12 w 12"/>
                  <a:gd name="T25" fmla="*/ 2 h 4"/>
                  <a:gd name="T26" fmla="*/ 10 w 12"/>
                  <a:gd name="T27" fmla="*/ 4 h 4"/>
                  <a:gd name="T28" fmla="*/ 10 w 12"/>
                  <a:gd name="T29" fmla="*/ 4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10" y="4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7" name="Freeform 372"/>
              <p:cNvSpPr>
                <a:spLocks/>
              </p:cNvSpPr>
              <p:nvPr/>
            </p:nvSpPr>
            <p:spPr bwMode="auto">
              <a:xfrm>
                <a:off x="2305" y="3250"/>
                <a:ext cx="12" cy="4"/>
              </a:xfrm>
              <a:custGeom>
                <a:avLst/>
                <a:gdLst>
                  <a:gd name="T0" fmla="*/ 0 w 12"/>
                  <a:gd name="T1" fmla="*/ 2 h 4"/>
                  <a:gd name="T2" fmla="*/ 0 w 12"/>
                  <a:gd name="T3" fmla="*/ 2 h 4"/>
                  <a:gd name="T4" fmla="*/ 0 w 12"/>
                  <a:gd name="T5" fmla="*/ 0 h 4"/>
                  <a:gd name="T6" fmla="*/ 4 w 12"/>
                  <a:gd name="T7" fmla="*/ 0 h 4"/>
                  <a:gd name="T8" fmla="*/ 12 w 12"/>
                  <a:gd name="T9" fmla="*/ 0 h 4"/>
                  <a:gd name="T10" fmla="*/ 12 w 12"/>
                  <a:gd name="T11" fmla="*/ 0 h 4"/>
                  <a:gd name="T12" fmla="*/ 12 w 12"/>
                  <a:gd name="T13" fmla="*/ 4 h 4"/>
                  <a:gd name="T14" fmla="*/ 8 w 12"/>
                  <a:gd name="T15" fmla="*/ 2 h 4"/>
                  <a:gd name="T16" fmla="*/ 4 w 12"/>
                  <a:gd name="T17" fmla="*/ 2 h 4"/>
                  <a:gd name="T18" fmla="*/ 0 w 12"/>
                  <a:gd name="T19" fmla="*/ 2 h 4"/>
                  <a:gd name="T20" fmla="*/ 0 w 12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Freeform 373"/>
              <p:cNvSpPr>
                <a:spLocks/>
              </p:cNvSpPr>
              <p:nvPr/>
            </p:nvSpPr>
            <p:spPr bwMode="auto">
              <a:xfrm>
                <a:off x="2325" y="3256"/>
                <a:ext cx="10" cy="4"/>
              </a:xfrm>
              <a:custGeom>
                <a:avLst/>
                <a:gdLst>
                  <a:gd name="T0" fmla="*/ 0 w 10"/>
                  <a:gd name="T1" fmla="*/ 0 h 4"/>
                  <a:gd name="T2" fmla="*/ 0 w 10"/>
                  <a:gd name="T3" fmla="*/ 0 h 4"/>
                  <a:gd name="T4" fmla="*/ 2 w 10"/>
                  <a:gd name="T5" fmla="*/ 0 h 4"/>
                  <a:gd name="T6" fmla="*/ 6 w 10"/>
                  <a:gd name="T7" fmla="*/ 0 h 4"/>
                  <a:gd name="T8" fmla="*/ 10 w 10"/>
                  <a:gd name="T9" fmla="*/ 0 h 4"/>
                  <a:gd name="T10" fmla="*/ 10 w 10"/>
                  <a:gd name="T11" fmla="*/ 0 h 4"/>
                  <a:gd name="T12" fmla="*/ 10 w 10"/>
                  <a:gd name="T13" fmla="*/ 2 h 4"/>
                  <a:gd name="T14" fmla="*/ 6 w 10"/>
                  <a:gd name="T15" fmla="*/ 4 h 4"/>
                  <a:gd name="T16" fmla="*/ 2 w 10"/>
                  <a:gd name="T17" fmla="*/ 2 h 4"/>
                  <a:gd name="T18" fmla="*/ 0 w 10"/>
                  <a:gd name="T19" fmla="*/ 0 h 4"/>
                  <a:gd name="T20" fmla="*/ 0 w 10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Freeform 374"/>
              <p:cNvSpPr>
                <a:spLocks/>
              </p:cNvSpPr>
              <p:nvPr/>
            </p:nvSpPr>
            <p:spPr bwMode="auto">
              <a:xfrm>
                <a:off x="2305" y="325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10 w 12"/>
                  <a:gd name="T5" fmla="*/ 4 h 6"/>
                  <a:gd name="T6" fmla="*/ 6 w 12"/>
                  <a:gd name="T7" fmla="*/ 2 h 6"/>
                  <a:gd name="T8" fmla="*/ 0 w 12"/>
                  <a:gd name="T9" fmla="*/ 4 h 6"/>
                  <a:gd name="T10" fmla="*/ 0 w 12"/>
                  <a:gd name="T11" fmla="*/ 4 h 6"/>
                  <a:gd name="T12" fmla="*/ 0 w 12"/>
                  <a:gd name="T13" fmla="*/ 2 h 6"/>
                  <a:gd name="T14" fmla="*/ 4 w 12"/>
                  <a:gd name="T15" fmla="*/ 0 h 6"/>
                  <a:gd name="T16" fmla="*/ 12 w 12"/>
                  <a:gd name="T17" fmla="*/ 2 h 6"/>
                  <a:gd name="T18" fmla="*/ 12 w 12"/>
                  <a:gd name="T19" fmla="*/ 2 h 6"/>
                  <a:gd name="T20" fmla="*/ 12 w 12"/>
                  <a:gd name="T21" fmla="*/ 4 h 6"/>
                  <a:gd name="T22" fmla="*/ 12 w 12"/>
                  <a:gd name="T23" fmla="*/ 4 h 6"/>
                  <a:gd name="T24" fmla="*/ 12 w 12"/>
                  <a:gd name="T25" fmla="*/ 4 h 6"/>
                  <a:gd name="T26" fmla="*/ 12 w 12"/>
                  <a:gd name="T27" fmla="*/ 6 h 6"/>
                  <a:gd name="T28" fmla="*/ 12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Freeform 375"/>
              <p:cNvSpPr>
                <a:spLocks/>
              </p:cNvSpPr>
              <p:nvPr/>
            </p:nvSpPr>
            <p:spPr bwMode="auto">
              <a:xfrm>
                <a:off x="2319" y="3260"/>
                <a:ext cx="14" cy="4"/>
              </a:xfrm>
              <a:custGeom>
                <a:avLst/>
                <a:gdLst>
                  <a:gd name="T0" fmla="*/ 14 w 14"/>
                  <a:gd name="T1" fmla="*/ 0 h 4"/>
                  <a:gd name="T2" fmla="*/ 14 w 14"/>
                  <a:gd name="T3" fmla="*/ 0 h 4"/>
                  <a:gd name="T4" fmla="*/ 12 w 14"/>
                  <a:gd name="T5" fmla="*/ 4 h 4"/>
                  <a:gd name="T6" fmla="*/ 8 w 14"/>
                  <a:gd name="T7" fmla="*/ 4 h 4"/>
                  <a:gd name="T8" fmla="*/ 4 w 14"/>
                  <a:gd name="T9" fmla="*/ 4 h 4"/>
                  <a:gd name="T10" fmla="*/ 0 w 14"/>
                  <a:gd name="T11" fmla="*/ 4 h 4"/>
                  <a:gd name="T12" fmla="*/ 0 w 14"/>
                  <a:gd name="T13" fmla="*/ 4 h 4"/>
                  <a:gd name="T14" fmla="*/ 0 w 14"/>
                  <a:gd name="T15" fmla="*/ 2 h 4"/>
                  <a:gd name="T16" fmla="*/ 2 w 14"/>
                  <a:gd name="T17" fmla="*/ 0 h 4"/>
                  <a:gd name="T18" fmla="*/ 6 w 14"/>
                  <a:gd name="T19" fmla="*/ 0 h 4"/>
                  <a:gd name="T20" fmla="*/ 10 w 14"/>
                  <a:gd name="T21" fmla="*/ 2 h 4"/>
                  <a:gd name="T22" fmla="*/ 14 w 14"/>
                  <a:gd name="T23" fmla="*/ 0 h 4"/>
                  <a:gd name="T24" fmla="*/ 14 w 14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4">
                    <a:moveTo>
                      <a:pt x="14" y="0"/>
                    </a:moveTo>
                    <a:lnTo>
                      <a:pt x="14" y="0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Freeform 376"/>
              <p:cNvSpPr>
                <a:spLocks/>
              </p:cNvSpPr>
              <p:nvPr/>
            </p:nvSpPr>
            <p:spPr bwMode="auto">
              <a:xfrm>
                <a:off x="2305" y="3266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2 w 12"/>
                  <a:gd name="T5" fmla="*/ 0 h 2"/>
                  <a:gd name="T6" fmla="*/ 8 w 12"/>
                  <a:gd name="T7" fmla="*/ 0 h 2"/>
                  <a:gd name="T8" fmla="*/ 12 w 12"/>
                  <a:gd name="T9" fmla="*/ 0 h 2"/>
                  <a:gd name="T10" fmla="*/ 12 w 12"/>
                  <a:gd name="T11" fmla="*/ 2 h 2"/>
                  <a:gd name="T12" fmla="*/ 12 w 12"/>
                  <a:gd name="T13" fmla="*/ 2 h 2"/>
                  <a:gd name="T14" fmla="*/ 12 w 12"/>
                  <a:gd name="T15" fmla="*/ 2 h 2"/>
                  <a:gd name="T16" fmla="*/ 10 w 12"/>
                  <a:gd name="T17" fmla="*/ 2 h 2"/>
                  <a:gd name="T18" fmla="*/ 6 w 12"/>
                  <a:gd name="T19" fmla="*/ 2 h 2"/>
                  <a:gd name="T20" fmla="*/ 2 w 12"/>
                  <a:gd name="T21" fmla="*/ 2 h 2"/>
                  <a:gd name="T22" fmla="*/ 0 w 12"/>
                  <a:gd name="T23" fmla="*/ 2 h 2"/>
                  <a:gd name="T24" fmla="*/ 0 w 12"/>
                  <a:gd name="T25" fmla="*/ 0 h 2"/>
                  <a:gd name="T26" fmla="*/ 0 w 12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Freeform 377"/>
              <p:cNvSpPr>
                <a:spLocks/>
              </p:cNvSpPr>
              <p:nvPr/>
            </p:nvSpPr>
            <p:spPr bwMode="auto">
              <a:xfrm>
                <a:off x="2319" y="3266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10 w 10"/>
                  <a:gd name="T3" fmla="*/ 0 h 4"/>
                  <a:gd name="T4" fmla="*/ 10 w 10"/>
                  <a:gd name="T5" fmla="*/ 4 h 4"/>
                  <a:gd name="T6" fmla="*/ 10 w 10"/>
                  <a:gd name="T7" fmla="*/ 4 h 4"/>
                  <a:gd name="T8" fmla="*/ 4 w 10"/>
                  <a:gd name="T9" fmla="*/ 2 h 4"/>
                  <a:gd name="T10" fmla="*/ 0 w 10"/>
                  <a:gd name="T11" fmla="*/ 2 h 4"/>
                  <a:gd name="T12" fmla="*/ 0 w 10"/>
                  <a:gd name="T13" fmla="*/ 2 h 4"/>
                  <a:gd name="T14" fmla="*/ 0 w 10"/>
                  <a:gd name="T15" fmla="*/ 0 h 4"/>
                  <a:gd name="T16" fmla="*/ 4 w 10"/>
                  <a:gd name="T17" fmla="*/ 0 h 4"/>
                  <a:gd name="T18" fmla="*/ 10 w 10"/>
                  <a:gd name="T19" fmla="*/ 0 h 4"/>
                  <a:gd name="T20" fmla="*/ 10 w 10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Freeform 378"/>
              <p:cNvSpPr>
                <a:spLocks/>
              </p:cNvSpPr>
              <p:nvPr/>
            </p:nvSpPr>
            <p:spPr bwMode="auto">
              <a:xfrm>
                <a:off x="2301" y="3270"/>
                <a:ext cx="14" cy="4"/>
              </a:xfrm>
              <a:custGeom>
                <a:avLst/>
                <a:gdLst>
                  <a:gd name="T0" fmla="*/ 12 w 14"/>
                  <a:gd name="T1" fmla="*/ 4 h 4"/>
                  <a:gd name="T2" fmla="*/ 12 w 14"/>
                  <a:gd name="T3" fmla="*/ 4 h 4"/>
                  <a:gd name="T4" fmla="*/ 10 w 14"/>
                  <a:gd name="T5" fmla="*/ 4 h 4"/>
                  <a:gd name="T6" fmla="*/ 6 w 14"/>
                  <a:gd name="T7" fmla="*/ 4 h 4"/>
                  <a:gd name="T8" fmla="*/ 2 w 14"/>
                  <a:gd name="T9" fmla="*/ 4 h 4"/>
                  <a:gd name="T10" fmla="*/ 0 w 14"/>
                  <a:gd name="T11" fmla="*/ 2 h 4"/>
                  <a:gd name="T12" fmla="*/ 0 w 14"/>
                  <a:gd name="T13" fmla="*/ 2 h 4"/>
                  <a:gd name="T14" fmla="*/ 2 w 14"/>
                  <a:gd name="T15" fmla="*/ 0 h 4"/>
                  <a:gd name="T16" fmla="*/ 8 w 14"/>
                  <a:gd name="T17" fmla="*/ 0 h 4"/>
                  <a:gd name="T18" fmla="*/ 12 w 14"/>
                  <a:gd name="T19" fmla="*/ 2 h 4"/>
                  <a:gd name="T20" fmla="*/ 14 w 14"/>
                  <a:gd name="T21" fmla="*/ 2 h 4"/>
                  <a:gd name="T22" fmla="*/ 12 w 14"/>
                  <a:gd name="T23" fmla="*/ 4 h 4"/>
                  <a:gd name="T24" fmla="*/ 12 w 14"/>
                  <a:gd name="T25" fmla="*/ 4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4">
                    <a:moveTo>
                      <a:pt x="12" y="4"/>
                    </a:moveTo>
                    <a:lnTo>
                      <a:pt x="12" y="4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Freeform 379"/>
              <p:cNvSpPr>
                <a:spLocks/>
              </p:cNvSpPr>
              <p:nvPr/>
            </p:nvSpPr>
            <p:spPr bwMode="auto">
              <a:xfrm>
                <a:off x="2321" y="3270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0 w 12"/>
                  <a:gd name="T3" fmla="*/ 4 h 4"/>
                  <a:gd name="T4" fmla="*/ 0 w 12"/>
                  <a:gd name="T5" fmla="*/ 2 h 4"/>
                  <a:gd name="T6" fmla="*/ 2 w 12"/>
                  <a:gd name="T7" fmla="*/ 2 h 4"/>
                  <a:gd name="T8" fmla="*/ 6 w 12"/>
                  <a:gd name="T9" fmla="*/ 0 h 4"/>
                  <a:gd name="T10" fmla="*/ 10 w 12"/>
                  <a:gd name="T11" fmla="*/ 2 h 4"/>
                  <a:gd name="T12" fmla="*/ 12 w 12"/>
                  <a:gd name="T13" fmla="*/ 2 h 4"/>
                  <a:gd name="T14" fmla="*/ 12 w 12"/>
                  <a:gd name="T15" fmla="*/ 4 h 4"/>
                  <a:gd name="T16" fmla="*/ 12 w 12"/>
                  <a:gd name="T17" fmla="*/ 4 h 4"/>
                  <a:gd name="T18" fmla="*/ 10 w 12"/>
                  <a:gd name="T19" fmla="*/ 4 h 4"/>
                  <a:gd name="T20" fmla="*/ 6 w 12"/>
                  <a:gd name="T21" fmla="*/ 4 h 4"/>
                  <a:gd name="T22" fmla="*/ 4 w 12"/>
                  <a:gd name="T23" fmla="*/ 4 h 4"/>
                  <a:gd name="T24" fmla="*/ 0 w 12"/>
                  <a:gd name="T25" fmla="*/ 4 h 4"/>
                  <a:gd name="T26" fmla="*/ 0 w 12"/>
                  <a:gd name="T27" fmla="*/ 4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5" name="Freeform 380"/>
              <p:cNvSpPr>
                <a:spLocks/>
              </p:cNvSpPr>
              <p:nvPr/>
            </p:nvSpPr>
            <p:spPr bwMode="auto">
              <a:xfrm>
                <a:off x="2319" y="3276"/>
                <a:ext cx="20" cy="4"/>
              </a:xfrm>
              <a:custGeom>
                <a:avLst/>
                <a:gdLst>
                  <a:gd name="T0" fmla="*/ 20 w 20"/>
                  <a:gd name="T1" fmla="*/ 4 h 4"/>
                  <a:gd name="T2" fmla="*/ 20 w 20"/>
                  <a:gd name="T3" fmla="*/ 4 h 4"/>
                  <a:gd name="T4" fmla="*/ 10 w 20"/>
                  <a:gd name="T5" fmla="*/ 4 h 4"/>
                  <a:gd name="T6" fmla="*/ 4 w 20"/>
                  <a:gd name="T7" fmla="*/ 4 h 4"/>
                  <a:gd name="T8" fmla="*/ 0 w 20"/>
                  <a:gd name="T9" fmla="*/ 0 h 4"/>
                  <a:gd name="T10" fmla="*/ 0 w 20"/>
                  <a:gd name="T11" fmla="*/ 0 h 4"/>
                  <a:gd name="T12" fmla="*/ 10 w 20"/>
                  <a:gd name="T13" fmla="*/ 0 h 4"/>
                  <a:gd name="T14" fmla="*/ 16 w 20"/>
                  <a:gd name="T15" fmla="*/ 2 h 4"/>
                  <a:gd name="T16" fmla="*/ 18 w 20"/>
                  <a:gd name="T17" fmla="*/ 2 h 4"/>
                  <a:gd name="T18" fmla="*/ 20 w 20"/>
                  <a:gd name="T19" fmla="*/ 4 h 4"/>
                  <a:gd name="T20" fmla="*/ 20 w 20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4">
                    <a:moveTo>
                      <a:pt x="20" y="4"/>
                    </a:moveTo>
                    <a:lnTo>
                      <a:pt x="20" y="4"/>
                    </a:lnTo>
                    <a:lnTo>
                      <a:pt x="10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Freeform 381"/>
              <p:cNvSpPr>
                <a:spLocks/>
              </p:cNvSpPr>
              <p:nvPr/>
            </p:nvSpPr>
            <p:spPr bwMode="auto">
              <a:xfrm>
                <a:off x="2305" y="3276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4 w 12"/>
                  <a:gd name="T5" fmla="*/ 0 h 4"/>
                  <a:gd name="T6" fmla="*/ 6 w 12"/>
                  <a:gd name="T7" fmla="*/ 0 h 4"/>
                  <a:gd name="T8" fmla="*/ 10 w 12"/>
                  <a:gd name="T9" fmla="*/ 0 h 4"/>
                  <a:gd name="T10" fmla="*/ 12 w 12"/>
                  <a:gd name="T11" fmla="*/ 0 h 4"/>
                  <a:gd name="T12" fmla="*/ 12 w 12"/>
                  <a:gd name="T13" fmla="*/ 0 h 4"/>
                  <a:gd name="T14" fmla="*/ 12 w 12"/>
                  <a:gd name="T15" fmla="*/ 2 h 4"/>
                  <a:gd name="T16" fmla="*/ 12 w 12"/>
                  <a:gd name="T17" fmla="*/ 2 h 4"/>
                  <a:gd name="T18" fmla="*/ 6 w 12"/>
                  <a:gd name="T19" fmla="*/ 4 h 4"/>
                  <a:gd name="T20" fmla="*/ 2 w 12"/>
                  <a:gd name="T21" fmla="*/ 2 h 4"/>
                  <a:gd name="T22" fmla="*/ 0 w 12"/>
                  <a:gd name="T23" fmla="*/ 0 h 4"/>
                  <a:gd name="T24" fmla="*/ 0 w 12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7" name="Freeform 382"/>
              <p:cNvSpPr>
                <a:spLocks/>
              </p:cNvSpPr>
              <p:nvPr/>
            </p:nvSpPr>
            <p:spPr bwMode="auto">
              <a:xfrm>
                <a:off x="2319" y="3282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14 w 20"/>
                  <a:gd name="T5" fmla="*/ 2 h 2"/>
                  <a:gd name="T6" fmla="*/ 8 w 20"/>
                  <a:gd name="T7" fmla="*/ 2 h 2"/>
                  <a:gd name="T8" fmla="*/ 2 w 20"/>
                  <a:gd name="T9" fmla="*/ 2 h 2"/>
                  <a:gd name="T10" fmla="*/ 0 w 20"/>
                  <a:gd name="T11" fmla="*/ 0 h 2"/>
                  <a:gd name="T12" fmla="*/ 0 w 20"/>
                  <a:gd name="T13" fmla="*/ 0 h 2"/>
                  <a:gd name="T14" fmla="*/ 8 w 20"/>
                  <a:gd name="T15" fmla="*/ 0 h 2"/>
                  <a:gd name="T16" fmla="*/ 16 w 20"/>
                  <a:gd name="T17" fmla="*/ 0 h 2"/>
                  <a:gd name="T18" fmla="*/ 20 w 20"/>
                  <a:gd name="T19" fmla="*/ 2 h 2"/>
                  <a:gd name="T20" fmla="*/ 20 w 20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8" name="Freeform 383"/>
              <p:cNvSpPr>
                <a:spLocks/>
              </p:cNvSpPr>
              <p:nvPr/>
            </p:nvSpPr>
            <p:spPr bwMode="auto">
              <a:xfrm>
                <a:off x="2305" y="3280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10 w 10"/>
                  <a:gd name="T3" fmla="*/ 0 h 4"/>
                  <a:gd name="T4" fmla="*/ 10 w 10"/>
                  <a:gd name="T5" fmla="*/ 4 h 4"/>
                  <a:gd name="T6" fmla="*/ 10 w 10"/>
                  <a:gd name="T7" fmla="*/ 4 h 4"/>
                  <a:gd name="T8" fmla="*/ 10 w 10"/>
                  <a:gd name="T9" fmla="*/ 4 h 4"/>
                  <a:gd name="T10" fmla="*/ 8 w 10"/>
                  <a:gd name="T11" fmla="*/ 4 h 4"/>
                  <a:gd name="T12" fmla="*/ 8 w 10"/>
                  <a:gd name="T13" fmla="*/ 4 h 4"/>
                  <a:gd name="T14" fmla="*/ 8 w 10"/>
                  <a:gd name="T15" fmla="*/ 4 h 4"/>
                  <a:gd name="T16" fmla="*/ 4 w 10"/>
                  <a:gd name="T17" fmla="*/ 4 h 4"/>
                  <a:gd name="T18" fmla="*/ 2 w 10"/>
                  <a:gd name="T19" fmla="*/ 4 h 4"/>
                  <a:gd name="T20" fmla="*/ 0 w 10"/>
                  <a:gd name="T21" fmla="*/ 2 h 4"/>
                  <a:gd name="T22" fmla="*/ 0 w 10"/>
                  <a:gd name="T23" fmla="*/ 2 h 4"/>
                  <a:gd name="T24" fmla="*/ 0 w 10"/>
                  <a:gd name="T25" fmla="*/ 4 h 4"/>
                  <a:gd name="T26" fmla="*/ 0 w 10"/>
                  <a:gd name="T27" fmla="*/ 4 h 4"/>
                  <a:gd name="T28" fmla="*/ 0 w 10"/>
                  <a:gd name="T29" fmla="*/ 4 h 4"/>
                  <a:gd name="T30" fmla="*/ 0 w 10"/>
                  <a:gd name="T31" fmla="*/ 0 h 4"/>
                  <a:gd name="T32" fmla="*/ 0 w 10"/>
                  <a:gd name="T33" fmla="*/ 0 h 4"/>
                  <a:gd name="T34" fmla="*/ 6 w 10"/>
                  <a:gd name="T35" fmla="*/ 2 h 4"/>
                  <a:gd name="T36" fmla="*/ 8 w 10"/>
                  <a:gd name="T37" fmla="*/ 2 h 4"/>
                  <a:gd name="T38" fmla="*/ 10 w 10"/>
                  <a:gd name="T39" fmla="*/ 0 h 4"/>
                  <a:gd name="T40" fmla="*/ 10 w 10"/>
                  <a:gd name="T41" fmla="*/ 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9" name="Freeform 384"/>
              <p:cNvSpPr>
                <a:spLocks/>
              </p:cNvSpPr>
              <p:nvPr/>
            </p:nvSpPr>
            <p:spPr bwMode="auto">
              <a:xfrm>
                <a:off x="2321" y="3238"/>
                <a:ext cx="12" cy="4"/>
              </a:xfrm>
              <a:custGeom>
                <a:avLst/>
                <a:gdLst>
                  <a:gd name="T0" fmla="*/ 2 w 12"/>
                  <a:gd name="T1" fmla="*/ 0 h 4"/>
                  <a:gd name="T2" fmla="*/ 2 w 12"/>
                  <a:gd name="T3" fmla="*/ 0 h 4"/>
                  <a:gd name="T4" fmla="*/ 2 w 12"/>
                  <a:gd name="T5" fmla="*/ 2 h 4"/>
                  <a:gd name="T6" fmla="*/ 4 w 12"/>
                  <a:gd name="T7" fmla="*/ 2 h 4"/>
                  <a:gd name="T8" fmla="*/ 6 w 12"/>
                  <a:gd name="T9" fmla="*/ 2 h 4"/>
                  <a:gd name="T10" fmla="*/ 10 w 12"/>
                  <a:gd name="T11" fmla="*/ 2 h 4"/>
                  <a:gd name="T12" fmla="*/ 12 w 12"/>
                  <a:gd name="T13" fmla="*/ 2 h 4"/>
                  <a:gd name="T14" fmla="*/ 12 w 12"/>
                  <a:gd name="T15" fmla="*/ 4 h 4"/>
                  <a:gd name="T16" fmla="*/ 12 w 12"/>
                  <a:gd name="T17" fmla="*/ 4 h 4"/>
                  <a:gd name="T18" fmla="*/ 4 w 12"/>
                  <a:gd name="T19" fmla="*/ 4 h 4"/>
                  <a:gd name="T20" fmla="*/ 0 w 12"/>
                  <a:gd name="T21" fmla="*/ 4 h 4"/>
                  <a:gd name="T22" fmla="*/ 2 w 12"/>
                  <a:gd name="T23" fmla="*/ 0 h 4"/>
                  <a:gd name="T24" fmla="*/ 2 w 12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Freeform 385"/>
              <p:cNvSpPr>
                <a:spLocks/>
              </p:cNvSpPr>
              <p:nvPr/>
            </p:nvSpPr>
            <p:spPr bwMode="auto">
              <a:xfrm>
                <a:off x="2321" y="3232"/>
                <a:ext cx="10" cy="6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4 h 6"/>
                  <a:gd name="T4" fmla="*/ 2 w 10"/>
                  <a:gd name="T5" fmla="*/ 2 h 6"/>
                  <a:gd name="T6" fmla="*/ 2 w 10"/>
                  <a:gd name="T7" fmla="*/ 0 h 6"/>
                  <a:gd name="T8" fmla="*/ 2 w 10"/>
                  <a:gd name="T9" fmla="*/ 0 h 6"/>
                  <a:gd name="T10" fmla="*/ 4 w 10"/>
                  <a:gd name="T11" fmla="*/ 2 h 6"/>
                  <a:gd name="T12" fmla="*/ 8 w 10"/>
                  <a:gd name="T13" fmla="*/ 2 h 6"/>
                  <a:gd name="T14" fmla="*/ 10 w 10"/>
                  <a:gd name="T15" fmla="*/ 2 h 6"/>
                  <a:gd name="T16" fmla="*/ 8 w 10"/>
                  <a:gd name="T17" fmla="*/ 6 h 6"/>
                  <a:gd name="T18" fmla="*/ 8 w 10"/>
                  <a:gd name="T19" fmla="*/ 6 h 6"/>
                  <a:gd name="T20" fmla="*/ 8 w 10"/>
                  <a:gd name="T21" fmla="*/ 4 h 6"/>
                  <a:gd name="T22" fmla="*/ 6 w 10"/>
                  <a:gd name="T23" fmla="*/ 4 h 6"/>
                  <a:gd name="T24" fmla="*/ 0 w 10"/>
                  <a:gd name="T25" fmla="*/ 4 h 6"/>
                  <a:gd name="T26" fmla="*/ 0 w 10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1" name="Freeform 386"/>
              <p:cNvSpPr>
                <a:spLocks/>
              </p:cNvSpPr>
              <p:nvPr/>
            </p:nvSpPr>
            <p:spPr bwMode="auto">
              <a:xfrm>
                <a:off x="2307" y="3232"/>
                <a:ext cx="6" cy="4"/>
              </a:xfrm>
              <a:custGeom>
                <a:avLst/>
                <a:gdLst>
                  <a:gd name="T0" fmla="*/ 2 w 6"/>
                  <a:gd name="T1" fmla="*/ 0 h 4"/>
                  <a:gd name="T2" fmla="*/ 2 w 6"/>
                  <a:gd name="T3" fmla="*/ 0 h 4"/>
                  <a:gd name="T4" fmla="*/ 2 w 6"/>
                  <a:gd name="T5" fmla="*/ 0 h 4"/>
                  <a:gd name="T6" fmla="*/ 2 w 6"/>
                  <a:gd name="T7" fmla="*/ 0 h 4"/>
                  <a:gd name="T8" fmla="*/ 6 w 6"/>
                  <a:gd name="T9" fmla="*/ 0 h 4"/>
                  <a:gd name="T10" fmla="*/ 6 w 6"/>
                  <a:gd name="T11" fmla="*/ 0 h 4"/>
                  <a:gd name="T12" fmla="*/ 6 w 6"/>
                  <a:gd name="T13" fmla="*/ 4 h 4"/>
                  <a:gd name="T14" fmla="*/ 6 w 6"/>
                  <a:gd name="T15" fmla="*/ 4 h 4"/>
                  <a:gd name="T16" fmla="*/ 2 w 6"/>
                  <a:gd name="T17" fmla="*/ 4 h 4"/>
                  <a:gd name="T18" fmla="*/ 0 w 6"/>
                  <a:gd name="T19" fmla="*/ 4 h 4"/>
                  <a:gd name="T20" fmla="*/ 0 w 6"/>
                  <a:gd name="T21" fmla="*/ 2 h 4"/>
                  <a:gd name="T22" fmla="*/ 2 w 6"/>
                  <a:gd name="T23" fmla="*/ 0 h 4"/>
                  <a:gd name="T24" fmla="*/ 2 w 6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2" name="Freeform 387"/>
              <p:cNvSpPr>
                <a:spLocks/>
              </p:cNvSpPr>
              <p:nvPr/>
            </p:nvSpPr>
            <p:spPr bwMode="auto">
              <a:xfrm>
                <a:off x="2305" y="3238"/>
                <a:ext cx="10" cy="4"/>
              </a:xfrm>
              <a:custGeom>
                <a:avLst/>
                <a:gdLst>
                  <a:gd name="T0" fmla="*/ 8 w 10"/>
                  <a:gd name="T1" fmla="*/ 4 h 4"/>
                  <a:gd name="T2" fmla="*/ 8 w 10"/>
                  <a:gd name="T3" fmla="*/ 4 h 4"/>
                  <a:gd name="T4" fmla="*/ 6 w 10"/>
                  <a:gd name="T5" fmla="*/ 4 h 4"/>
                  <a:gd name="T6" fmla="*/ 0 w 10"/>
                  <a:gd name="T7" fmla="*/ 4 h 4"/>
                  <a:gd name="T8" fmla="*/ 0 w 10"/>
                  <a:gd name="T9" fmla="*/ 4 h 4"/>
                  <a:gd name="T10" fmla="*/ 0 w 10"/>
                  <a:gd name="T11" fmla="*/ 0 h 4"/>
                  <a:gd name="T12" fmla="*/ 0 w 10"/>
                  <a:gd name="T13" fmla="*/ 0 h 4"/>
                  <a:gd name="T14" fmla="*/ 0 w 10"/>
                  <a:gd name="T15" fmla="*/ 0 h 4"/>
                  <a:gd name="T16" fmla="*/ 0 w 10"/>
                  <a:gd name="T17" fmla="*/ 2 h 4"/>
                  <a:gd name="T18" fmla="*/ 0 w 10"/>
                  <a:gd name="T19" fmla="*/ 2 h 4"/>
                  <a:gd name="T20" fmla="*/ 2 w 10"/>
                  <a:gd name="T21" fmla="*/ 2 h 4"/>
                  <a:gd name="T22" fmla="*/ 6 w 10"/>
                  <a:gd name="T23" fmla="*/ 2 h 4"/>
                  <a:gd name="T24" fmla="*/ 10 w 10"/>
                  <a:gd name="T25" fmla="*/ 0 h 4"/>
                  <a:gd name="T26" fmla="*/ 10 w 10"/>
                  <a:gd name="T27" fmla="*/ 0 h 4"/>
                  <a:gd name="T28" fmla="*/ 10 w 10"/>
                  <a:gd name="T29" fmla="*/ 4 h 4"/>
                  <a:gd name="T30" fmla="*/ 10 w 10"/>
                  <a:gd name="T31" fmla="*/ 4 h 4"/>
                  <a:gd name="T32" fmla="*/ 10 w 10"/>
                  <a:gd name="T33" fmla="*/ 4 h 4"/>
                  <a:gd name="T34" fmla="*/ 8 w 10"/>
                  <a:gd name="T35" fmla="*/ 4 h 4"/>
                  <a:gd name="T36" fmla="*/ 8 w 10"/>
                  <a:gd name="T37" fmla="*/ 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" h="4"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3" name="Freeform 388"/>
              <p:cNvSpPr>
                <a:spLocks/>
              </p:cNvSpPr>
              <p:nvPr/>
            </p:nvSpPr>
            <p:spPr bwMode="auto">
              <a:xfrm>
                <a:off x="2319" y="3244"/>
                <a:ext cx="14" cy="4"/>
              </a:xfrm>
              <a:custGeom>
                <a:avLst/>
                <a:gdLst>
                  <a:gd name="T0" fmla="*/ 0 w 14"/>
                  <a:gd name="T1" fmla="*/ 2 h 4"/>
                  <a:gd name="T2" fmla="*/ 0 w 14"/>
                  <a:gd name="T3" fmla="*/ 2 h 4"/>
                  <a:gd name="T4" fmla="*/ 6 w 14"/>
                  <a:gd name="T5" fmla="*/ 0 h 4"/>
                  <a:gd name="T6" fmla="*/ 10 w 14"/>
                  <a:gd name="T7" fmla="*/ 2 h 4"/>
                  <a:gd name="T8" fmla="*/ 14 w 14"/>
                  <a:gd name="T9" fmla="*/ 4 h 4"/>
                  <a:gd name="T10" fmla="*/ 14 w 14"/>
                  <a:gd name="T11" fmla="*/ 4 h 4"/>
                  <a:gd name="T12" fmla="*/ 4 w 14"/>
                  <a:gd name="T13" fmla="*/ 4 h 4"/>
                  <a:gd name="T14" fmla="*/ 2 w 14"/>
                  <a:gd name="T15" fmla="*/ 4 h 4"/>
                  <a:gd name="T16" fmla="*/ 0 w 14"/>
                  <a:gd name="T17" fmla="*/ 2 h 4"/>
                  <a:gd name="T18" fmla="*/ 0 w 14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0" y="2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4" name="Freeform 389"/>
              <p:cNvSpPr>
                <a:spLocks/>
              </p:cNvSpPr>
              <p:nvPr/>
            </p:nvSpPr>
            <p:spPr bwMode="auto">
              <a:xfrm>
                <a:off x="2305" y="3244"/>
                <a:ext cx="10" cy="4"/>
              </a:xfrm>
              <a:custGeom>
                <a:avLst/>
                <a:gdLst>
                  <a:gd name="T0" fmla="*/ 8 w 10"/>
                  <a:gd name="T1" fmla="*/ 4 h 4"/>
                  <a:gd name="T2" fmla="*/ 8 w 10"/>
                  <a:gd name="T3" fmla="*/ 4 h 4"/>
                  <a:gd name="T4" fmla="*/ 8 w 10"/>
                  <a:gd name="T5" fmla="*/ 2 h 4"/>
                  <a:gd name="T6" fmla="*/ 4 w 10"/>
                  <a:gd name="T7" fmla="*/ 2 h 4"/>
                  <a:gd name="T8" fmla="*/ 0 w 10"/>
                  <a:gd name="T9" fmla="*/ 2 h 4"/>
                  <a:gd name="T10" fmla="*/ 0 w 10"/>
                  <a:gd name="T11" fmla="*/ 2 h 4"/>
                  <a:gd name="T12" fmla="*/ 0 w 10"/>
                  <a:gd name="T13" fmla="*/ 0 h 4"/>
                  <a:gd name="T14" fmla="*/ 4 w 10"/>
                  <a:gd name="T15" fmla="*/ 0 h 4"/>
                  <a:gd name="T16" fmla="*/ 10 w 10"/>
                  <a:gd name="T17" fmla="*/ 0 h 4"/>
                  <a:gd name="T18" fmla="*/ 10 w 10"/>
                  <a:gd name="T19" fmla="*/ 0 h 4"/>
                  <a:gd name="T20" fmla="*/ 10 w 10"/>
                  <a:gd name="T21" fmla="*/ 2 h 4"/>
                  <a:gd name="T22" fmla="*/ 10 w 10"/>
                  <a:gd name="T23" fmla="*/ 2 h 4"/>
                  <a:gd name="T24" fmla="*/ 10 w 10"/>
                  <a:gd name="T25" fmla="*/ 4 h 4"/>
                  <a:gd name="T26" fmla="*/ 8 w 10"/>
                  <a:gd name="T27" fmla="*/ 4 h 4"/>
                  <a:gd name="T28" fmla="*/ 8 w 10"/>
                  <a:gd name="T29" fmla="*/ 4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4">
                    <a:moveTo>
                      <a:pt x="8" y="4"/>
                    </a:moveTo>
                    <a:lnTo>
                      <a:pt x="8" y="4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5" name="Freeform 390"/>
              <p:cNvSpPr>
                <a:spLocks/>
              </p:cNvSpPr>
              <p:nvPr/>
            </p:nvSpPr>
            <p:spPr bwMode="auto">
              <a:xfrm>
                <a:off x="2321" y="3250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10 w 12"/>
                  <a:gd name="T3" fmla="*/ 4 h 4"/>
                  <a:gd name="T4" fmla="*/ 6 w 12"/>
                  <a:gd name="T5" fmla="*/ 2 h 4"/>
                  <a:gd name="T6" fmla="*/ 0 w 12"/>
                  <a:gd name="T7" fmla="*/ 4 h 4"/>
                  <a:gd name="T8" fmla="*/ 0 w 12"/>
                  <a:gd name="T9" fmla="*/ 4 h 4"/>
                  <a:gd name="T10" fmla="*/ 0 w 12"/>
                  <a:gd name="T11" fmla="*/ 0 h 4"/>
                  <a:gd name="T12" fmla="*/ 0 w 12"/>
                  <a:gd name="T13" fmla="*/ 0 h 4"/>
                  <a:gd name="T14" fmla="*/ 2 w 12"/>
                  <a:gd name="T15" fmla="*/ 0 h 4"/>
                  <a:gd name="T16" fmla="*/ 2 w 12"/>
                  <a:gd name="T17" fmla="*/ 0 h 4"/>
                  <a:gd name="T18" fmla="*/ 2 w 12"/>
                  <a:gd name="T19" fmla="*/ 0 h 4"/>
                  <a:gd name="T20" fmla="*/ 4 w 12"/>
                  <a:gd name="T21" fmla="*/ 0 h 4"/>
                  <a:gd name="T22" fmla="*/ 8 w 12"/>
                  <a:gd name="T23" fmla="*/ 2 h 4"/>
                  <a:gd name="T24" fmla="*/ 12 w 12"/>
                  <a:gd name="T25" fmla="*/ 2 h 4"/>
                  <a:gd name="T26" fmla="*/ 10 w 12"/>
                  <a:gd name="T27" fmla="*/ 4 h 4"/>
                  <a:gd name="T28" fmla="*/ 10 w 12"/>
                  <a:gd name="T29" fmla="*/ 4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10" y="4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6" name="Freeform 391"/>
              <p:cNvSpPr>
                <a:spLocks/>
              </p:cNvSpPr>
              <p:nvPr/>
            </p:nvSpPr>
            <p:spPr bwMode="auto">
              <a:xfrm>
                <a:off x="2305" y="3250"/>
                <a:ext cx="12" cy="4"/>
              </a:xfrm>
              <a:custGeom>
                <a:avLst/>
                <a:gdLst>
                  <a:gd name="T0" fmla="*/ 0 w 12"/>
                  <a:gd name="T1" fmla="*/ 2 h 4"/>
                  <a:gd name="T2" fmla="*/ 0 w 12"/>
                  <a:gd name="T3" fmla="*/ 2 h 4"/>
                  <a:gd name="T4" fmla="*/ 0 w 12"/>
                  <a:gd name="T5" fmla="*/ 0 h 4"/>
                  <a:gd name="T6" fmla="*/ 4 w 12"/>
                  <a:gd name="T7" fmla="*/ 0 h 4"/>
                  <a:gd name="T8" fmla="*/ 12 w 12"/>
                  <a:gd name="T9" fmla="*/ 0 h 4"/>
                  <a:gd name="T10" fmla="*/ 12 w 12"/>
                  <a:gd name="T11" fmla="*/ 0 h 4"/>
                  <a:gd name="T12" fmla="*/ 12 w 12"/>
                  <a:gd name="T13" fmla="*/ 4 h 4"/>
                  <a:gd name="T14" fmla="*/ 8 w 12"/>
                  <a:gd name="T15" fmla="*/ 2 h 4"/>
                  <a:gd name="T16" fmla="*/ 4 w 12"/>
                  <a:gd name="T17" fmla="*/ 2 h 4"/>
                  <a:gd name="T18" fmla="*/ 0 w 12"/>
                  <a:gd name="T19" fmla="*/ 2 h 4"/>
                  <a:gd name="T20" fmla="*/ 0 w 12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7" name="Freeform 392"/>
              <p:cNvSpPr>
                <a:spLocks/>
              </p:cNvSpPr>
              <p:nvPr/>
            </p:nvSpPr>
            <p:spPr bwMode="auto">
              <a:xfrm>
                <a:off x="2325" y="3256"/>
                <a:ext cx="10" cy="4"/>
              </a:xfrm>
              <a:custGeom>
                <a:avLst/>
                <a:gdLst>
                  <a:gd name="T0" fmla="*/ 0 w 10"/>
                  <a:gd name="T1" fmla="*/ 0 h 4"/>
                  <a:gd name="T2" fmla="*/ 0 w 10"/>
                  <a:gd name="T3" fmla="*/ 0 h 4"/>
                  <a:gd name="T4" fmla="*/ 2 w 10"/>
                  <a:gd name="T5" fmla="*/ 0 h 4"/>
                  <a:gd name="T6" fmla="*/ 6 w 10"/>
                  <a:gd name="T7" fmla="*/ 0 h 4"/>
                  <a:gd name="T8" fmla="*/ 10 w 10"/>
                  <a:gd name="T9" fmla="*/ 0 h 4"/>
                  <a:gd name="T10" fmla="*/ 10 w 10"/>
                  <a:gd name="T11" fmla="*/ 0 h 4"/>
                  <a:gd name="T12" fmla="*/ 10 w 10"/>
                  <a:gd name="T13" fmla="*/ 2 h 4"/>
                  <a:gd name="T14" fmla="*/ 6 w 10"/>
                  <a:gd name="T15" fmla="*/ 4 h 4"/>
                  <a:gd name="T16" fmla="*/ 2 w 10"/>
                  <a:gd name="T17" fmla="*/ 2 h 4"/>
                  <a:gd name="T18" fmla="*/ 0 w 10"/>
                  <a:gd name="T19" fmla="*/ 0 h 4"/>
                  <a:gd name="T20" fmla="*/ 0 w 10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8" name="Freeform 393"/>
              <p:cNvSpPr>
                <a:spLocks/>
              </p:cNvSpPr>
              <p:nvPr/>
            </p:nvSpPr>
            <p:spPr bwMode="auto">
              <a:xfrm>
                <a:off x="2305" y="325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10 w 12"/>
                  <a:gd name="T5" fmla="*/ 4 h 6"/>
                  <a:gd name="T6" fmla="*/ 6 w 12"/>
                  <a:gd name="T7" fmla="*/ 2 h 6"/>
                  <a:gd name="T8" fmla="*/ 0 w 12"/>
                  <a:gd name="T9" fmla="*/ 4 h 6"/>
                  <a:gd name="T10" fmla="*/ 0 w 12"/>
                  <a:gd name="T11" fmla="*/ 4 h 6"/>
                  <a:gd name="T12" fmla="*/ 0 w 12"/>
                  <a:gd name="T13" fmla="*/ 2 h 6"/>
                  <a:gd name="T14" fmla="*/ 4 w 12"/>
                  <a:gd name="T15" fmla="*/ 0 h 6"/>
                  <a:gd name="T16" fmla="*/ 12 w 12"/>
                  <a:gd name="T17" fmla="*/ 2 h 6"/>
                  <a:gd name="T18" fmla="*/ 12 w 12"/>
                  <a:gd name="T19" fmla="*/ 2 h 6"/>
                  <a:gd name="T20" fmla="*/ 12 w 12"/>
                  <a:gd name="T21" fmla="*/ 4 h 6"/>
                  <a:gd name="T22" fmla="*/ 12 w 12"/>
                  <a:gd name="T23" fmla="*/ 4 h 6"/>
                  <a:gd name="T24" fmla="*/ 12 w 12"/>
                  <a:gd name="T25" fmla="*/ 4 h 6"/>
                  <a:gd name="T26" fmla="*/ 12 w 12"/>
                  <a:gd name="T27" fmla="*/ 6 h 6"/>
                  <a:gd name="T28" fmla="*/ 12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9" name="Freeform 394"/>
              <p:cNvSpPr>
                <a:spLocks/>
              </p:cNvSpPr>
              <p:nvPr/>
            </p:nvSpPr>
            <p:spPr bwMode="auto">
              <a:xfrm>
                <a:off x="2319" y="3260"/>
                <a:ext cx="14" cy="4"/>
              </a:xfrm>
              <a:custGeom>
                <a:avLst/>
                <a:gdLst>
                  <a:gd name="T0" fmla="*/ 14 w 14"/>
                  <a:gd name="T1" fmla="*/ 0 h 4"/>
                  <a:gd name="T2" fmla="*/ 14 w 14"/>
                  <a:gd name="T3" fmla="*/ 0 h 4"/>
                  <a:gd name="T4" fmla="*/ 12 w 14"/>
                  <a:gd name="T5" fmla="*/ 4 h 4"/>
                  <a:gd name="T6" fmla="*/ 8 w 14"/>
                  <a:gd name="T7" fmla="*/ 4 h 4"/>
                  <a:gd name="T8" fmla="*/ 4 w 14"/>
                  <a:gd name="T9" fmla="*/ 4 h 4"/>
                  <a:gd name="T10" fmla="*/ 0 w 14"/>
                  <a:gd name="T11" fmla="*/ 4 h 4"/>
                  <a:gd name="T12" fmla="*/ 0 w 14"/>
                  <a:gd name="T13" fmla="*/ 4 h 4"/>
                  <a:gd name="T14" fmla="*/ 0 w 14"/>
                  <a:gd name="T15" fmla="*/ 2 h 4"/>
                  <a:gd name="T16" fmla="*/ 2 w 14"/>
                  <a:gd name="T17" fmla="*/ 0 h 4"/>
                  <a:gd name="T18" fmla="*/ 6 w 14"/>
                  <a:gd name="T19" fmla="*/ 0 h 4"/>
                  <a:gd name="T20" fmla="*/ 10 w 14"/>
                  <a:gd name="T21" fmla="*/ 2 h 4"/>
                  <a:gd name="T22" fmla="*/ 14 w 14"/>
                  <a:gd name="T23" fmla="*/ 0 h 4"/>
                  <a:gd name="T24" fmla="*/ 14 w 14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4">
                    <a:moveTo>
                      <a:pt x="14" y="0"/>
                    </a:moveTo>
                    <a:lnTo>
                      <a:pt x="14" y="0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0" name="Freeform 395"/>
              <p:cNvSpPr>
                <a:spLocks/>
              </p:cNvSpPr>
              <p:nvPr/>
            </p:nvSpPr>
            <p:spPr bwMode="auto">
              <a:xfrm>
                <a:off x="2305" y="3266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2 w 12"/>
                  <a:gd name="T5" fmla="*/ 0 h 2"/>
                  <a:gd name="T6" fmla="*/ 8 w 12"/>
                  <a:gd name="T7" fmla="*/ 0 h 2"/>
                  <a:gd name="T8" fmla="*/ 12 w 12"/>
                  <a:gd name="T9" fmla="*/ 0 h 2"/>
                  <a:gd name="T10" fmla="*/ 12 w 12"/>
                  <a:gd name="T11" fmla="*/ 2 h 2"/>
                  <a:gd name="T12" fmla="*/ 12 w 12"/>
                  <a:gd name="T13" fmla="*/ 2 h 2"/>
                  <a:gd name="T14" fmla="*/ 12 w 12"/>
                  <a:gd name="T15" fmla="*/ 2 h 2"/>
                  <a:gd name="T16" fmla="*/ 10 w 12"/>
                  <a:gd name="T17" fmla="*/ 2 h 2"/>
                  <a:gd name="T18" fmla="*/ 6 w 12"/>
                  <a:gd name="T19" fmla="*/ 2 h 2"/>
                  <a:gd name="T20" fmla="*/ 2 w 12"/>
                  <a:gd name="T21" fmla="*/ 2 h 2"/>
                  <a:gd name="T22" fmla="*/ 0 w 12"/>
                  <a:gd name="T23" fmla="*/ 2 h 2"/>
                  <a:gd name="T24" fmla="*/ 0 w 12"/>
                  <a:gd name="T25" fmla="*/ 0 h 2"/>
                  <a:gd name="T26" fmla="*/ 0 w 12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1" name="Freeform 396"/>
              <p:cNvSpPr>
                <a:spLocks/>
              </p:cNvSpPr>
              <p:nvPr/>
            </p:nvSpPr>
            <p:spPr bwMode="auto">
              <a:xfrm>
                <a:off x="2319" y="3266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10 w 10"/>
                  <a:gd name="T3" fmla="*/ 0 h 4"/>
                  <a:gd name="T4" fmla="*/ 10 w 10"/>
                  <a:gd name="T5" fmla="*/ 4 h 4"/>
                  <a:gd name="T6" fmla="*/ 10 w 10"/>
                  <a:gd name="T7" fmla="*/ 4 h 4"/>
                  <a:gd name="T8" fmla="*/ 4 w 10"/>
                  <a:gd name="T9" fmla="*/ 2 h 4"/>
                  <a:gd name="T10" fmla="*/ 0 w 10"/>
                  <a:gd name="T11" fmla="*/ 2 h 4"/>
                  <a:gd name="T12" fmla="*/ 0 w 10"/>
                  <a:gd name="T13" fmla="*/ 2 h 4"/>
                  <a:gd name="T14" fmla="*/ 0 w 10"/>
                  <a:gd name="T15" fmla="*/ 0 h 4"/>
                  <a:gd name="T16" fmla="*/ 4 w 10"/>
                  <a:gd name="T17" fmla="*/ 0 h 4"/>
                  <a:gd name="T18" fmla="*/ 10 w 10"/>
                  <a:gd name="T19" fmla="*/ 0 h 4"/>
                  <a:gd name="T20" fmla="*/ 10 w 10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2" name="Freeform 397"/>
              <p:cNvSpPr>
                <a:spLocks/>
              </p:cNvSpPr>
              <p:nvPr/>
            </p:nvSpPr>
            <p:spPr bwMode="auto">
              <a:xfrm>
                <a:off x="2301" y="3270"/>
                <a:ext cx="14" cy="4"/>
              </a:xfrm>
              <a:custGeom>
                <a:avLst/>
                <a:gdLst>
                  <a:gd name="T0" fmla="*/ 12 w 14"/>
                  <a:gd name="T1" fmla="*/ 4 h 4"/>
                  <a:gd name="T2" fmla="*/ 12 w 14"/>
                  <a:gd name="T3" fmla="*/ 4 h 4"/>
                  <a:gd name="T4" fmla="*/ 10 w 14"/>
                  <a:gd name="T5" fmla="*/ 4 h 4"/>
                  <a:gd name="T6" fmla="*/ 6 w 14"/>
                  <a:gd name="T7" fmla="*/ 4 h 4"/>
                  <a:gd name="T8" fmla="*/ 2 w 14"/>
                  <a:gd name="T9" fmla="*/ 4 h 4"/>
                  <a:gd name="T10" fmla="*/ 0 w 14"/>
                  <a:gd name="T11" fmla="*/ 2 h 4"/>
                  <a:gd name="T12" fmla="*/ 0 w 14"/>
                  <a:gd name="T13" fmla="*/ 2 h 4"/>
                  <a:gd name="T14" fmla="*/ 2 w 14"/>
                  <a:gd name="T15" fmla="*/ 0 h 4"/>
                  <a:gd name="T16" fmla="*/ 8 w 14"/>
                  <a:gd name="T17" fmla="*/ 0 h 4"/>
                  <a:gd name="T18" fmla="*/ 12 w 14"/>
                  <a:gd name="T19" fmla="*/ 2 h 4"/>
                  <a:gd name="T20" fmla="*/ 14 w 14"/>
                  <a:gd name="T21" fmla="*/ 2 h 4"/>
                  <a:gd name="T22" fmla="*/ 12 w 14"/>
                  <a:gd name="T23" fmla="*/ 4 h 4"/>
                  <a:gd name="T24" fmla="*/ 12 w 14"/>
                  <a:gd name="T25" fmla="*/ 4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4">
                    <a:moveTo>
                      <a:pt x="12" y="4"/>
                    </a:moveTo>
                    <a:lnTo>
                      <a:pt x="12" y="4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3" name="Freeform 398"/>
              <p:cNvSpPr>
                <a:spLocks/>
              </p:cNvSpPr>
              <p:nvPr/>
            </p:nvSpPr>
            <p:spPr bwMode="auto">
              <a:xfrm>
                <a:off x="2321" y="3270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0 w 12"/>
                  <a:gd name="T3" fmla="*/ 4 h 4"/>
                  <a:gd name="T4" fmla="*/ 0 w 12"/>
                  <a:gd name="T5" fmla="*/ 2 h 4"/>
                  <a:gd name="T6" fmla="*/ 2 w 12"/>
                  <a:gd name="T7" fmla="*/ 2 h 4"/>
                  <a:gd name="T8" fmla="*/ 6 w 12"/>
                  <a:gd name="T9" fmla="*/ 0 h 4"/>
                  <a:gd name="T10" fmla="*/ 10 w 12"/>
                  <a:gd name="T11" fmla="*/ 2 h 4"/>
                  <a:gd name="T12" fmla="*/ 12 w 12"/>
                  <a:gd name="T13" fmla="*/ 2 h 4"/>
                  <a:gd name="T14" fmla="*/ 12 w 12"/>
                  <a:gd name="T15" fmla="*/ 4 h 4"/>
                  <a:gd name="T16" fmla="*/ 12 w 12"/>
                  <a:gd name="T17" fmla="*/ 4 h 4"/>
                  <a:gd name="T18" fmla="*/ 10 w 12"/>
                  <a:gd name="T19" fmla="*/ 4 h 4"/>
                  <a:gd name="T20" fmla="*/ 6 w 12"/>
                  <a:gd name="T21" fmla="*/ 4 h 4"/>
                  <a:gd name="T22" fmla="*/ 4 w 12"/>
                  <a:gd name="T23" fmla="*/ 4 h 4"/>
                  <a:gd name="T24" fmla="*/ 0 w 12"/>
                  <a:gd name="T25" fmla="*/ 4 h 4"/>
                  <a:gd name="T26" fmla="*/ 0 w 12"/>
                  <a:gd name="T27" fmla="*/ 4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4" name="Freeform 399"/>
              <p:cNvSpPr>
                <a:spLocks/>
              </p:cNvSpPr>
              <p:nvPr/>
            </p:nvSpPr>
            <p:spPr bwMode="auto">
              <a:xfrm>
                <a:off x="2319" y="3276"/>
                <a:ext cx="20" cy="4"/>
              </a:xfrm>
              <a:custGeom>
                <a:avLst/>
                <a:gdLst>
                  <a:gd name="T0" fmla="*/ 20 w 20"/>
                  <a:gd name="T1" fmla="*/ 4 h 4"/>
                  <a:gd name="T2" fmla="*/ 20 w 20"/>
                  <a:gd name="T3" fmla="*/ 4 h 4"/>
                  <a:gd name="T4" fmla="*/ 10 w 20"/>
                  <a:gd name="T5" fmla="*/ 4 h 4"/>
                  <a:gd name="T6" fmla="*/ 4 w 20"/>
                  <a:gd name="T7" fmla="*/ 4 h 4"/>
                  <a:gd name="T8" fmla="*/ 0 w 20"/>
                  <a:gd name="T9" fmla="*/ 0 h 4"/>
                  <a:gd name="T10" fmla="*/ 0 w 20"/>
                  <a:gd name="T11" fmla="*/ 0 h 4"/>
                  <a:gd name="T12" fmla="*/ 10 w 20"/>
                  <a:gd name="T13" fmla="*/ 0 h 4"/>
                  <a:gd name="T14" fmla="*/ 16 w 20"/>
                  <a:gd name="T15" fmla="*/ 2 h 4"/>
                  <a:gd name="T16" fmla="*/ 18 w 20"/>
                  <a:gd name="T17" fmla="*/ 2 h 4"/>
                  <a:gd name="T18" fmla="*/ 20 w 20"/>
                  <a:gd name="T19" fmla="*/ 4 h 4"/>
                  <a:gd name="T20" fmla="*/ 20 w 20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4">
                    <a:moveTo>
                      <a:pt x="20" y="4"/>
                    </a:moveTo>
                    <a:lnTo>
                      <a:pt x="20" y="4"/>
                    </a:lnTo>
                    <a:lnTo>
                      <a:pt x="10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5" name="Freeform 400"/>
              <p:cNvSpPr>
                <a:spLocks/>
              </p:cNvSpPr>
              <p:nvPr/>
            </p:nvSpPr>
            <p:spPr bwMode="auto">
              <a:xfrm>
                <a:off x="2305" y="3276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4 w 12"/>
                  <a:gd name="T5" fmla="*/ 0 h 4"/>
                  <a:gd name="T6" fmla="*/ 6 w 12"/>
                  <a:gd name="T7" fmla="*/ 0 h 4"/>
                  <a:gd name="T8" fmla="*/ 10 w 12"/>
                  <a:gd name="T9" fmla="*/ 0 h 4"/>
                  <a:gd name="T10" fmla="*/ 12 w 12"/>
                  <a:gd name="T11" fmla="*/ 0 h 4"/>
                  <a:gd name="T12" fmla="*/ 12 w 12"/>
                  <a:gd name="T13" fmla="*/ 0 h 4"/>
                  <a:gd name="T14" fmla="*/ 12 w 12"/>
                  <a:gd name="T15" fmla="*/ 2 h 4"/>
                  <a:gd name="T16" fmla="*/ 12 w 12"/>
                  <a:gd name="T17" fmla="*/ 2 h 4"/>
                  <a:gd name="T18" fmla="*/ 6 w 12"/>
                  <a:gd name="T19" fmla="*/ 4 h 4"/>
                  <a:gd name="T20" fmla="*/ 2 w 12"/>
                  <a:gd name="T21" fmla="*/ 2 h 4"/>
                  <a:gd name="T22" fmla="*/ 0 w 12"/>
                  <a:gd name="T23" fmla="*/ 0 h 4"/>
                  <a:gd name="T24" fmla="*/ 0 w 12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6" name="Freeform 401"/>
              <p:cNvSpPr>
                <a:spLocks/>
              </p:cNvSpPr>
              <p:nvPr/>
            </p:nvSpPr>
            <p:spPr bwMode="auto">
              <a:xfrm>
                <a:off x="2319" y="3282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14 w 20"/>
                  <a:gd name="T5" fmla="*/ 2 h 2"/>
                  <a:gd name="T6" fmla="*/ 8 w 20"/>
                  <a:gd name="T7" fmla="*/ 2 h 2"/>
                  <a:gd name="T8" fmla="*/ 2 w 20"/>
                  <a:gd name="T9" fmla="*/ 2 h 2"/>
                  <a:gd name="T10" fmla="*/ 0 w 20"/>
                  <a:gd name="T11" fmla="*/ 0 h 2"/>
                  <a:gd name="T12" fmla="*/ 0 w 20"/>
                  <a:gd name="T13" fmla="*/ 0 h 2"/>
                  <a:gd name="T14" fmla="*/ 8 w 20"/>
                  <a:gd name="T15" fmla="*/ 0 h 2"/>
                  <a:gd name="T16" fmla="*/ 16 w 20"/>
                  <a:gd name="T17" fmla="*/ 0 h 2"/>
                  <a:gd name="T18" fmla="*/ 20 w 20"/>
                  <a:gd name="T19" fmla="*/ 2 h 2"/>
                  <a:gd name="T20" fmla="*/ 20 w 20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7" name="Freeform 402"/>
              <p:cNvSpPr>
                <a:spLocks/>
              </p:cNvSpPr>
              <p:nvPr/>
            </p:nvSpPr>
            <p:spPr bwMode="auto">
              <a:xfrm>
                <a:off x="2305" y="3280"/>
                <a:ext cx="10" cy="4"/>
              </a:xfrm>
              <a:custGeom>
                <a:avLst/>
                <a:gdLst>
                  <a:gd name="T0" fmla="*/ 10 w 10"/>
                  <a:gd name="T1" fmla="*/ 0 h 4"/>
                  <a:gd name="T2" fmla="*/ 10 w 10"/>
                  <a:gd name="T3" fmla="*/ 0 h 4"/>
                  <a:gd name="T4" fmla="*/ 10 w 10"/>
                  <a:gd name="T5" fmla="*/ 4 h 4"/>
                  <a:gd name="T6" fmla="*/ 10 w 10"/>
                  <a:gd name="T7" fmla="*/ 4 h 4"/>
                  <a:gd name="T8" fmla="*/ 10 w 10"/>
                  <a:gd name="T9" fmla="*/ 4 h 4"/>
                  <a:gd name="T10" fmla="*/ 8 w 10"/>
                  <a:gd name="T11" fmla="*/ 4 h 4"/>
                  <a:gd name="T12" fmla="*/ 8 w 10"/>
                  <a:gd name="T13" fmla="*/ 4 h 4"/>
                  <a:gd name="T14" fmla="*/ 8 w 10"/>
                  <a:gd name="T15" fmla="*/ 4 h 4"/>
                  <a:gd name="T16" fmla="*/ 4 w 10"/>
                  <a:gd name="T17" fmla="*/ 4 h 4"/>
                  <a:gd name="T18" fmla="*/ 2 w 10"/>
                  <a:gd name="T19" fmla="*/ 4 h 4"/>
                  <a:gd name="T20" fmla="*/ 0 w 10"/>
                  <a:gd name="T21" fmla="*/ 2 h 4"/>
                  <a:gd name="T22" fmla="*/ 0 w 10"/>
                  <a:gd name="T23" fmla="*/ 2 h 4"/>
                  <a:gd name="T24" fmla="*/ 0 w 10"/>
                  <a:gd name="T25" fmla="*/ 4 h 4"/>
                  <a:gd name="T26" fmla="*/ 0 w 10"/>
                  <a:gd name="T27" fmla="*/ 4 h 4"/>
                  <a:gd name="T28" fmla="*/ 0 w 10"/>
                  <a:gd name="T29" fmla="*/ 4 h 4"/>
                  <a:gd name="T30" fmla="*/ 0 w 10"/>
                  <a:gd name="T31" fmla="*/ 0 h 4"/>
                  <a:gd name="T32" fmla="*/ 0 w 10"/>
                  <a:gd name="T33" fmla="*/ 0 h 4"/>
                  <a:gd name="T34" fmla="*/ 6 w 10"/>
                  <a:gd name="T35" fmla="*/ 2 h 4"/>
                  <a:gd name="T36" fmla="*/ 8 w 10"/>
                  <a:gd name="T37" fmla="*/ 2 h 4"/>
                  <a:gd name="T38" fmla="*/ 10 w 10"/>
                  <a:gd name="T39" fmla="*/ 0 h 4"/>
                  <a:gd name="T40" fmla="*/ 10 w 10"/>
                  <a:gd name="T41" fmla="*/ 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8" name="Freeform 403"/>
              <p:cNvSpPr>
                <a:spLocks/>
              </p:cNvSpPr>
              <p:nvPr/>
            </p:nvSpPr>
            <p:spPr bwMode="auto">
              <a:xfrm>
                <a:off x="2321" y="3238"/>
                <a:ext cx="12" cy="4"/>
              </a:xfrm>
              <a:custGeom>
                <a:avLst/>
                <a:gdLst>
                  <a:gd name="T0" fmla="*/ 2 w 12"/>
                  <a:gd name="T1" fmla="*/ 0 h 4"/>
                  <a:gd name="T2" fmla="*/ 2 w 12"/>
                  <a:gd name="T3" fmla="*/ 0 h 4"/>
                  <a:gd name="T4" fmla="*/ 2 w 12"/>
                  <a:gd name="T5" fmla="*/ 2 h 4"/>
                  <a:gd name="T6" fmla="*/ 4 w 12"/>
                  <a:gd name="T7" fmla="*/ 2 h 4"/>
                  <a:gd name="T8" fmla="*/ 6 w 12"/>
                  <a:gd name="T9" fmla="*/ 2 h 4"/>
                  <a:gd name="T10" fmla="*/ 10 w 12"/>
                  <a:gd name="T11" fmla="*/ 2 h 4"/>
                  <a:gd name="T12" fmla="*/ 12 w 12"/>
                  <a:gd name="T13" fmla="*/ 2 h 4"/>
                  <a:gd name="T14" fmla="*/ 12 w 12"/>
                  <a:gd name="T15" fmla="*/ 4 h 4"/>
                  <a:gd name="T16" fmla="*/ 12 w 12"/>
                  <a:gd name="T17" fmla="*/ 4 h 4"/>
                  <a:gd name="T18" fmla="*/ 4 w 12"/>
                  <a:gd name="T19" fmla="*/ 4 h 4"/>
                  <a:gd name="T20" fmla="*/ 0 w 12"/>
                  <a:gd name="T21" fmla="*/ 4 h 4"/>
                  <a:gd name="T22" fmla="*/ 2 w 12"/>
                  <a:gd name="T23" fmla="*/ 0 h 4"/>
                  <a:gd name="T24" fmla="*/ 2 w 12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9" name="Freeform 404"/>
              <p:cNvSpPr>
                <a:spLocks/>
              </p:cNvSpPr>
              <p:nvPr/>
            </p:nvSpPr>
            <p:spPr bwMode="auto">
              <a:xfrm>
                <a:off x="2167" y="3886"/>
                <a:ext cx="172" cy="82"/>
              </a:xfrm>
              <a:custGeom>
                <a:avLst/>
                <a:gdLst>
                  <a:gd name="T0" fmla="*/ 6 w 172"/>
                  <a:gd name="T1" fmla="*/ 0 h 82"/>
                  <a:gd name="T2" fmla="*/ 6 w 172"/>
                  <a:gd name="T3" fmla="*/ 0 h 82"/>
                  <a:gd name="T4" fmla="*/ 0 w 172"/>
                  <a:gd name="T5" fmla="*/ 28 h 82"/>
                  <a:gd name="T6" fmla="*/ 0 w 172"/>
                  <a:gd name="T7" fmla="*/ 42 h 82"/>
                  <a:gd name="T8" fmla="*/ 0 w 172"/>
                  <a:gd name="T9" fmla="*/ 46 h 82"/>
                  <a:gd name="T10" fmla="*/ 0 w 172"/>
                  <a:gd name="T11" fmla="*/ 50 h 82"/>
                  <a:gd name="T12" fmla="*/ 2 w 172"/>
                  <a:gd name="T13" fmla="*/ 68 h 82"/>
                  <a:gd name="T14" fmla="*/ 2 w 172"/>
                  <a:gd name="T15" fmla="*/ 68 h 82"/>
                  <a:gd name="T16" fmla="*/ 2 w 172"/>
                  <a:gd name="T17" fmla="*/ 72 h 82"/>
                  <a:gd name="T18" fmla="*/ 4 w 172"/>
                  <a:gd name="T19" fmla="*/ 74 h 82"/>
                  <a:gd name="T20" fmla="*/ 6 w 172"/>
                  <a:gd name="T21" fmla="*/ 76 h 82"/>
                  <a:gd name="T22" fmla="*/ 8 w 172"/>
                  <a:gd name="T23" fmla="*/ 76 h 82"/>
                  <a:gd name="T24" fmla="*/ 8 w 172"/>
                  <a:gd name="T25" fmla="*/ 76 h 82"/>
                  <a:gd name="T26" fmla="*/ 34 w 172"/>
                  <a:gd name="T27" fmla="*/ 78 h 82"/>
                  <a:gd name="T28" fmla="*/ 46 w 172"/>
                  <a:gd name="T29" fmla="*/ 76 h 82"/>
                  <a:gd name="T30" fmla="*/ 52 w 172"/>
                  <a:gd name="T31" fmla="*/ 74 h 82"/>
                  <a:gd name="T32" fmla="*/ 54 w 172"/>
                  <a:gd name="T33" fmla="*/ 72 h 82"/>
                  <a:gd name="T34" fmla="*/ 54 w 172"/>
                  <a:gd name="T35" fmla="*/ 68 h 82"/>
                  <a:gd name="T36" fmla="*/ 54 w 172"/>
                  <a:gd name="T37" fmla="*/ 68 h 82"/>
                  <a:gd name="T38" fmla="*/ 74 w 172"/>
                  <a:gd name="T39" fmla="*/ 74 h 82"/>
                  <a:gd name="T40" fmla="*/ 90 w 172"/>
                  <a:gd name="T41" fmla="*/ 80 h 82"/>
                  <a:gd name="T42" fmla="*/ 104 w 172"/>
                  <a:gd name="T43" fmla="*/ 82 h 82"/>
                  <a:gd name="T44" fmla="*/ 104 w 172"/>
                  <a:gd name="T45" fmla="*/ 82 h 82"/>
                  <a:gd name="T46" fmla="*/ 132 w 172"/>
                  <a:gd name="T47" fmla="*/ 82 h 82"/>
                  <a:gd name="T48" fmla="*/ 154 w 172"/>
                  <a:gd name="T49" fmla="*/ 82 h 82"/>
                  <a:gd name="T50" fmla="*/ 172 w 172"/>
                  <a:gd name="T51" fmla="*/ 78 h 82"/>
                  <a:gd name="T52" fmla="*/ 172 w 172"/>
                  <a:gd name="T53" fmla="*/ 78 h 82"/>
                  <a:gd name="T54" fmla="*/ 172 w 172"/>
                  <a:gd name="T55" fmla="*/ 76 h 82"/>
                  <a:gd name="T56" fmla="*/ 170 w 172"/>
                  <a:gd name="T57" fmla="*/ 70 h 82"/>
                  <a:gd name="T58" fmla="*/ 166 w 172"/>
                  <a:gd name="T59" fmla="*/ 66 h 82"/>
                  <a:gd name="T60" fmla="*/ 160 w 172"/>
                  <a:gd name="T61" fmla="*/ 62 h 82"/>
                  <a:gd name="T62" fmla="*/ 152 w 172"/>
                  <a:gd name="T63" fmla="*/ 58 h 82"/>
                  <a:gd name="T64" fmla="*/ 142 w 172"/>
                  <a:gd name="T65" fmla="*/ 56 h 82"/>
                  <a:gd name="T66" fmla="*/ 142 w 172"/>
                  <a:gd name="T67" fmla="*/ 56 h 82"/>
                  <a:gd name="T68" fmla="*/ 114 w 172"/>
                  <a:gd name="T69" fmla="*/ 50 h 82"/>
                  <a:gd name="T70" fmla="*/ 110 w 172"/>
                  <a:gd name="T71" fmla="*/ 48 h 82"/>
                  <a:gd name="T72" fmla="*/ 104 w 172"/>
                  <a:gd name="T73" fmla="*/ 44 h 82"/>
                  <a:gd name="T74" fmla="*/ 104 w 172"/>
                  <a:gd name="T75" fmla="*/ 44 h 82"/>
                  <a:gd name="T76" fmla="*/ 90 w 172"/>
                  <a:gd name="T77" fmla="*/ 30 h 82"/>
                  <a:gd name="T78" fmla="*/ 90 w 172"/>
                  <a:gd name="T79" fmla="*/ 30 h 82"/>
                  <a:gd name="T80" fmla="*/ 84 w 172"/>
                  <a:gd name="T81" fmla="*/ 14 h 82"/>
                  <a:gd name="T82" fmla="*/ 84 w 172"/>
                  <a:gd name="T83" fmla="*/ 14 h 82"/>
                  <a:gd name="T84" fmla="*/ 64 w 172"/>
                  <a:gd name="T85" fmla="*/ 14 h 82"/>
                  <a:gd name="T86" fmla="*/ 44 w 172"/>
                  <a:gd name="T87" fmla="*/ 12 h 82"/>
                  <a:gd name="T88" fmla="*/ 26 w 172"/>
                  <a:gd name="T89" fmla="*/ 8 h 82"/>
                  <a:gd name="T90" fmla="*/ 6 w 172"/>
                  <a:gd name="T91" fmla="*/ 0 h 82"/>
                  <a:gd name="T92" fmla="*/ 6 w 172"/>
                  <a:gd name="T93" fmla="*/ 0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72" h="82">
                    <a:moveTo>
                      <a:pt x="6" y="0"/>
                    </a:moveTo>
                    <a:lnTo>
                      <a:pt x="6" y="0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4" y="74"/>
                    </a:lnTo>
                    <a:lnTo>
                      <a:pt x="6" y="76"/>
                    </a:lnTo>
                    <a:lnTo>
                      <a:pt x="8" y="76"/>
                    </a:lnTo>
                    <a:lnTo>
                      <a:pt x="34" y="78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54" y="72"/>
                    </a:lnTo>
                    <a:lnTo>
                      <a:pt x="54" y="68"/>
                    </a:lnTo>
                    <a:lnTo>
                      <a:pt x="74" y="74"/>
                    </a:lnTo>
                    <a:lnTo>
                      <a:pt x="90" y="80"/>
                    </a:lnTo>
                    <a:lnTo>
                      <a:pt x="104" y="82"/>
                    </a:lnTo>
                    <a:lnTo>
                      <a:pt x="132" y="82"/>
                    </a:lnTo>
                    <a:lnTo>
                      <a:pt x="154" y="82"/>
                    </a:lnTo>
                    <a:lnTo>
                      <a:pt x="172" y="78"/>
                    </a:lnTo>
                    <a:lnTo>
                      <a:pt x="172" y="76"/>
                    </a:lnTo>
                    <a:lnTo>
                      <a:pt x="170" y="70"/>
                    </a:lnTo>
                    <a:lnTo>
                      <a:pt x="166" y="66"/>
                    </a:lnTo>
                    <a:lnTo>
                      <a:pt x="160" y="62"/>
                    </a:lnTo>
                    <a:lnTo>
                      <a:pt x="152" y="58"/>
                    </a:lnTo>
                    <a:lnTo>
                      <a:pt x="142" y="56"/>
                    </a:lnTo>
                    <a:lnTo>
                      <a:pt x="114" y="50"/>
                    </a:lnTo>
                    <a:lnTo>
                      <a:pt x="110" y="48"/>
                    </a:lnTo>
                    <a:lnTo>
                      <a:pt x="104" y="44"/>
                    </a:lnTo>
                    <a:lnTo>
                      <a:pt x="90" y="30"/>
                    </a:lnTo>
                    <a:lnTo>
                      <a:pt x="84" y="14"/>
                    </a:lnTo>
                    <a:lnTo>
                      <a:pt x="64" y="14"/>
                    </a:lnTo>
                    <a:lnTo>
                      <a:pt x="44" y="12"/>
                    </a:lnTo>
                    <a:lnTo>
                      <a:pt x="26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Freeform 405"/>
              <p:cNvSpPr>
                <a:spLocks/>
              </p:cNvSpPr>
              <p:nvPr/>
            </p:nvSpPr>
            <p:spPr bwMode="auto">
              <a:xfrm>
                <a:off x="2095" y="3078"/>
                <a:ext cx="66" cy="66"/>
              </a:xfrm>
              <a:custGeom>
                <a:avLst/>
                <a:gdLst>
                  <a:gd name="T0" fmla="*/ 8 w 66"/>
                  <a:gd name="T1" fmla="*/ 0 h 66"/>
                  <a:gd name="T2" fmla="*/ 8 w 66"/>
                  <a:gd name="T3" fmla="*/ 0 h 66"/>
                  <a:gd name="T4" fmla="*/ 0 w 66"/>
                  <a:gd name="T5" fmla="*/ 18 h 66"/>
                  <a:gd name="T6" fmla="*/ 0 w 66"/>
                  <a:gd name="T7" fmla="*/ 18 h 66"/>
                  <a:gd name="T8" fmla="*/ 16 w 66"/>
                  <a:gd name="T9" fmla="*/ 40 h 66"/>
                  <a:gd name="T10" fmla="*/ 30 w 66"/>
                  <a:gd name="T11" fmla="*/ 56 h 66"/>
                  <a:gd name="T12" fmla="*/ 40 w 66"/>
                  <a:gd name="T13" fmla="*/ 66 h 66"/>
                  <a:gd name="T14" fmla="*/ 40 w 66"/>
                  <a:gd name="T15" fmla="*/ 66 h 66"/>
                  <a:gd name="T16" fmla="*/ 44 w 66"/>
                  <a:gd name="T17" fmla="*/ 66 h 66"/>
                  <a:gd name="T18" fmla="*/ 50 w 66"/>
                  <a:gd name="T19" fmla="*/ 64 h 66"/>
                  <a:gd name="T20" fmla="*/ 58 w 66"/>
                  <a:gd name="T21" fmla="*/ 56 h 66"/>
                  <a:gd name="T22" fmla="*/ 66 w 66"/>
                  <a:gd name="T23" fmla="*/ 42 h 66"/>
                  <a:gd name="T24" fmla="*/ 66 w 66"/>
                  <a:gd name="T25" fmla="*/ 42 h 66"/>
                  <a:gd name="T26" fmla="*/ 28 w 66"/>
                  <a:gd name="T27" fmla="*/ 10 h 66"/>
                  <a:gd name="T28" fmla="*/ 28 w 66"/>
                  <a:gd name="T29" fmla="*/ 10 h 66"/>
                  <a:gd name="T30" fmla="*/ 8 w 66"/>
                  <a:gd name="T31" fmla="*/ 0 h 66"/>
                  <a:gd name="T32" fmla="*/ 8 w 66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8" y="0"/>
                    </a:moveTo>
                    <a:lnTo>
                      <a:pt x="8" y="0"/>
                    </a:lnTo>
                    <a:lnTo>
                      <a:pt x="0" y="18"/>
                    </a:lnTo>
                    <a:lnTo>
                      <a:pt x="16" y="40"/>
                    </a:lnTo>
                    <a:lnTo>
                      <a:pt x="30" y="56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50" y="64"/>
                    </a:lnTo>
                    <a:lnTo>
                      <a:pt x="58" y="56"/>
                    </a:lnTo>
                    <a:lnTo>
                      <a:pt x="66" y="42"/>
                    </a:lnTo>
                    <a:lnTo>
                      <a:pt x="28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1" name="Freeform 406"/>
              <p:cNvSpPr>
                <a:spLocks noEditPoints="1"/>
              </p:cNvSpPr>
              <p:nvPr/>
            </p:nvSpPr>
            <p:spPr bwMode="auto">
              <a:xfrm>
                <a:off x="2001" y="2976"/>
                <a:ext cx="352" cy="1028"/>
              </a:xfrm>
              <a:custGeom>
                <a:avLst/>
                <a:gdLst>
                  <a:gd name="T0" fmla="*/ 296 w 352"/>
                  <a:gd name="T1" fmla="*/ 118 h 1028"/>
                  <a:gd name="T2" fmla="*/ 276 w 352"/>
                  <a:gd name="T3" fmla="*/ 76 h 1028"/>
                  <a:gd name="T4" fmla="*/ 256 w 352"/>
                  <a:gd name="T5" fmla="*/ 68 h 1028"/>
                  <a:gd name="T6" fmla="*/ 232 w 352"/>
                  <a:gd name="T7" fmla="*/ 68 h 1028"/>
                  <a:gd name="T8" fmla="*/ 214 w 352"/>
                  <a:gd name="T9" fmla="*/ 72 h 1028"/>
                  <a:gd name="T10" fmla="*/ 210 w 352"/>
                  <a:gd name="T11" fmla="*/ 98 h 1028"/>
                  <a:gd name="T12" fmla="*/ 244 w 352"/>
                  <a:gd name="T13" fmla="*/ 126 h 1028"/>
                  <a:gd name="T14" fmla="*/ 264 w 352"/>
                  <a:gd name="T15" fmla="*/ 154 h 1028"/>
                  <a:gd name="T16" fmla="*/ 244 w 352"/>
                  <a:gd name="T17" fmla="*/ 184 h 1028"/>
                  <a:gd name="T18" fmla="*/ 210 w 352"/>
                  <a:gd name="T19" fmla="*/ 156 h 1028"/>
                  <a:gd name="T20" fmla="*/ 170 w 352"/>
                  <a:gd name="T21" fmla="*/ 148 h 1028"/>
                  <a:gd name="T22" fmla="*/ 182 w 352"/>
                  <a:gd name="T23" fmla="*/ 144 h 1028"/>
                  <a:gd name="T24" fmla="*/ 190 w 352"/>
                  <a:gd name="T25" fmla="*/ 130 h 1028"/>
                  <a:gd name="T26" fmla="*/ 190 w 352"/>
                  <a:gd name="T27" fmla="*/ 124 h 1028"/>
                  <a:gd name="T28" fmla="*/ 194 w 352"/>
                  <a:gd name="T29" fmla="*/ 114 h 1028"/>
                  <a:gd name="T30" fmla="*/ 206 w 352"/>
                  <a:gd name="T31" fmla="*/ 94 h 1028"/>
                  <a:gd name="T32" fmla="*/ 210 w 352"/>
                  <a:gd name="T33" fmla="*/ 78 h 1028"/>
                  <a:gd name="T34" fmla="*/ 214 w 352"/>
                  <a:gd name="T35" fmla="*/ 48 h 1028"/>
                  <a:gd name="T36" fmla="*/ 208 w 352"/>
                  <a:gd name="T37" fmla="*/ 20 h 1028"/>
                  <a:gd name="T38" fmla="*/ 138 w 352"/>
                  <a:gd name="T39" fmla="*/ 2 h 1028"/>
                  <a:gd name="T40" fmla="*/ 106 w 352"/>
                  <a:gd name="T41" fmla="*/ 68 h 1028"/>
                  <a:gd name="T42" fmla="*/ 156 w 352"/>
                  <a:gd name="T43" fmla="*/ 144 h 1028"/>
                  <a:gd name="T44" fmla="*/ 94 w 352"/>
                  <a:gd name="T45" fmla="*/ 120 h 1028"/>
                  <a:gd name="T46" fmla="*/ 34 w 352"/>
                  <a:gd name="T47" fmla="*/ 166 h 1028"/>
                  <a:gd name="T48" fmla="*/ 14 w 352"/>
                  <a:gd name="T49" fmla="*/ 212 h 1028"/>
                  <a:gd name="T50" fmla="*/ 2 w 352"/>
                  <a:gd name="T51" fmla="*/ 286 h 1028"/>
                  <a:gd name="T52" fmla="*/ 6 w 352"/>
                  <a:gd name="T53" fmla="*/ 384 h 1028"/>
                  <a:gd name="T54" fmla="*/ 46 w 352"/>
                  <a:gd name="T55" fmla="*/ 462 h 1028"/>
                  <a:gd name="T56" fmla="*/ 66 w 352"/>
                  <a:gd name="T57" fmla="*/ 528 h 1028"/>
                  <a:gd name="T58" fmla="*/ 88 w 352"/>
                  <a:gd name="T59" fmla="*/ 550 h 1028"/>
                  <a:gd name="T60" fmla="*/ 82 w 352"/>
                  <a:gd name="T61" fmla="*/ 620 h 1028"/>
                  <a:gd name="T62" fmla="*/ 70 w 352"/>
                  <a:gd name="T63" fmla="*/ 768 h 1028"/>
                  <a:gd name="T64" fmla="*/ 78 w 352"/>
                  <a:gd name="T65" fmla="*/ 934 h 1028"/>
                  <a:gd name="T66" fmla="*/ 76 w 352"/>
                  <a:gd name="T67" fmla="*/ 998 h 1028"/>
                  <a:gd name="T68" fmla="*/ 136 w 352"/>
                  <a:gd name="T69" fmla="*/ 1024 h 1028"/>
                  <a:gd name="T70" fmla="*/ 202 w 352"/>
                  <a:gd name="T71" fmla="*/ 1022 h 1028"/>
                  <a:gd name="T72" fmla="*/ 158 w 352"/>
                  <a:gd name="T73" fmla="*/ 968 h 1028"/>
                  <a:gd name="T74" fmla="*/ 144 w 352"/>
                  <a:gd name="T75" fmla="*/ 938 h 1028"/>
                  <a:gd name="T76" fmla="*/ 146 w 352"/>
                  <a:gd name="T77" fmla="*/ 886 h 1028"/>
                  <a:gd name="T78" fmla="*/ 148 w 352"/>
                  <a:gd name="T79" fmla="*/ 766 h 1028"/>
                  <a:gd name="T80" fmla="*/ 174 w 352"/>
                  <a:gd name="T81" fmla="*/ 668 h 1028"/>
                  <a:gd name="T82" fmla="*/ 204 w 352"/>
                  <a:gd name="T83" fmla="*/ 692 h 1028"/>
                  <a:gd name="T84" fmla="*/ 198 w 352"/>
                  <a:gd name="T85" fmla="*/ 762 h 1028"/>
                  <a:gd name="T86" fmla="*/ 176 w 352"/>
                  <a:gd name="T87" fmla="*/ 894 h 1028"/>
                  <a:gd name="T88" fmla="*/ 234 w 352"/>
                  <a:gd name="T89" fmla="*/ 934 h 1028"/>
                  <a:gd name="T90" fmla="*/ 270 w 352"/>
                  <a:gd name="T91" fmla="*/ 876 h 1028"/>
                  <a:gd name="T92" fmla="*/ 288 w 352"/>
                  <a:gd name="T93" fmla="*/ 728 h 1028"/>
                  <a:gd name="T94" fmla="*/ 292 w 352"/>
                  <a:gd name="T95" fmla="*/ 660 h 1028"/>
                  <a:gd name="T96" fmla="*/ 272 w 352"/>
                  <a:gd name="T97" fmla="*/ 500 h 1028"/>
                  <a:gd name="T98" fmla="*/ 240 w 352"/>
                  <a:gd name="T99" fmla="*/ 350 h 1028"/>
                  <a:gd name="T100" fmla="*/ 232 w 352"/>
                  <a:gd name="T101" fmla="*/ 270 h 1028"/>
                  <a:gd name="T102" fmla="*/ 334 w 352"/>
                  <a:gd name="T103" fmla="*/ 264 h 1028"/>
                  <a:gd name="T104" fmla="*/ 322 w 352"/>
                  <a:gd name="T105" fmla="*/ 138 h 1028"/>
                  <a:gd name="T106" fmla="*/ 222 w 352"/>
                  <a:gd name="T107" fmla="*/ 96 h 1028"/>
                  <a:gd name="T108" fmla="*/ 218 w 352"/>
                  <a:gd name="T109" fmla="*/ 82 h 1028"/>
                  <a:gd name="T110" fmla="*/ 228 w 352"/>
                  <a:gd name="T111" fmla="*/ 92 h 1028"/>
                  <a:gd name="T112" fmla="*/ 236 w 352"/>
                  <a:gd name="T113" fmla="*/ 98 h 1028"/>
                  <a:gd name="T114" fmla="*/ 84 w 352"/>
                  <a:gd name="T115" fmla="*/ 390 h 1028"/>
                  <a:gd name="T116" fmla="*/ 76 w 352"/>
                  <a:gd name="T117" fmla="*/ 386 h 1028"/>
                  <a:gd name="T118" fmla="*/ 72 w 352"/>
                  <a:gd name="T119" fmla="*/ 366 h 1028"/>
                  <a:gd name="T120" fmla="*/ 76 w 352"/>
                  <a:gd name="T121" fmla="*/ 346 h 1028"/>
                  <a:gd name="T122" fmla="*/ 86 w 352"/>
                  <a:gd name="T123" fmla="*/ 362 h 102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52" h="1028">
                    <a:moveTo>
                      <a:pt x="322" y="138"/>
                    </a:moveTo>
                    <a:lnTo>
                      <a:pt x="322" y="138"/>
                    </a:lnTo>
                    <a:lnTo>
                      <a:pt x="316" y="136"/>
                    </a:lnTo>
                    <a:lnTo>
                      <a:pt x="308" y="130"/>
                    </a:lnTo>
                    <a:lnTo>
                      <a:pt x="296" y="118"/>
                    </a:lnTo>
                    <a:lnTo>
                      <a:pt x="294" y="114"/>
                    </a:lnTo>
                    <a:lnTo>
                      <a:pt x="292" y="110"/>
                    </a:lnTo>
                    <a:lnTo>
                      <a:pt x="284" y="106"/>
                    </a:lnTo>
                    <a:lnTo>
                      <a:pt x="284" y="102"/>
                    </a:lnTo>
                    <a:lnTo>
                      <a:pt x="280" y="88"/>
                    </a:lnTo>
                    <a:lnTo>
                      <a:pt x="276" y="76"/>
                    </a:lnTo>
                    <a:lnTo>
                      <a:pt x="272" y="70"/>
                    </a:lnTo>
                    <a:lnTo>
                      <a:pt x="266" y="68"/>
                    </a:lnTo>
                    <a:lnTo>
                      <a:pt x="262" y="68"/>
                    </a:lnTo>
                    <a:lnTo>
                      <a:pt x="260" y="68"/>
                    </a:lnTo>
                    <a:lnTo>
                      <a:pt x="256" y="68"/>
                    </a:lnTo>
                    <a:lnTo>
                      <a:pt x="250" y="66"/>
                    </a:lnTo>
                    <a:lnTo>
                      <a:pt x="246" y="66"/>
                    </a:lnTo>
                    <a:lnTo>
                      <a:pt x="244" y="68"/>
                    </a:lnTo>
                    <a:lnTo>
                      <a:pt x="244" y="70"/>
                    </a:lnTo>
                    <a:lnTo>
                      <a:pt x="236" y="68"/>
                    </a:lnTo>
                    <a:lnTo>
                      <a:pt x="232" y="68"/>
                    </a:lnTo>
                    <a:lnTo>
                      <a:pt x="230" y="70"/>
                    </a:lnTo>
                    <a:lnTo>
                      <a:pt x="228" y="72"/>
                    </a:lnTo>
                    <a:lnTo>
                      <a:pt x="224" y="70"/>
                    </a:lnTo>
                    <a:lnTo>
                      <a:pt x="218" y="70"/>
                    </a:lnTo>
                    <a:lnTo>
                      <a:pt x="214" y="72"/>
                    </a:lnTo>
                    <a:lnTo>
                      <a:pt x="210" y="78"/>
                    </a:lnTo>
                    <a:lnTo>
                      <a:pt x="206" y="92"/>
                    </a:lnTo>
                    <a:lnTo>
                      <a:pt x="206" y="94"/>
                    </a:lnTo>
                    <a:lnTo>
                      <a:pt x="210" y="98"/>
                    </a:lnTo>
                    <a:lnTo>
                      <a:pt x="216" y="106"/>
                    </a:lnTo>
                    <a:lnTo>
                      <a:pt x="226" y="114"/>
                    </a:lnTo>
                    <a:lnTo>
                      <a:pt x="228" y="118"/>
                    </a:lnTo>
                    <a:lnTo>
                      <a:pt x="234" y="122"/>
                    </a:lnTo>
                    <a:lnTo>
                      <a:pt x="244" y="126"/>
                    </a:lnTo>
                    <a:lnTo>
                      <a:pt x="258" y="130"/>
                    </a:lnTo>
                    <a:lnTo>
                      <a:pt x="260" y="136"/>
                    </a:lnTo>
                    <a:lnTo>
                      <a:pt x="262" y="138"/>
                    </a:lnTo>
                    <a:lnTo>
                      <a:pt x="262" y="142"/>
                    </a:lnTo>
                    <a:lnTo>
                      <a:pt x="264" y="154"/>
                    </a:lnTo>
                    <a:lnTo>
                      <a:pt x="272" y="170"/>
                    </a:lnTo>
                    <a:lnTo>
                      <a:pt x="282" y="190"/>
                    </a:lnTo>
                    <a:lnTo>
                      <a:pt x="282" y="200"/>
                    </a:lnTo>
                    <a:lnTo>
                      <a:pt x="276" y="196"/>
                    </a:lnTo>
                    <a:lnTo>
                      <a:pt x="264" y="190"/>
                    </a:lnTo>
                    <a:lnTo>
                      <a:pt x="244" y="184"/>
                    </a:lnTo>
                    <a:lnTo>
                      <a:pt x="236" y="176"/>
                    </a:lnTo>
                    <a:lnTo>
                      <a:pt x="222" y="164"/>
                    </a:lnTo>
                    <a:lnTo>
                      <a:pt x="218" y="160"/>
                    </a:lnTo>
                    <a:lnTo>
                      <a:pt x="214" y="158"/>
                    </a:lnTo>
                    <a:lnTo>
                      <a:pt x="210" y="156"/>
                    </a:lnTo>
                    <a:lnTo>
                      <a:pt x="204" y="154"/>
                    </a:lnTo>
                    <a:lnTo>
                      <a:pt x="190" y="154"/>
                    </a:lnTo>
                    <a:lnTo>
                      <a:pt x="182" y="152"/>
                    </a:lnTo>
                    <a:lnTo>
                      <a:pt x="176" y="150"/>
                    </a:lnTo>
                    <a:lnTo>
                      <a:pt x="170" y="148"/>
                    </a:lnTo>
                    <a:lnTo>
                      <a:pt x="168" y="146"/>
                    </a:lnTo>
                    <a:lnTo>
                      <a:pt x="166" y="144"/>
                    </a:lnTo>
                    <a:lnTo>
                      <a:pt x="170" y="146"/>
                    </a:lnTo>
                    <a:lnTo>
                      <a:pt x="178" y="146"/>
                    </a:lnTo>
                    <a:lnTo>
                      <a:pt x="182" y="144"/>
                    </a:lnTo>
                    <a:lnTo>
                      <a:pt x="184" y="140"/>
                    </a:lnTo>
                    <a:lnTo>
                      <a:pt x="186" y="136"/>
                    </a:lnTo>
                    <a:lnTo>
                      <a:pt x="186" y="132"/>
                    </a:lnTo>
                    <a:lnTo>
                      <a:pt x="188" y="130"/>
                    </a:lnTo>
                    <a:lnTo>
                      <a:pt x="190" y="130"/>
                    </a:lnTo>
                    <a:lnTo>
                      <a:pt x="190" y="128"/>
                    </a:lnTo>
                    <a:lnTo>
                      <a:pt x="192" y="126"/>
                    </a:lnTo>
                    <a:lnTo>
                      <a:pt x="190" y="126"/>
                    </a:lnTo>
                    <a:lnTo>
                      <a:pt x="190" y="124"/>
                    </a:lnTo>
                    <a:lnTo>
                      <a:pt x="192" y="124"/>
                    </a:lnTo>
                    <a:lnTo>
                      <a:pt x="194" y="122"/>
                    </a:lnTo>
                    <a:lnTo>
                      <a:pt x="194" y="120"/>
                    </a:lnTo>
                    <a:lnTo>
                      <a:pt x="194" y="116"/>
                    </a:lnTo>
                    <a:lnTo>
                      <a:pt x="194" y="114"/>
                    </a:lnTo>
                    <a:lnTo>
                      <a:pt x="202" y="114"/>
                    </a:lnTo>
                    <a:lnTo>
                      <a:pt x="206" y="114"/>
                    </a:lnTo>
                    <a:lnTo>
                      <a:pt x="206" y="104"/>
                    </a:lnTo>
                    <a:lnTo>
                      <a:pt x="206" y="94"/>
                    </a:lnTo>
                    <a:lnTo>
                      <a:pt x="206" y="92"/>
                    </a:lnTo>
                    <a:lnTo>
                      <a:pt x="206" y="86"/>
                    </a:lnTo>
                    <a:lnTo>
                      <a:pt x="206" y="82"/>
                    </a:lnTo>
                    <a:lnTo>
                      <a:pt x="210" y="78"/>
                    </a:lnTo>
                    <a:lnTo>
                      <a:pt x="210" y="76"/>
                    </a:lnTo>
                    <a:lnTo>
                      <a:pt x="212" y="68"/>
                    </a:lnTo>
                    <a:lnTo>
                      <a:pt x="214" y="60"/>
                    </a:lnTo>
                    <a:lnTo>
                      <a:pt x="212" y="50"/>
                    </a:lnTo>
                    <a:lnTo>
                      <a:pt x="214" y="48"/>
                    </a:lnTo>
                    <a:lnTo>
                      <a:pt x="216" y="46"/>
                    </a:lnTo>
                    <a:lnTo>
                      <a:pt x="220" y="42"/>
                    </a:lnTo>
                    <a:lnTo>
                      <a:pt x="220" y="38"/>
                    </a:lnTo>
                    <a:lnTo>
                      <a:pt x="212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202" y="16"/>
                    </a:lnTo>
                    <a:lnTo>
                      <a:pt x="194" y="10"/>
                    </a:lnTo>
                    <a:lnTo>
                      <a:pt x="182" y="6"/>
                    </a:lnTo>
                    <a:lnTo>
                      <a:pt x="166" y="2"/>
                    </a:lnTo>
                    <a:lnTo>
                      <a:pt x="144" y="0"/>
                    </a:lnTo>
                    <a:lnTo>
                      <a:pt x="138" y="2"/>
                    </a:lnTo>
                    <a:lnTo>
                      <a:pt x="130" y="4"/>
                    </a:lnTo>
                    <a:lnTo>
                      <a:pt x="122" y="10"/>
                    </a:lnTo>
                    <a:lnTo>
                      <a:pt x="114" y="18"/>
                    </a:lnTo>
                    <a:lnTo>
                      <a:pt x="108" y="30"/>
                    </a:lnTo>
                    <a:lnTo>
                      <a:pt x="106" y="46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0" y="80"/>
                    </a:lnTo>
                    <a:lnTo>
                      <a:pt x="108" y="92"/>
                    </a:lnTo>
                    <a:lnTo>
                      <a:pt x="106" y="98"/>
                    </a:lnTo>
                    <a:lnTo>
                      <a:pt x="104" y="104"/>
                    </a:lnTo>
                    <a:lnTo>
                      <a:pt x="156" y="144"/>
                    </a:lnTo>
                    <a:lnTo>
                      <a:pt x="144" y="156"/>
                    </a:lnTo>
                    <a:lnTo>
                      <a:pt x="134" y="166"/>
                    </a:lnTo>
                    <a:lnTo>
                      <a:pt x="114" y="144"/>
                    </a:lnTo>
                    <a:lnTo>
                      <a:pt x="96" y="124"/>
                    </a:lnTo>
                    <a:lnTo>
                      <a:pt x="94" y="120"/>
                    </a:lnTo>
                    <a:lnTo>
                      <a:pt x="80" y="142"/>
                    </a:lnTo>
                    <a:lnTo>
                      <a:pt x="64" y="154"/>
                    </a:lnTo>
                    <a:lnTo>
                      <a:pt x="50" y="162"/>
                    </a:lnTo>
                    <a:lnTo>
                      <a:pt x="42" y="166"/>
                    </a:lnTo>
                    <a:lnTo>
                      <a:pt x="34" y="166"/>
                    </a:lnTo>
                    <a:lnTo>
                      <a:pt x="30" y="168"/>
                    </a:lnTo>
                    <a:lnTo>
                      <a:pt x="22" y="174"/>
                    </a:lnTo>
                    <a:lnTo>
                      <a:pt x="18" y="180"/>
                    </a:lnTo>
                    <a:lnTo>
                      <a:pt x="16" y="188"/>
                    </a:lnTo>
                    <a:lnTo>
                      <a:pt x="14" y="198"/>
                    </a:lnTo>
                    <a:lnTo>
                      <a:pt x="14" y="212"/>
                    </a:lnTo>
                    <a:lnTo>
                      <a:pt x="14" y="228"/>
                    </a:lnTo>
                    <a:lnTo>
                      <a:pt x="10" y="246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2" y="286"/>
                    </a:lnTo>
                    <a:lnTo>
                      <a:pt x="0" y="330"/>
                    </a:lnTo>
                    <a:lnTo>
                      <a:pt x="0" y="352"/>
                    </a:lnTo>
                    <a:lnTo>
                      <a:pt x="2" y="372"/>
                    </a:lnTo>
                    <a:lnTo>
                      <a:pt x="6" y="384"/>
                    </a:lnTo>
                    <a:lnTo>
                      <a:pt x="10" y="396"/>
                    </a:lnTo>
                    <a:lnTo>
                      <a:pt x="22" y="418"/>
                    </a:lnTo>
                    <a:lnTo>
                      <a:pt x="34" y="440"/>
                    </a:lnTo>
                    <a:lnTo>
                      <a:pt x="44" y="462"/>
                    </a:lnTo>
                    <a:lnTo>
                      <a:pt x="46" y="462"/>
                    </a:lnTo>
                    <a:lnTo>
                      <a:pt x="50" y="474"/>
                    </a:lnTo>
                    <a:lnTo>
                      <a:pt x="52" y="482"/>
                    </a:lnTo>
                    <a:lnTo>
                      <a:pt x="56" y="492"/>
                    </a:lnTo>
                    <a:lnTo>
                      <a:pt x="64" y="506"/>
                    </a:lnTo>
                    <a:lnTo>
                      <a:pt x="66" y="528"/>
                    </a:lnTo>
                    <a:lnTo>
                      <a:pt x="66" y="542"/>
                    </a:lnTo>
                    <a:lnTo>
                      <a:pt x="66" y="550"/>
                    </a:lnTo>
                    <a:lnTo>
                      <a:pt x="76" y="550"/>
                    </a:lnTo>
                    <a:lnTo>
                      <a:pt x="84" y="550"/>
                    </a:lnTo>
                    <a:lnTo>
                      <a:pt x="88" y="550"/>
                    </a:lnTo>
                    <a:lnTo>
                      <a:pt x="86" y="554"/>
                    </a:lnTo>
                    <a:lnTo>
                      <a:pt x="82" y="566"/>
                    </a:lnTo>
                    <a:lnTo>
                      <a:pt x="78" y="582"/>
                    </a:lnTo>
                    <a:lnTo>
                      <a:pt x="78" y="590"/>
                    </a:lnTo>
                    <a:lnTo>
                      <a:pt x="80" y="600"/>
                    </a:lnTo>
                    <a:lnTo>
                      <a:pt x="82" y="620"/>
                    </a:lnTo>
                    <a:lnTo>
                      <a:pt x="84" y="648"/>
                    </a:lnTo>
                    <a:lnTo>
                      <a:pt x="84" y="688"/>
                    </a:lnTo>
                    <a:lnTo>
                      <a:pt x="82" y="708"/>
                    </a:lnTo>
                    <a:lnTo>
                      <a:pt x="78" y="726"/>
                    </a:lnTo>
                    <a:lnTo>
                      <a:pt x="72" y="754"/>
                    </a:lnTo>
                    <a:lnTo>
                      <a:pt x="70" y="768"/>
                    </a:lnTo>
                    <a:lnTo>
                      <a:pt x="68" y="784"/>
                    </a:lnTo>
                    <a:lnTo>
                      <a:pt x="68" y="806"/>
                    </a:lnTo>
                    <a:lnTo>
                      <a:pt x="68" y="832"/>
                    </a:lnTo>
                    <a:lnTo>
                      <a:pt x="72" y="880"/>
                    </a:lnTo>
                    <a:lnTo>
                      <a:pt x="76" y="912"/>
                    </a:lnTo>
                    <a:lnTo>
                      <a:pt x="78" y="934"/>
                    </a:lnTo>
                    <a:lnTo>
                      <a:pt x="78" y="950"/>
                    </a:lnTo>
                    <a:lnTo>
                      <a:pt x="76" y="962"/>
                    </a:lnTo>
                    <a:lnTo>
                      <a:pt x="76" y="970"/>
                    </a:lnTo>
                    <a:lnTo>
                      <a:pt x="76" y="976"/>
                    </a:lnTo>
                    <a:lnTo>
                      <a:pt x="76" y="998"/>
                    </a:lnTo>
                    <a:lnTo>
                      <a:pt x="98" y="1006"/>
                    </a:lnTo>
                    <a:lnTo>
                      <a:pt x="110" y="1006"/>
                    </a:lnTo>
                    <a:lnTo>
                      <a:pt x="112" y="1010"/>
                    </a:lnTo>
                    <a:lnTo>
                      <a:pt x="120" y="1016"/>
                    </a:lnTo>
                    <a:lnTo>
                      <a:pt x="128" y="1020"/>
                    </a:lnTo>
                    <a:lnTo>
                      <a:pt x="136" y="1024"/>
                    </a:lnTo>
                    <a:lnTo>
                      <a:pt x="146" y="1026"/>
                    </a:lnTo>
                    <a:lnTo>
                      <a:pt x="160" y="1028"/>
                    </a:lnTo>
                    <a:lnTo>
                      <a:pt x="186" y="1026"/>
                    </a:lnTo>
                    <a:lnTo>
                      <a:pt x="198" y="1024"/>
                    </a:lnTo>
                    <a:lnTo>
                      <a:pt x="202" y="1024"/>
                    </a:lnTo>
                    <a:lnTo>
                      <a:pt x="202" y="1022"/>
                    </a:lnTo>
                    <a:lnTo>
                      <a:pt x="202" y="1018"/>
                    </a:lnTo>
                    <a:lnTo>
                      <a:pt x="200" y="1012"/>
                    </a:lnTo>
                    <a:lnTo>
                      <a:pt x="196" y="1006"/>
                    </a:lnTo>
                    <a:lnTo>
                      <a:pt x="172" y="984"/>
                    </a:lnTo>
                    <a:lnTo>
                      <a:pt x="158" y="968"/>
                    </a:lnTo>
                    <a:lnTo>
                      <a:pt x="152" y="962"/>
                    </a:lnTo>
                    <a:lnTo>
                      <a:pt x="148" y="956"/>
                    </a:lnTo>
                    <a:lnTo>
                      <a:pt x="148" y="950"/>
                    </a:lnTo>
                    <a:lnTo>
                      <a:pt x="146" y="946"/>
                    </a:lnTo>
                    <a:lnTo>
                      <a:pt x="144" y="938"/>
                    </a:lnTo>
                    <a:lnTo>
                      <a:pt x="142" y="934"/>
                    </a:lnTo>
                    <a:lnTo>
                      <a:pt x="142" y="924"/>
                    </a:lnTo>
                    <a:lnTo>
                      <a:pt x="144" y="902"/>
                    </a:lnTo>
                    <a:lnTo>
                      <a:pt x="146" y="886"/>
                    </a:lnTo>
                    <a:lnTo>
                      <a:pt x="144" y="878"/>
                    </a:lnTo>
                    <a:lnTo>
                      <a:pt x="140" y="868"/>
                    </a:lnTo>
                    <a:lnTo>
                      <a:pt x="144" y="818"/>
                    </a:lnTo>
                    <a:lnTo>
                      <a:pt x="146" y="784"/>
                    </a:lnTo>
                    <a:lnTo>
                      <a:pt x="148" y="766"/>
                    </a:lnTo>
                    <a:lnTo>
                      <a:pt x="152" y="754"/>
                    </a:lnTo>
                    <a:lnTo>
                      <a:pt x="154" y="736"/>
                    </a:lnTo>
                    <a:lnTo>
                      <a:pt x="158" y="712"/>
                    </a:lnTo>
                    <a:lnTo>
                      <a:pt x="160" y="706"/>
                    </a:lnTo>
                    <a:lnTo>
                      <a:pt x="166" y="692"/>
                    </a:lnTo>
                    <a:lnTo>
                      <a:pt x="174" y="668"/>
                    </a:lnTo>
                    <a:lnTo>
                      <a:pt x="180" y="632"/>
                    </a:lnTo>
                    <a:lnTo>
                      <a:pt x="182" y="630"/>
                    </a:lnTo>
                    <a:lnTo>
                      <a:pt x="184" y="628"/>
                    </a:lnTo>
                    <a:lnTo>
                      <a:pt x="184" y="632"/>
                    </a:lnTo>
                    <a:lnTo>
                      <a:pt x="204" y="692"/>
                    </a:lnTo>
                    <a:lnTo>
                      <a:pt x="208" y="702"/>
                    </a:lnTo>
                    <a:lnTo>
                      <a:pt x="208" y="712"/>
                    </a:lnTo>
                    <a:lnTo>
                      <a:pt x="206" y="724"/>
                    </a:lnTo>
                    <a:lnTo>
                      <a:pt x="200" y="744"/>
                    </a:lnTo>
                    <a:lnTo>
                      <a:pt x="198" y="762"/>
                    </a:lnTo>
                    <a:lnTo>
                      <a:pt x="196" y="784"/>
                    </a:lnTo>
                    <a:lnTo>
                      <a:pt x="190" y="836"/>
                    </a:lnTo>
                    <a:lnTo>
                      <a:pt x="184" y="870"/>
                    </a:lnTo>
                    <a:lnTo>
                      <a:pt x="182" y="888"/>
                    </a:lnTo>
                    <a:lnTo>
                      <a:pt x="176" y="894"/>
                    </a:lnTo>
                    <a:lnTo>
                      <a:pt x="174" y="900"/>
                    </a:lnTo>
                    <a:lnTo>
                      <a:pt x="172" y="916"/>
                    </a:lnTo>
                    <a:lnTo>
                      <a:pt x="190" y="924"/>
                    </a:lnTo>
                    <a:lnTo>
                      <a:pt x="212" y="930"/>
                    </a:lnTo>
                    <a:lnTo>
                      <a:pt x="234" y="934"/>
                    </a:lnTo>
                    <a:lnTo>
                      <a:pt x="254" y="934"/>
                    </a:lnTo>
                    <a:lnTo>
                      <a:pt x="252" y="920"/>
                    </a:lnTo>
                    <a:lnTo>
                      <a:pt x="258" y="908"/>
                    </a:lnTo>
                    <a:lnTo>
                      <a:pt x="262" y="894"/>
                    </a:lnTo>
                    <a:lnTo>
                      <a:pt x="270" y="876"/>
                    </a:lnTo>
                    <a:lnTo>
                      <a:pt x="276" y="852"/>
                    </a:lnTo>
                    <a:lnTo>
                      <a:pt x="282" y="822"/>
                    </a:lnTo>
                    <a:lnTo>
                      <a:pt x="286" y="788"/>
                    </a:lnTo>
                    <a:lnTo>
                      <a:pt x="288" y="746"/>
                    </a:lnTo>
                    <a:lnTo>
                      <a:pt x="288" y="736"/>
                    </a:lnTo>
                    <a:lnTo>
                      <a:pt x="288" y="728"/>
                    </a:lnTo>
                    <a:lnTo>
                      <a:pt x="288" y="724"/>
                    </a:lnTo>
                    <a:lnTo>
                      <a:pt x="290" y="720"/>
                    </a:lnTo>
                    <a:lnTo>
                      <a:pt x="292" y="708"/>
                    </a:lnTo>
                    <a:lnTo>
                      <a:pt x="292" y="688"/>
                    </a:lnTo>
                    <a:lnTo>
                      <a:pt x="292" y="660"/>
                    </a:lnTo>
                    <a:lnTo>
                      <a:pt x="286" y="618"/>
                    </a:lnTo>
                    <a:lnTo>
                      <a:pt x="276" y="570"/>
                    </a:lnTo>
                    <a:lnTo>
                      <a:pt x="264" y="516"/>
                    </a:lnTo>
                    <a:lnTo>
                      <a:pt x="268" y="512"/>
                    </a:lnTo>
                    <a:lnTo>
                      <a:pt x="270" y="508"/>
                    </a:lnTo>
                    <a:lnTo>
                      <a:pt x="272" y="500"/>
                    </a:lnTo>
                    <a:lnTo>
                      <a:pt x="268" y="480"/>
                    </a:lnTo>
                    <a:lnTo>
                      <a:pt x="260" y="446"/>
                    </a:lnTo>
                    <a:lnTo>
                      <a:pt x="250" y="396"/>
                    </a:lnTo>
                    <a:lnTo>
                      <a:pt x="246" y="372"/>
                    </a:lnTo>
                    <a:lnTo>
                      <a:pt x="240" y="350"/>
                    </a:lnTo>
                    <a:lnTo>
                      <a:pt x="236" y="334"/>
                    </a:lnTo>
                    <a:lnTo>
                      <a:pt x="232" y="318"/>
                    </a:lnTo>
                    <a:lnTo>
                      <a:pt x="232" y="300"/>
                    </a:lnTo>
                    <a:lnTo>
                      <a:pt x="234" y="284"/>
                    </a:lnTo>
                    <a:lnTo>
                      <a:pt x="232" y="270"/>
                    </a:lnTo>
                    <a:lnTo>
                      <a:pt x="232" y="258"/>
                    </a:lnTo>
                    <a:lnTo>
                      <a:pt x="248" y="262"/>
                    </a:lnTo>
                    <a:lnTo>
                      <a:pt x="284" y="266"/>
                    </a:lnTo>
                    <a:lnTo>
                      <a:pt x="306" y="268"/>
                    </a:lnTo>
                    <a:lnTo>
                      <a:pt x="326" y="266"/>
                    </a:lnTo>
                    <a:lnTo>
                      <a:pt x="334" y="264"/>
                    </a:lnTo>
                    <a:lnTo>
                      <a:pt x="342" y="262"/>
                    </a:lnTo>
                    <a:lnTo>
                      <a:pt x="348" y="258"/>
                    </a:lnTo>
                    <a:lnTo>
                      <a:pt x="352" y="252"/>
                    </a:lnTo>
                    <a:lnTo>
                      <a:pt x="346" y="226"/>
                    </a:lnTo>
                    <a:lnTo>
                      <a:pt x="338" y="190"/>
                    </a:lnTo>
                    <a:lnTo>
                      <a:pt x="322" y="138"/>
                    </a:lnTo>
                    <a:close/>
                    <a:moveTo>
                      <a:pt x="234" y="102"/>
                    </a:moveTo>
                    <a:lnTo>
                      <a:pt x="234" y="102"/>
                    </a:lnTo>
                    <a:lnTo>
                      <a:pt x="232" y="102"/>
                    </a:lnTo>
                    <a:lnTo>
                      <a:pt x="226" y="100"/>
                    </a:lnTo>
                    <a:lnTo>
                      <a:pt x="222" y="96"/>
                    </a:lnTo>
                    <a:lnTo>
                      <a:pt x="218" y="90"/>
                    </a:lnTo>
                    <a:lnTo>
                      <a:pt x="212" y="88"/>
                    </a:lnTo>
                    <a:lnTo>
                      <a:pt x="216" y="84"/>
                    </a:lnTo>
                    <a:lnTo>
                      <a:pt x="218" y="82"/>
                    </a:lnTo>
                    <a:lnTo>
                      <a:pt x="226" y="82"/>
                    </a:lnTo>
                    <a:lnTo>
                      <a:pt x="228" y="84"/>
                    </a:lnTo>
                    <a:lnTo>
                      <a:pt x="228" y="86"/>
                    </a:lnTo>
                    <a:lnTo>
                      <a:pt x="228" y="90"/>
                    </a:lnTo>
                    <a:lnTo>
                      <a:pt x="228" y="92"/>
                    </a:lnTo>
                    <a:lnTo>
                      <a:pt x="230" y="94"/>
                    </a:lnTo>
                    <a:lnTo>
                      <a:pt x="232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6" y="98"/>
                    </a:lnTo>
                    <a:lnTo>
                      <a:pt x="234" y="102"/>
                    </a:lnTo>
                    <a:close/>
                    <a:moveTo>
                      <a:pt x="86" y="362"/>
                    </a:moveTo>
                    <a:lnTo>
                      <a:pt x="86" y="362"/>
                    </a:lnTo>
                    <a:lnTo>
                      <a:pt x="86" y="374"/>
                    </a:lnTo>
                    <a:lnTo>
                      <a:pt x="84" y="390"/>
                    </a:lnTo>
                    <a:lnTo>
                      <a:pt x="82" y="398"/>
                    </a:lnTo>
                    <a:lnTo>
                      <a:pt x="80" y="398"/>
                    </a:lnTo>
                    <a:lnTo>
                      <a:pt x="78" y="396"/>
                    </a:lnTo>
                    <a:lnTo>
                      <a:pt x="78" y="392"/>
                    </a:lnTo>
                    <a:lnTo>
                      <a:pt x="76" y="386"/>
                    </a:lnTo>
                    <a:lnTo>
                      <a:pt x="74" y="382"/>
                    </a:lnTo>
                    <a:lnTo>
                      <a:pt x="70" y="376"/>
                    </a:lnTo>
                    <a:lnTo>
                      <a:pt x="70" y="370"/>
                    </a:lnTo>
                    <a:lnTo>
                      <a:pt x="72" y="366"/>
                    </a:lnTo>
                    <a:lnTo>
                      <a:pt x="74" y="360"/>
                    </a:lnTo>
                    <a:lnTo>
                      <a:pt x="76" y="358"/>
                    </a:lnTo>
                    <a:lnTo>
                      <a:pt x="76" y="352"/>
                    </a:lnTo>
                    <a:lnTo>
                      <a:pt x="76" y="346"/>
                    </a:lnTo>
                    <a:lnTo>
                      <a:pt x="76" y="342"/>
                    </a:lnTo>
                    <a:lnTo>
                      <a:pt x="78" y="340"/>
                    </a:lnTo>
                    <a:lnTo>
                      <a:pt x="82" y="348"/>
                    </a:lnTo>
                    <a:lnTo>
                      <a:pt x="86" y="354"/>
                    </a:lnTo>
                    <a:lnTo>
                      <a:pt x="86" y="3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2" name="Freeform 407"/>
              <p:cNvSpPr>
                <a:spLocks/>
              </p:cNvSpPr>
              <p:nvPr/>
            </p:nvSpPr>
            <p:spPr bwMode="auto">
              <a:xfrm>
                <a:off x="2207" y="3054"/>
                <a:ext cx="4" cy="16"/>
              </a:xfrm>
              <a:custGeom>
                <a:avLst/>
                <a:gdLst>
                  <a:gd name="T0" fmla="*/ 0 w 4"/>
                  <a:gd name="T1" fmla="*/ 14 h 16"/>
                  <a:gd name="T2" fmla="*/ 0 w 4"/>
                  <a:gd name="T3" fmla="*/ 14 h 16"/>
                  <a:gd name="T4" fmla="*/ 0 w 4"/>
                  <a:gd name="T5" fmla="*/ 16 h 16"/>
                  <a:gd name="T6" fmla="*/ 0 w 4"/>
                  <a:gd name="T7" fmla="*/ 16 h 16"/>
                  <a:gd name="T8" fmla="*/ 0 w 4"/>
                  <a:gd name="T9" fmla="*/ 14 h 16"/>
                  <a:gd name="T10" fmla="*/ 0 w 4"/>
                  <a:gd name="T11" fmla="*/ 14 h 16"/>
                  <a:gd name="T12" fmla="*/ 4 w 4"/>
                  <a:gd name="T13" fmla="*/ 0 h 16"/>
                  <a:gd name="T14" fmla="*/ 4 w 4"/>
                  <a:gd name="T15" fmla="*/ 0 h 16"/>
                  <a:gd name="T16" fmla="*/ 0 w 4"/>
                  <a:gd name="T17" fmla="*/ 4 h 16"/>
                  <a:gd name="T18" fmla="*/ 0 w 4"/>
                  <a:gd name="T19" fmla="*/ 4 h 16"/>
                  <a:gd name="T20" fmla="*/ 0 w 4"/>
                  <a:gd name="T21" fmla="*/ 8 h 16"/>
                  <a:gd name="T22" fmla="*/ 0 w 4"/>
                  <a:gd name="T23" fmla="*/ 14 h 16"/>
                  <a:gd name="T24" fmla="*/ 0 w 4"/>
                  <a:gd name="T25" fmla="*/ 14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16">
                    <a:moveTo>
                      <a:pt x="0" y="14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3" name="Freeform 408"/>
              <p:cNvSpPr>
                <a:spLocks noEditPoints="1"/>
              </p:cNvSpPr>
              <p:nvPr/>
            </p:nvSpPr>
            <p:spPr bwMode="auto">
              <a:xfrm>
                <a:off x="2147" y="3034"/>
                <a:ext cx="74" cy="40"/>
              </a:xfrm>
              <a:custGeom>
                <a:avLst/>
                <a:gdLst>
                  <a:gd name="T0" fmla="*/ 74 w 74"/>
                  <a:gd name="T1" fmla="*/ 26 h 40"/>
                  <a:gd name="T2" fmla="*/ 74 w 74"/>
                  <a:gd name="T3" fmla="*/ 26 h 40"/>
                  <a:gd name="T4" fmla="*/ 74 w 74"/>
                  <a:gd name="T5" fmla="*/ 22 h 40"/>
                  <a:gd name="T6" fmla="*/ 72 w 74"/>
                  <a:gd name="T7" fmla="*/ 20 h 40"/>
                  <a:gd name="T8" fmla="*/ 72 w 74"/>
                  <a:gd name="T9" fmla="*/ 20 h 40"/>
                  <a:gd name="T10" fmla="*/ 64 w 74"/>
                  <a:gd name="T11" fmla="*/ 14 h 40"/>
                  <a:gd name="T12" fmla="*/ 64 w 74"/>
                  <a:gd name="T13" fmla="*/ 14 h 40"/>
                  <a:gd name="T14" fmla="*/ 54 w 74"/>
                  <a:gd name="T15" fmla="*/ 12 h 40"/>
                  <a:gd name="T16" fmla="*/ 50 w 74"/>
                  <a:gd name="T17" fmla="*/ 14 h 40"/>
                  <a:gd name="T18" fmla="*/ 48 w 74"/>
                  <a:gd name="T19" fmla="*/ 16 h 40"/>
                  <a:gd name="T20" fmla="*/ 46 w 74"/>
                  <a:gd name="T21" fmla="*/ 16 h 40"/>
                  <a:gd name="T22" fmla="*/ 46 w 74"/>
                  <a:gd name="T23" fmla="*/ 16 h 40"/>
                  <a:gd name="T24" fmla="*/ 42 w 74"/>
                  <a:gd name="T25" fmla="*/ 14 h 40"/>
                  <a:gd name="T26" fmla="*/ 20 w 74"/>
                  <a:gd name="T27" fmla="*/ 4 h 40"/>
                  <a:gd name="T28" fmla="*/ 20 w 74"/>
                  <a:gd name="T29" fmla="*/ 4 h 40"/>
                  <a:gd name="T30" fmla="*/ 6 w 74"/>
                  <a:gd name="T31" fmla="*/ 0 h 40"/>
                  <a:gd name="T32" fmla="*/ 0 w 74"/>
                  <a:gd name="T33" fmla="*/ 0 h 40"/>
                  <a:gd name="T34" fmla="*/ 0 w 74"/>
                  <a:gd name="T35" fmla="*/ 2 h 40"/>
                  <a:gd name="T36" fmla="*/ 0 w 74"/>
                  <a:gd name="T37" fmla="*/ 2 h 40"/>
                  <a:gd name="T38" fmla="*/ 0 w 74"/>
                  <a:gd name="T39" fmla="*/ 2 h 40"/>
                  <a:gd name="T40" fmla="*/ 4 w 74"/>
                  <a:gd name="T41" fmla="*/ 2 h 40"/>
                  <a:gd name="T42" fmla="*/ 4 w 74"/>
                  <a:gd name="T43" fmla="*/ 2 h 40"/>
                  <a:gd name="T44" fmla="*/ 18 w 74"/>
                  <a:gd name="T45" fmla="*/ 8 h 40"/>
                  <a:gd name="T46" fmla="*/ 30 w 74"/>
                  <a:gd name="T47" fmla="*/ 16 h 40"/>
                  <a:gd name="T48" fmla="*/ 44 w 74"/>
                  <a:gd name="T49" fmla="*/ 24 h 40"/>
                  <a:gd name="T50" fmla="*/ 44 w 74"/>
                  <a:gd name="T51" fmla="*/ 24 h 40"/>
                  <a:gd name="T52" fmla="*/ 42 w 74"/>
                  <a:gd name="T53" fmla="*/ 28 h 40"/>
                  <a:gd name="T54" fmla="*/ 44 w 74"/>
                  <a:gd name="T55" fmla="*/ 32 h 40"/>
                  <a:gd name="T56" fmla="*/ 46 w 74"/>
                  <a:gd name="T57" fmla="*/ 36 h 40"/>
                  <a:gd name="T58" fmla="*/ 52 w 74"/>
                  <a:gd name="T59" fmla="*/ 40 h 40"/>
                  <a:gd name="T60" fmla="*/ 52 w 74"/>
                  <a:gd name="T61" fmla="*/ 40 h 40"/>
                  <a:gd name="T62" fmla="*/ 58 w 74"/>
                  <a:gd name="T63" fmla="*/ 40 h 40"/>
                  <a:gd name="T64" fmla="*/ 64 w 74"/>
                  <a:gd name="T65" fmla="*/ 40 h 40"/>
                  <a:gd name="T66" fmla="*/ 66 w 74"/>
                  <a:gd name="T67" fmla="*/ 38 h 40"/>
                  <a:gd name="T68" fmla="*/ 70 w 74"/>
                  <a:gd name="T69" fmla="*/ 36 h 40"/>
                  <a:gd name="T70" fmla="*/ 70 w 74"/>
                  <a:gd name="T71" fmla="*/ 36 h 40"/>
                  <a:gd name="T72" fmla="*/ 74 w 74"/>
                  <a:gd name="T73" fmla="*/ 30 h 40"/>
                  <a:gd name="T74" fmla="*/ 74 w 74"/>
                  <a:gd name="T75" fmla="*/ 26 h 40"/>
                  <a:gd name="T76" fmla="*/ 74 w 74"/>
                  <a:gd name="T77" fmla="*/ 26 h 40"/>
                  <a:gd name="T78" fmla="*/ 28 w 74"/>
                  <a:gd name="T79" fmla="*/ 30 h 40"/>
                  <a:gd name="T80" fmla="*/ 28 w 74"/>
                  <a:gd name="T81" fmla="*/ 30 h 40"/>
                  <a:gd name="T82" fmla="*/ 22 w 74"/>
                  <a:gd name="T83" fmla="*/ 26 h 40"/>
                  <a:gd name="T84" fmla="*/ 20 w 74"/>
                  <a:gd name="T85" fmla="*/ 24 h 40"/>
                  <a:gd name="T86" fmla="*/ 20 w 74"/>
                  <a:gd name="T87" fmla="*/ 18 h 40"/>
                  <a:gd name="T88" fmla="*/ 22 w 74"/>
                  <a:gd name="T89" fmla="*/ 14 h 40"/>
                  <a:gd name="T90" fmla="*/ 22 w 74"/>
                  <a:gd name="T91" fmla="*/ 14 h 40"/>
                  <a:gd name="T92" fmla="*/ 24 w 74"/>
                  <a:gd name="T93" fmla="*/ 10 h 40"/>
                  <a:gd name="T94" fmla="*/ 28 w 74"/>
                  <a:gd name="T95" fmla="*/ 8 h 40"/>
                  <a:gd name="T96" fmla="*/ 30 w 74"/>
                  <a:gd name="T97" fmla="*/ 8 h 40"/>
                  <a:gd name="T98" fmla="*/ 34 w 74"/>
                  <a:gd name="T99" fmla="*/ 10 h 40"/>
                  <a:gd name="T100" fmla="*/ 34 w 74"/>
                  <a:gd name="T101" fmla="*/ 10 h 40"/>
                  <a:gd name="T102" fmla="*/ 42 w 74"/>
                  <a:gd name="T103" fmla="*/ 14 h 40"/>
                  <a:gd name="T104" fmla="*/ 44 w 74"/>
                  <a:gd name="T105" fmla="*/ 18 h 40"/>
                  <a:gd name="T106" fmla="*/ 42 w 74"/>
                  <a:gd name="T107" fmla="*/ 22 h 40"/>
                  <a:gd name="T108" fmla="*/ 42 w 74"/>
                  <a:gd name="T109" fmla="*/ 22 h 40"/>
                  <a:gd name="T110" fmla="*/ 40 w 74"/>
                  <a:gd name="T111" fmla="*/ 28 h 40"/>
                  <a:gd name="T112" fmla="*/ 36 w 74"/>
                  <a:gd name="T113" fmla="*/ 30 h 40"/>
                  <a:gd name="T114" fmla="*/ 28 w 74"/>
                  <a:gd name="T115" fmla="*/ 30 h 40"/>
                  <a:gd name="T116" fmla="*/ 28 w 74"/>
                  <a:gd name="T117" fmla="*/ 30 h 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" h="40">
                    <a:moveTo>
                      <a:pt x="74" y="26"/>
                    </a:moveTo>
                    <a:lnTo>
                      <a:pt x="74" y="26"/>
                    </a:lnTo>
                    <a:lnTo>
                      <a:pt x="74" y="22"/>
                    </a:lnTo>
                    <a:lnTo>
                      <a:pt x="72" y="20"/>
                    </a:lnTo>
                    <a:lnTo>
                      <a:pt x="64" y="14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4"/>
                    </a:lnTo>
                    <a:lnTo>
                      <a:pt x="20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18" y="8"/>
                    </a:lnTo>
                    <a:lnTo>
                      <a:pt x="30" y="16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44" y="32"/>
                    </a:lnTo>
                    <a:lnTo>
                      <a:pt x="46" y="36"/>
                    </a:lnTo>
                    <a:lnTo>
                      <a:pt x="52" y="40"/>
                    </a:lnTo>
                    <a:lnTo>
                      <a:pt x="58" y="40"/>
                    </a:lnTo>
                    <a:lnTo>
                      <a:pt x="64" y="40"/>
                    </a:lnTo>
                    <a:lnTo>
                      <a:pt x="66" y="38"/>
                    </a:lnTo>
                    <a:lnTo>
                      <a:pt x="70" y="36"/>
                    </a:lnTo>
                    <a:lnTo>
                      <a:pt x="74" y="30"/>
                    </a:lnTo>
                    <a:lnTo>
                      <a:pt x="74" y="26"/>
                    </a:lnTo>
                    <a:close/>
                    <a:moveTo>
                      <a:pt x="28" y="30"/>
                    </a:moveTo>
                    <a:lnTo>
                      <a:pt x="28" y="30"/>
                    </a:lnTo>
                    <a:lnTo>
                      <a:pt x="22" y="26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22" y="14"/>
                    </a:lnTo>
                    <a:lnTo>
                      <a:pt x="24" y="10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4" y="10"/>
                    </a:lnTo>
                    <a:lnTo>
                      <a:pt x="42" y="14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0" y="28"/>
                    </a:lnTo>
                    <a:lnTo>
                      <a:pt x="36" y="30"/>
                    </a:lnTo>
                    <a:lnTo>
                      <a:pt x="28" y="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4" name="Freeform 409"/>
              <p:cNvSpPr>
                <a:spLocks/>
              </p:cNvSpPr>
              <p:nvPr/>
            </p:nvSpPr>
            <p:spPr bwMode="auto">
              <a:xfrm>
                <a:off x="2141" y="3116"/>
                <a:ext cx="48" cy="164"/>
              </a:xfrm>
              <a:custGeom>
                <a:avLst/>
                <a:gdLst>
                  <a:gd name="T0" fmla="*/ 0 w 48"/>
                  <a:gd name="T1" fmla="*/ 20 h 164"/>
                  <a:gd name="T2" fmla="*/ 0 w 48"/>
                  <a:gd name="T3" fmla="*/ 20 h 164"/>
                  <a:gd name="T4" fmla="*/ 4 w 48"/>
                  <a:gd name="T5" fmla="*/ 22 h 164"/>
                  <a:gd name="T6" fmla="*/ 8 w 48"/>
                  <a:gd name="T7" fmla="*/ 28 h 164"/>
                  <a:gd name="T8" fmla="*/ 12 w 48"/>
                  <a:gd name="T9" fmla="*/ 38 h 164"/>
                  <a:gd name="T10" fmla="*/ 12 w 48"/>
                  <a:gd name="T11" fmla="*/ 38 h 164"/>
                  <a:gd name="T12" fmla="*/ 20 w 48"/>
                  <a:gd name="T13" fmla="*/ 68 h 164"/>
                  <a:gd name="T14" fmla="*/ 28 w 48"/>
                  <a:gd name="T15" fmla="*/ 100 h 164"/>
                  <a:gd name="T16" fmla="*/ 28 w 48"/>
                  <a:gd name="T17" fmla="*/ 100 h 164"/>
                  <a:gd name="T18" fmla="*/ 36 w 48"/>
                  <a:gd name="T19" fmla="*/ 118 h 164"/>
                  <a:gd name="T20" fmla="*/ 44 w 48"/>
                  <a:gd name="T21" fmla="*/ 136 h 164"/>
                  <a:gd name="T22" fmla="*/ 44 w 48"/>
                  <a:gd name="T23" fmla="*/ 136 h 164"/>
                  <a:gd name="T24" fmla="*/ 46 w 48"/>
                  <a:gd name="T25" fmla="*/ 150 h 164"/>
                  <a:gd name="T26" fmla="*/ 46 w 48"/>
                  <a:gd name="T27" fmla="*/ 164 h 164"/>
                  <a:gd name="T28" fmla="*/ 46 w 48"/>
                  <a:gd name="T29" fmla="*/ 164 h 164"/>
                  <a:gd name="T30" fmla="*/ 48 w 48"/>
                  <a:gd name="T31" fmla="*/ 146 h 164"/>
                  <a:gd name="T32" fmla="*/ 48 w 48"/>
                  <a:gd name="T33" fmla="*/ 128 h 164"/>
                  <a:gd name="T34" fmla="*/ 44 w 48"/>
                  <a:gd name="T35" fmla="*/ 86 h 164"/>
                  <a:gd name="T36" fmla="*/ 40 w 48"/>
                  <a:gd name="T37" fmla="*/ 46 h 164"/>
                  <a:gd name="T38" fmla="*/ 34 w 48"/>
                  <a:gd name="T39" fmla="*/ 10 h 164"/>
                  <a:gd name="T40" fmla="*/ 34 w 48"/>
                  <a:gd name="T41" fmla="*/ 10 h 164"/>
                  <a:gd name="T42" fmla="*/ 32 w 48"/>
                  <a:gd name="T43" fmla="*/ 8 h 164"/>
                  <a:gd name="T44" fmla="*/ 28 w 48"/>
                  <a:gd name="T45" fmla="*/ 8 h 164"/>
                  <a:gd name="T46" fmla="*/ 22 w 48"/>
                  <a:gd name="T47" fmla="*/ 8 h 164"/>
                  <a:gd name="T48" fmla="*/ 18 w 48"/>
                  <a:gd name="T49" fmla="*/ 6 h 164"/>
                  <a:gd name="T50" fmla="*/ 18 w 48"/>
                  <a:gd name="T51" fmla="*/ 6 h 164"/>
                  <a:gd name="T52" fmla="*/ 14 w 48"/>
                  <a:gd name="T53" fmla="*/ 2 h 164"/>
                  <a:gd name="T54" fmla="*/ 12 w 48"/>
                  <a:gd name="T55" fmla="*/ 2 h 164"/>
                  <a:gd name="T56" fmla="*/ 8 w 48"/>
                  <a:gd name="T57" fmla="*/ 0 h 164"/>
                  <a:gd name="T58" fmla="*/ 8 w 48"/>
                  <a:gd name="T59" fmla="*/ 0 h 164"/>
                  <a:gd name="T60" fmla="*/ 4 w 48"/>
                  <a:gd name="T61" fmla="*/ 6 h 164"/>
                  <a:gd name="T62" fmla="*/ 2 w 48"/>
                  <a:gd name="T63" fmla="*/ 16 h 164"/>
                  <a:gd name="T64" fmla="*/ 0 w 48"/>
                  <a:gd name="T65" fmla="*/ 20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8" h="164">
                    <a:moveTo>
                      <a:pt x="0" y="20"/>
                    </a:moveTo>
                    <a:lnTo>
                      <a:pt x="0" y="20"/>
                    </a:lnTo>
                    <a:lnTo>
                      <a:pt x="4" y="22"/>
                    </a:lnTo>
                    <a:lnTo>
                      <a:pt x="8" y="28"/>
                    </a:lnTo>
                    <a:lnTo>
                      <a:pt x="12" y="38"/>
                    </a:lnTo>
                    <a:lnTo>
                      <a:pt x="20" y="68"/>
                    </a:lnTo>
                    <a:lnTo>
                      <a:pt x="28" y="100"/>
                    </a:lnTo>
                    <a:lnTo>
                      <a:pt x="36" y="118"/>
                    </a:lnTo>
                    <a:lnTo>
                      <a:pt x="44" y="136"/>
                    </a:lnTo>
                    <a:lnTo>
                      <a:pt x="46" y="150"/>
                    </a:lnTo>
                    <a:lnTo>
                      <a:pt x="46" y="164"/>
                    </a:lnTo>
                    <a:lnTo>
                      <a:pt x="48" y="146"/>
                    </a:lnTo>
                    <a:lnTo>
                      <a:pt x="48" y="128"/>
                    </a:lnTo>
                    <a:lnTo>
                      <a:pt x="44" y="86"/>
                    </a:lnTo>
                    <a:lnTo>
                      <a:pt x="40" y="46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5" name="Freeform 410"/>
              <p:cNvSpPr>
                <a:spLocks/>
              </p:cNvSpPr>
              <p:nvPr/>
            </p:nvSpPr>
            <p:spPr bwMode="auto">
              <a:xfrm>
                <a:off x="2153" y="3118"/>
                <a:ext cx="46" cy="174"/>
              </a:xfrm>
              <a:custGeom>
                <a:avLst/>
                <a:gdLst>
                  <a:gd name="T0" fmla="*/ 4 w 46"/>
                  <a:gd name="T1" fmla="*/ 2 h 174"/>
                  <a:gd name="T2" fmla="*/ 0 w 46"/>
                  <a:gd name="T3" fmla="*/ 6 h 174"/>
                  <a:gd name="T4" fmla="*/ 8 w 46"/>
                  <a:gd name="T5" fmla="*/ 20 h 174"/>
                  <a:gd name="T6" fmla="*/ 8 w 46"/>
                  <a:gd name="T7" fmla="*/ 20 h 174"/>
                  <a:gd name="T8" fmla="*/ 10 w 46"/>
                  <a:gd name="T9" fmla="*/ 32 h 174"/>
                  <a:gd name="T10" fmla="*/ 14 w 46"/>
                  <a:gd name="T11" fmla="*/ 44 h 174"/>
                  <a:gd name="T12" fmla="*/ 14 w 46"/>
                  <a:gd name="T13" fmla="*/ 44 h 174"/>
                  <a:gd name="T14" fmla="*/ 16 w 46"/>
                  <a:gd name="T15" fmla="*/ 78 h 174"/>
                  <a:gd name="T16" fmla="*/ 16 w 46"/>
                  <a:gd name="T17" fmla="*/ 78 h 174"/>
                  <a:gd name="T18" fmla="*/ 16 w 46"/>
                  <a:gd name="T19" fmla="*/ 118 h 174"/>
                  <a:gd name="T20" fmla="*/ 28 w 46"/>
                  <a:gd name="T21" fmla="*/ 162 h 174"/>
                  <a:gd name="T22" fmla="*/ 36 w 46"/>
                  <a:gd name="T23" fmla="*/ 174 h 174"/>
                  <a:gd name="T24" fmla="*/ 46 w 46"/>
                  <a:gd name="T25" fmla="*/ 136 h 174"/>
                  <a:gd name="T26" fmla="*/ 30 w 46"/>
                  <a:gd name="T27" fmla="*/ 54 h 174"/>
                  <a:gd name="T28" fmla="*/ 16 w 46"/>
                  <a:gd name="T29" fmla="*/ 18 h 174"/>
                  <a:gd name="T30" fmla="*/ 18 w 46"/>
                  <a:gd name="T31" fmla="*/ 6 h 174"/>
                  <a:gd name="T32" fmla="*/ 18 w 46"/>
                  <a:gd name="T33" fmla="*/ 6 h 174"/>
                  <a:gd name="T34" fmla="*/ 14 w 46"/>
                  <a:gd name="T35" fmla="*/ 2 h 174"/>
                  <a:gd name="T36" fmla="*/ 8 w 46"/>
                  <a:gd name="T37" fmla="*/ 0 h 174"/>
                  <a:gd name="T38" fmla="*/ 6 w 46"/>
                  <a:gd name="T39" fmla="*/ 0 h 174"/>
                  <a:gd name="T40" fmla="*/ 4 w 46"/>
                  <a:gd name="T41" fmla="*/ 2 h 174"/>
                  <a:gd name="T42" fmla="*/ 4 w 46"/>
                  <a:gd name="T43" fmla="*/ 2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174">
                    <a:moveTo>
                      <a:pt x="4" y="2"/>
                    </a:moveTo>
                    <a:lnTo>
                      <a:pt x="0" y="6"/>
                    </a:lnTo>
                    <a:lnTo>
                      <a:pt x="8" y="20"/>
                    </a:lnTo>
                    <a:lnTo>
                      <a:pt x="10" y="32"/>
                    </a:lnTo>
                    <a:lnTo>
                      <a:pt x="14" y="44"/>
                    </a:lnTo>
                    <a:lnTo>
                      <a:pt x="16" y="78"/>
                    </a:lnTo>
                    <a:lnTo>
                      <a:pt x="16" y="118"/>
                    </a:lnTo>
                    <a:lnTo>
                      <a:pt x="28" y="162"/>
                    </a:lnTo>
                    <a:lnTo>
                      <a:pt x="36" y="174"/>
                    </a:lnTo>
                    <a:lnTo>
                      <a:pt x="46" y="136"/>
                    </a:lnTo>
                    <a:lnTo>
                      <a:pt x="30" y="54"/>
                    </a:lnTo>
                    <a:lnTo>
                      <a:pt x="16" y="18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55" name="Line 411"/>
            <p:cNvSpPr>
              <a:spLocks noChangeShapeType="1"/>
            </p:cNvSpPr>
            <p:nvPr/>
          </p:nvSpPr>
          <p:spPr bwMode="auto">
            <a:xfrm flipV="1">
              <a:off x="3822" y="2377"/>
              <a:ext cx="291" cy="5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412"/>
            <p:cNvSpPr>
              <a:spLocks noChangeShapeType="1"/>
            </p:cNvSpPr>
            <p:nvPr/>
          </p:nvSpPr>
          <p:spPr bwMode="auto">
            <a:xfrm flipH="1" flipV="1">
              <a:off x="1688" y="2187"/>
              <a:ext cx="174" cy="794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413"/>
            <p:cNvSpPr>
              <a:spLocks noChangeShapeType="1"/>
            </p:cNvSpPr>
            <p:nvPr/>
          </p:nvSpPr>
          <p:spPr bwMode="auto">
            <a:xfrm flipH="1" flipV="1">
              <a:off x="3818" y="1734"/>
              <a:ext cx="174" cy="794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414"/>
            <p:cNvSpPr>
              <a:spLocks noChangeShapeType="1"/>
            </p:cNvSpPr>
            <p:nvPr/>
          </p:nvSpPr>
          <p:spPr bwMode="auto">
            <a:xfrm flipH="1">
              <a:off x="3789" y="1757"/>
              <a:ext cx="322" cy="6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415"/>
            <p:cNvSpPr>
              <a:spLocks noChangeShapeType="1"/>
            </p:cNvSpPr>
            <p:nvPr/>
          </p:nvSpPr>
          <p:spPr bwMode="auto">
            <a:xfrm flipH="1" flipV="1">
              <a:off x="4043" y="1773"/>
              <a:ext cx="118" cy="60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Text Box 416"/>
            <p:cNvSpPr txBox="1">
              <a:spLocks noChangeArrowheads="1"/>
            </p:cNvSpPr>
            <p:nvPr/>
          </p:nvSpPr>
          <p:spPr bwMode="auto">
            <a:xfrm rot="4846066">
              <a:off x="4039" y="2009"/>
              <a:ext cx="2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sv-SE" altLang="en-US" sz="1200" b="1">
                  <a:solidFill>
                    <a:srgbClr val="FF3300"/>
                  </a:solidFill>
                </a:rPr>
                <a:t>190</a:t>
              </a:r>
            </a:p>
          </p:txBody>
        </p:sp>
        <p:sp>
          <p:nvSpPr>
            <p:cNvPr id="20561" name="Text Box 417"/>
            <p:cNvSpPr txBox="1">
              <a:spLocks noChangeArrowheads="1"/>
            </p:cNvSpPr>
            <p:nvPr/>
          </p:nvSpPr>
          <p:spPr bwMode="auto">
            <a:xfrm rot="-5400000">
              <a:off x="3626" y="2462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sv-SE" altLang="en-US" sz="120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20562" name="Text Box 418"/>
            <p:cNvSpPr txBox="1">
              <a:spLocks noChangeArrowheads="1"/>
            </p:cNvSpPr>
            <p:nvPr/>
          </p:nvSpPr>
          <p:spPr bwMode="auto">
            <a:xfrm rot="-5400000">
              <a:off x="3745" y="2140"/>
              <a:ext cx="2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sv-SE" altLang="en-US" sz="120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20563" name="Text Box 419"/>
            <p:cNvSpPr txBox="1">
              <a:spLocks noChangeArrowheads="1"/>
            </p:cNvSpPr>
            <p:nvPr/>
          </p:nvSpPr>
          <p:spPr bwMode="auto">
            <a:xfrm rot="4503197">
              <a:off x="3870" y="1632"/>
              <a:ext cx="2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sv-SE" altLang="en-US" sz="1200" b="1">
                  <a:solidFill>
                    <a:srgbClr val="FF3300"/>
                  </a:solidFill>
                </a:rPr>
                <a:t>~ 4</a:t>
              </a:r>
            </a:p>
          </p:txBody>
        </p:sp>
        <p:sp>
          <p:nvSpPr>
            <p:cNvPr id="20564" name="Line 420"/>
            <p:cNvSpPr>
              <a:spLocks noChangeShapeType="1"/>
            </p:cNvSpPr>
            <p:nvPr/>
          </p:nvSpPr>
          <p:spPr bwMode="auto">
            <a:xfrm>
              <a:off x="3962" y="1790"/>
              <a:ext cx="30" cy="1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Line 421"/>
            <p:cNvSpPr>
              <a:spLocks noChangeShapeType="1"/>
            </p:cNvSpPr>
            <p:nvPr/>
          </p:nvSpPr>
          <p:spPr bwMode="auto">
            <a:xfrm>
              <a:off x="3924" y="1657"/>
              <a:ext cx="68" cy="25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Line 422"/>
            <p:cNvSpPr>
              <a:spLocks noChangeShapeType="1"/>
            </p:cNvSpPr>
            <p:nvPr/>
          </p:nvSpPr>
          <p:spPr bwMode="auto">
            <a:xfrm>
              <a:off x="3921" y="1640"/>
              <a:ext cx="30" cy="1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none" w="sm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Line 423"/>
            <p:cNvSpPr>
              <a:spLocks noChangeShapeType="1"/>
            </p:cNvSpPr>
            <p:nvPr/>
          </p:nvSpPr>
          <p:spPr bwMode="auto">
            <a:xfrm flipH="1">
              <a:off x="3783" y="1719"/>
              <a:ext cx="322" cy="6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Text Box 424"/>
            <p:cNvSpPr txBox="1">
              <a:spLocks noChangeArrowheads="1"/>
            </p:cNvSpPr>
            <p:nvPr/>
          </p:nvSpPr>
          <p:spPr bwMode="auto">
            <a:xfrm>
              <a:off x="3806" y="2494"/>
              <a:ext cx="38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000">
                  <a:solidFill>
                    <a:schemeClr val="bg1"/>
                  </a:solidFill>
                </a:rPr>
                <a:t>Ø</a:t>
              </a:r>
              <a:r>
                <a:rPr lang="en-US" altLang="en-US" sz="1000">
                  <a:solidFill>
                    <a:schemeClr val="bg1"/>
                  </a:solidFill>
                </a:rPr>
                <a:t> = 12 cm</a:t>
              </a:r>
              <a:endParaRPr lang="sv-SE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20569" name="Text Box 425"/>
            <p:cNvSpPr txBox="1">
              <a:spLocks noChangeArrowheads="1"/>
            </p:cNvSpPr>
            <p:nvPr/>
          </p:nvSpPr>
          <p:spPr bwMode="auto">
            <a:xfrm>
              <a:off x="2026" y="2843"/>
              <a:ext cx="44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000">
                  <a:solidFill>
                    <a:schemeClr val="bg1"/>
                  </a:solidFill>
                </a:rPr>
                <a:t>Ø</a:t>
              </a:r>
              <a:r>
                <a:rPr lang="en-US" altLang="en-US" sz="1000">
                  <a:solidFill>
                    <a:schemeClr val="bg1"/>
                  </a:solidFill>
                </a:rPr>
                <a:t> = 12 cm</a:t>
              </a:r>
              <a:endParaRPr lang="sv-SE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20570" name="Text Box 426"/>
            <p:cNvSpPr txBox="1">
              <a:spLocks noChangeArrowheads="1"/>
            </p:cNvSpPr>
            <p:nvPr/>
          </p:nvSpPr>
          <p:spPr bwMode="auto">
            <a:xfrm rot="3838293">
              <a:off x="1843" y="2825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sv-SE" altLang="en-US" sz="120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20571" name="Text Box 427"/>
            <p:cNvSpPr txBox="1">
              <a:spLocks noChangeArrowheads="1"/>
            </p:cNvSpPr>
            <p:nvPr/>
          </p:nvSpPr>
          <p:spPr bwMode="auto">
            <a:xfrm rot="3812822">
              <a:off x="1703" y="2574"/>
              <a:ext cx="2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sv-SE" altLang="en-US" sz="120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20572" name="Line 428"/>
            <p:cNvSpPr>
              <a:spLocks noChangeShapeType="1"/>
            </p:cNvSpPr>
            <p:nvPr/>
          </p:nvSpPr>
          <p:spPr bwMode="auto">
            <a:xfrm flipV="1">
              <a:off x="1383" y="2360"/>
              <a:ext cx="2880" cy="5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429"/>
          <p:cNvGrpSpPr>
            <a:grpSpLocks/>
          </p:cNvGrpSpPr>
          <p:nvPr/>
        </p:nvGrpSpPr>
        <p:grpSpPr bwMode="auto">
          <a:xfrm>
            <a:off x="2212975" y="1638300"/>
            <a:ext cx="4213225" cy="2649538"/>
            <a:chOff x="1814" y="1412"/>
            <a:chExt cx="2654" cy="1669"/>
          </a:xfrm>
        </p:grpSpPr>
        <p:sp>
          <p:nvSpPr>
            <p:cNvPr id="20486" name="Text Box 430"/>
            <p:cNvSpPr txBox="1">
              <a:spLocks noChangeArrowheads="1"/>
            </p:cNvSpPr>
            <p:nvPr/>
          </p:nvSpPr>
          <p:spPr bwMode="auto">
            <a:xfrm>
              <a:off x="3519" y="2260"/>
              <a:ext cx="894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3300"/>
                  </a:solidFill>
                </a:rPr>
                <a:t>80</a:t>
              </a:r>
              <a:r>
                <a:rPr lang="en-US" altLang="en-US" sz="1000">
                  <a:solidFill>
                    <a:srgbClr val="000000"/>
                  </a:solidFill>
                </a:rPr>
                <a:t> </a:t>
              </a:r>
              <a:r>
                <a:rPr lang="en-US" altLang="en-US" sz="1000">
                  <a:solidFill>
                    <a:schemeClr val="bg1"/>
                  </a:solidFill>
                </a:rPr>
                <a:t>cm, </a:t>
              </a:r>
              <a:r>
                <a:rPr lang="en-GB" altLang="en-US" sz="1000">
                  <a:solidFill>
                    <a:schemeClr val="bg1"/>
                  </a:solidFill>
                </a:rPr>
                <a:t>Ø</a:t>
              </a:r>
              <a:r>
                <a:rPr lang="en-US" altLang="en-US" sz="1000">
                  <a:solidFill>
                    <a:schemeClr val="bg1"/>
                  </a:solidFill>
                </a:rPr>
                <a:t> = 2,0 mm</a:t>
              </a:r>
            </a:p>
            <a:p>
              <a:pPr eaLnBrk="1" hangingPunct="1"/>
              <a:endParaRPr lang="sv-SE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20487" name="Text Box 431"/>
            <p:cNvSpPr txBox="1">
              <a:spLocks noChangeArrowheads="1"/>
            </p:cNvSpPr>
            <p:nvPr/>
          </p:nvSpPr>
          <p:spPr bwMode="auto">
            <a:xfrm>
              <a:off x="3519" y="2099"/>
              <a:ext cx="940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3300"/>
                  </a:solidFill>
                </a:rPr>
                <a:t>100</a:t>
              </a:r>
              <a:r>
                <a:rPr lang="en-US" altLang="en-US" sz="1000">
                  <a:solidFill>
                    <a:srgbClr val="000000"/>
                  </a:solidFill>
                </a:rPr>
                <a:t> </a:t>
              </a:r>
              <a:r>
                <a:rPr lang="en-US" altLang="en-US" sz="1000">
                  <a:solidFill>
                    <a:schemeClr val="bg1"/>
                  </a:solidFill>
                </a:rPr>
                <a:t>cm, </a:t>
              </a:r>
              <a:r>
                <a:rPr lang="en-GB" altLang="en-US" sz="1000">
                  <a:solidFill>
                    <a:schemeClr val="bg1"/>
                  </a:solidFill>
                </a:rPr>
                <a:t>Ø</a:t>
              </a:r>
              <a:r>
                <a:rPr lang="en-US" altLang="en-US" sz="1000">
                  <a:solidFill>
                    <a:schemeClr val="bg1"/>
                  </a:solidFill>
                </a:rPr>
                <a:t> = 2.5 mm</a:t>
              </a:r>
            </a:p>
            <a:p>
              <a:pPr eaLnBrk="1" hangingPunct="1"/>
              <a:endParaRPr lang="sv-SE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20488" name="Text Box 432"/>
            <p:cNvSpPr txBox="1">
              <a:spLocks noChangeArrowheads="1"/>
            </p:cNvSpPr>
            <p:nvPr/>
          </p:nvSpPr>
          <p:spPr bwMode="auto">
            <a:xfrm>
              <a:off x="3519" y="1512"/>
              <a:ext cx="92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3300"/>
                  </a:solidFill>
                </a:rPr>
                <a:t>190</a:t>
              </a:r>
              <a:r>
                <a:rPr lang="en-US" altLang="en-US" sz="1000">
                  <a:solidFill>
                    <a:srgbClr val="000000"/>
                  </a:solidFill>
                </a:rPr>
                <a:t> </a:t>
              </a:r>
              <a:r>
                <a:rPr lang="en-US" altLang="en-US" sz="1000">
                  <a:solidFill>
                    <a:schemeClr val="bg1"/>
                  </a:solidFill>
                </a:rPr>
                <a:t>cm, </a:t>
              </a:r>
              <a:r>
                <a:rPr lang="en-GB" altLang="en-US" sz="1000">
                  <a:solidFill>
                    <a:schemeClr val="bg1"/>
                  </a:solidFill>
                </a:rPr>
                <a:t>Ø</a:t>
              </a:r>
              <a:r>
                <a:rPr lang="en-US" altLang="en-US" sz="1000">
                  <a:solidFill>
                    <a:schemeClr val="bg1"/>
                  </a:solidFill>
                </a:rPr>
                <a:t> = 2,2 mm</a:t>
              </a:r>
              <a:endParaRPr lang="sv-SE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20489" name="Freeform 433"/>
            <p:cNvSpPr>
              <a:spLocks/>
            </p:cNvSpPr>
            <p:nvPr/>
          </p:nvSpPr>
          <p:spPr bwMode="auto">
            <a:xfrm>
              <a:off x="3327" y="1507"/>
              <a:ext cx="96" cy="1535"/>
            </a:xfrm>
            <a:custGeom>
              <a:avLst/>
              <a:gdLst>
                <a:gd name="T0" fmla="*/ 0 w 136"/>
                <a:gd name="T1" fmla="*/ 0 h 2653"/>
                <a:gd name="T2" fmla="*/ 1 w 136"/>
                <a:gd name="T3" fmla="*/ 0 h 2653"/>
                <a:gd name="T4" fmla="*/ 1 w 136"/>
                <a:gd name="T5" fmla="*/ 2 h 2653"/>
                <a:gd name="T6" fmla="*/ 1 w 136"/>
                <a:gd name="T7" fmla="*/ 2 h 2653"/>
                <a:gd name="T8" fmla="*/ 0 w 136"/>
                <a:gd name="T9" fmla="*/ 2 h 2653"/>
                <a:gd name="T10" fmla="*/ 0 w 136"/>
                <a:gd name="T11" fmla="*/ 0 h 2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653">
                  <a:moveTo>
                    <a:pt x="0" y="0"/>
                  </a:moveTo>
                  <a:lnTo>
                    <a:pt x="136" y="0"/>
                  </a:lnTo>
                  <a:lnTo>
                    <a:pt x="136" y="2563"/>
                  </a:lnTo>
                  <a:lnTo>
                    <a:pt x="68" y="2653"/>
                  </a:lnTo>
                  <a:lnTo>
                    <a:pt x="0" y="2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434"/>
            <p:cNvSpPr>
              <a:spLocks noChangeShapeType="1"/>
            </p:cNvSpPr>
            <p:nvPr/>
          </p:nvSpPr>
          <p:spPr bwMode="auto">
            <a:xfrm flipV="1">
              <a:off x="2032" y="2328"/>
              <a:ext cx="1460" cy="31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435"/>
            <p:cNvSpPr>
              <a:spLocks noChangeShapeType="1"/>
            </p:cNvSpPr>
            <p:nvPr/>
          </p:nvSpPr>
          <p:spPr bwMode="auto">
            <a:xfrm flipV="1">
              <a:off x="2032" y="2160"/>
              <a:ext cx="1460" cy="3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92" name="Group 436"/>
            <p:cNvGrpSpPr>
              <a:grpSpLocks/>
            </p:cNvGrpSpPr>
            <p:nvPr/>
          </p:nvGrpSpPr>
          <p:grpSpPr bwMode="auto">
            <a:xfrm rot="-659320">
              <a:off x="2020" y="1972"/>
              <a:ext cx="1497" cy="14"/>
              <a:chOff x="2154" y="1644"/>
              <a:chExt cx="2097" cy="20"/>
            </a:xfrm>
          </p:grpSpPr>
          <p:sp>
            <p:nvSpPr>
              <p:cNvPr id="20529" name="Line 437"/>
              <p:cNvSpPr>
                <a:spLocks noChangeShapeType="1"/>
              </p:cNvSpPr>
              <p:nvPr/>
            </p:nvSpPr>
            <p:spPr bwMode="auto">
              <a:xfrm>
                <a:off x="2154" y="1664"/>
                <a:ext cx="205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Line 438"/>
              <p:cNvSpPr>
                <a:spLocks noChangeShapeType="1"/>
              </p:cNvSpPr>
              <p:nvPr/>
            </p:nvSpPr>
            <p:spPr bwMode="auto">
              <a:xfrm>
                <a:off x="2193" y="1644"/>
                <a:ext cx="2058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3" name="Group 439"/>
            <p:cNvGrpSpPr>
              <a:grpSpLocks/>
            </p:cNvGrpSpPr>
            <p:nvPr/>
          </p:nvGrpSpPr>
          <p:grpSpPr bwMode="auto">
            <a:xfrm rot="20874315" flipV="1">
              <a:off x="2017" y="1692"/>
              <a:ext cx="1498" cy="18"/>
              <a:chOff x="2154" y="1234"/>
              <a:chExt cx="2097" cy="18"/>
            </a:xfrm>
          </p:grpSpPr>
          <p:sp>
            <p:nvSpPr>
              <p:cNvPr id="20527" name="Line 440"/>
              <p:cNvSpPr>
                <a:spLocks noChangeShapeType="1"/>
              </p:cNvSpPr>
              <p:nvPr/>
            </p:nvSpPr>
            <p:spPr bwMode="auto">
              <a:xfrm>
                <a:off x="2154" y="1252"/>
                <a:ext cx="205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Line 441"/>
              <p:cNvSpPr>
                <a:spLocks noChangeShapeType="1"/>
              </p:cNvSpPr>
              <p:nvPr/>
            </p:nvSpPr>
            <p:spPr bwMode="auto">
              <a:xfrm>
                <a:off x="2193" y="1234"/>
                <a:ext cx="205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4" name="Text Box 442"/>
            <p:cNvSpPr txBox="1">
              <a:spLocks noChangeArrowheads="1"/>
            </p:cNvSpPr>
            <p:nvPr/>
          </p:nvSpPr>
          <p:spPr bwMode="auto">
            <a:xfrm>
              <a:off x="3519" y="2989"/>
              <a:ext cx="4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3300"/>
                  </a:solidFill>
                </a:rPr>
                <a:t>- 56</a:t>
              </a:r>
              <a:r>
                <a:rPr lang="en-US" altLang="en-US" sz="1000">
                  <a:solidFill>
                    <a:srgbClr val="000000"/>
                  </a:solidFill>
                </a:rPr>
                <a:t> </a:t>
              </a:r>
              <a:r>
                <a:rPr lang="en-US" altLang="en-US" sz="1000">
                  <a:solidFill>
                    <a:schemeClr val="bg1"/>
                  </a:solidFill>
                </a:rPr>
                <a:t>cm</a:t>
              </a:r>
              <a:endParaRPr lang="sv-SE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20495" name="Line 443"/>
            <p:cNvSpPr>
              <a:spLocks noChangeShapeType="1"/>
            </p:cNvSpPr>
            <p:nvPr/>
          </p:nvSpPr>
          <p:spPr bwMode="auto">
            <a:xfrm>
              <a:off x="3146" y="2890"/>
              <a:ext cx="53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496" name="Line 444"/>
            <p:cNvSpPr>
              <a:spLocks noChangeShapeType="1"/>
            </p:cNvSpPr>
            <p:nvPr/>
          </p:nvSpPr>
          <p:spPr bwMode="auto">
            <a:xfrm>
              <a:off x="3334" y="2886"/>
              <a:ext cx="84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497" name="Text Box 445"/>
            <p:cNvSpPr txBox="1">
              <a:spLocks noChangeArrowheads="1"/>
            </p:cNvSpPr>
            <p:nvPr/>
          </p:nvSpPr>
          <p:spPr bwMode="auto">
            <a:xfrm>
              <a:off x="3402" y="2750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000">
                  <a:solidFill>
                    <a:schemeClr val="bg1"/>
                  </a:solidFill>
                </a:rPr>
                <a:t>Ø</a:t>
              </a:r>
              <a:r>
                <a:rPr lang="en-US" altLang="en-US" sz="1000">
                  <a:solidFill>
                    <a:schemeClr val="bg1"/>
                  </a:solidFill>
                </a:rPr>
                <a:t> = 8 cm</a:t>
              </a:r>
            </a:p>
          </p:txBody>
        </p:sp>
        <p:grpSp>
          <p:nvGrpSpPr>
            <p:cNvPr id="20498" name="Group 446"/>
            <p:cNvGrpSpPr>
              <a:grpSpLocks/>
            </p:cNvGrpSpPr>
            <p:nvPr/>
          </p:nvGrpSpPr>
          <p:grpSpPr bwMode="auto">
            <a:xfrm rot="20744998" flipV="1">
              <a:off x="2088" y="2700"/>
              <a:ext cx="1268" cy="44"/>
              <a:chOff x="1840" y="2895"/>
              <a:chExt cx="2082" cy="15"/>
            </a:xfrm>
          </p:grpSpPr>
          <p:sp>
            <p:nvSpPr>
              <p:cNvPr id="20525" name="Line 447"/>
              <p:cNvSpPr>
                <a:spLocks noChangeShapeType="1"/>
              </p:cNvSpPr>
              <p:nvPr/>
            </p:nvSpPr>
            <p:spPr bwMode="auto">
              <a:xfrm flipV="1">
                <a:off x="2017" y="2895"/>
                <a:ext cx="1905" cy="1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26" name="Line 448"/>
              <p:cNvSpPr>
                <a:spLocks noChangeShapeType="1"/>
              </p:cNvSpPr>
              <p:nvPr/>
            </p:nvSpPr>
            <p:spPr bwMode="auto">
              <a:xfrm>
                <a:off x="1840" y="2910"/>
                <a:ext cx="17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20499" name="Text Box 449"/>
            <p:cNvSpPr txBox="1">
              <a:spLocks noChangeArrowheads="1"/>
            </p:cNvSpPr>
            <p:nvPr/>
          </p:nvSpPr>
          <p:spPr bwMode="auto">
            <a:xfrm rot="-751729">
              <a:off x="1975" y="2659"/>
              <a:ext cx="85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chemeClr val="bg1"/>
                  </a:solidFill>
                </a:rPr>
                <a:t>~ 6 m with 5 vines</a:t>
              </a:r>
              <a:endParaRPr lang="sv-SE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20500" name="Text Box 450"/>
            <p:cNvSpPr txBox="1">
              <a:spLocks noChangeArrowheads="1"/>
            </p:cNvSpPr>
            <p:nvPr/>
          </p:nvSpPr>
          <p:spPr bwMode="auto">
            <a:xfrm>
              <a:off x="3519" y="1781"/>
              <a:ext cx="94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3300"/>
                  </a:solidFill>
                </a:rPr>
                <a:t>140</a:t>
              </a:r>
              <a:r>
                <a:rPr lang="en-US" altLang="en-US" sz="1000">
                  <a:solidFill>
                    <a:srgbClr val="000000"/>
                  </a:solidFill>
                </a:rPr>
                <a:t> </a:t>
              </a:r>
              <a:r>
                <a:rPr lang="en-US" altLang="en-US" sz="1000">
                  <a:solidFill>
                    <a:schemeClr val="bg1"/>
                  </a:solidFill>
                </a:rPr>
                <a:t>cm, </a:t>
              </a:r>
              <a:r>
                <a:rPr lang="en-GB" altLang="en-US" sz="1000">
                  <a:solidFill>
                    <a:schemeClr val="bg1"/>
                  </a:solidFill>
                </a:rPr>
                <a:t>Ø</a:t>
              </a:r>
              <a:r>
                <a:rPr lang="en-US" altLang="en-US" sz="1000">
                  <a:solidFill>
                    <a:schemeClr val="bg1"/>
                  </a:solidFill>
                </a:rPr>
                <a:t> = 2,2 mm</a:t>
              </a:r>
              <a:endParaRPr lang="sv-SE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20501" name="Rectangle 451"/>
            <p:cNvSpPr>
              <a:spLocks noChangeArrowheads="1"/>
            </p:cNvSpPr>
            <p:nvPr/>
          </p:nvSpPr>
          <p:spPr bwMode="auto">
            <a:xfrm>
              <a:off x="2783" y="2439"/>
              <a:ext cx="28" cy="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2" name="Freeform 452"/>
            <p:cNvSpPr>
              <a:spLocks/>
            </p:cNvSpPr>
            <p:nvPr/>
          </p:nvSpPr>
          <p:spPr bwMode="auto">
            <a:xfrm rot="-943614">
              <a:off x="2783" y="2270"/>
              <a:ext cx="374" cy="198"/>
            </a:xfrm>
            <a:custGeom>
              <a:avLst/>
              <a:gdLst>
                <a:gd name="T0" fmla="*/ 0 w 561"/>
                <a:gd name="T1" fmla="*/ 1 h 375"/>
                <a:gd name="T2" fmla="*/ 1 w 561"/>
                <a:gd name="T3" fmla="*/ 1 h 375"/>
                <a:gd name="T4" fmla="*/ 3 w 561"/>
                <a:gd name="T5" fmla="*/ 1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1" h="375">
                  <a:moveTo>
                    <a:pt x="0" y="241"/>
                  </a:moveTo>
                  <a:cubicBezTo>
                    <a:pt x="49" y="202"/>
                    <a:pt x="115" y="13"/>
                    <a:pt x="293" y="7"/>
                  </a:cubicBezTo>
                  <a:cubicBezTo>
                    <a:pt x="495" y="0"/>
                    <a:pt x="505" y="298"/>
                    <a:pt x="561" y="375"/>
                  </a:cubicBezTo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453"/>
            <p:cNvSpPr>
              <a:spLocks/>
            </p:cNvSpPr>
            <p:nvPr/>
          </p:nvSpPr>
          <p:spPr bwMode="auto">
            <a:xfrm rot="21222323" flipH="1">
              <a:off x="2418" y="2343"/>
              <a:ext cx="370" cy="198"/>
            </a:xfrm>
            <a:custGeom>
              <a:avLst/>
              <a:gdLst>
                <a:gd name="T0" fmla="*/ 0 w 561"/>
                <a:gd name="T1" fmla="*/ 1 h 375"/>
                <a:gd name="T2" fmla="*/ 1 w 561"/>
                <a:gd name="T3" fmla="*/ 1 h 375"/>
                <a:gd name="T4" fmla="*/ 3 w 561"/>
                <a:gd name="T5" fmla="*/ 1 h 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1" h="375">
                  <a:moveTo>
                    <a:pt x="0" y="241"/>
                  </a:moveTo>
                  <a:cubicBezTo>
                    <a:pt x="49" y="202"/>
                    <a:pt x="115" y="13"/>
                    <a:pt x="293" y="7"/>
                  </a:cubicBezTo>
                  <a:cubicBezTo>
                    <a:pt x="495" y="0"/>
                    <a:pt x="505" y="298"/>
                    <a:pt x="561" y="375"/>
                  </a:cubicBezTo>
                </a:path>
              </a:pathLst>
            </a:cu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454"/>
            <p:cNvSpPr>
              <a:spLocks noChangeShapeType="1"/>
            </p:cNvSpPr>
            <p:nvPr/>
          </p:nvSpPr>
          <p:spPr bwMode="auto">
            <a:xfrm>
              <a:off x="2763" y="2470"/>
              <a:ext cx="60" cy="2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455"/>
            <p:cNvSpPr>
              <a:spLocks noChangeShapeType="1"/>
            </p:cNvSpPr>
            <p:nvPr/>
          </p:nvSpPr>
          <p:spPr bwMode="auto">
            <a:xfrm>
              <a:off x="3138" y="2386"/>
              <a:ext cx="60" cy="2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456"/>
            <p:cNvSpPr>
              <a:spLocks noChangeShapeType="1"/>
            </p:cNvSpPr>
            <p:nvPr/>
          </p:nvSpPr>
          <p:spPr bwMode="auto">
            <a:xfrm>
              <a:off x="2406" y="2546"/>
              <a:ext cx="60" cy="2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457"/>
            <p:cNvSpPr>
              <a:spLocks/>
            </p:cNvSpPr>
            <p:nvPr/>
          </p:nvSpPr>
          <p:spPr bwMode="auto">
            <a:xfrm>
              <a:off x="3141" y="1535"/>
              <a:ext cx="130" cy="889"/>
            </a:xfrm>
            <a:custGeom>
              <a:avLst/>
              <a:gdLst>
                <a:gd name="T0" fmla="*/ 0 w 204"/>
                <a:gd name="T1" fmla="*/ 10 h 1293"/>
                <a:gd name="T2" fmla="*/ 1 w 204"/>
                <a:gd name="T3" fmla="*/ 8 h 1293"/>
                <a:gd name="T4" fmla="*/ 1 w 204"/>
                <a:gd name="T5" fmla="*/ 0 h 1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293">
                  <a:moveTo>
                    <a:pt x="0" y="1270"/>
                  </a:moveTo>
                  <a:cubicBezTo>
                    <a:pt x="57" y="1232"/>
                    <a:pt x="102" y="1293"/>
                    <a:pt x="136" y="1081"/>
                  </a:cubicBezTo>
                  <a:cubicBezTo>
                    <a:pt x="170" y="869"/>
                    <a:pt x="200" y="175"/>
                    <a:pt x="204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458"/>
            <p:cNvSpPr>
              <a:spLocks/>
            </p:cNvSpPr>
            <p:nvPr/>
          </p:nvSpPr>
          <p:spPr bwMode="auto">
            <a:xfrm>
              <a:off x="3117" y="1535"/>
              <a:ext cx="57" cy="828"/>
            </a:xfrm>
            <a:custGeom>
              <a:avLst/>
              <a:gdLst>
                <a:gd name="T0" fmla="*/ 0 w 204"/>
                <a:gd name="T1" fmla="*/ 4 h 1293"/>
                <a:gd name="T2" fmla="*/ 0 w 204"/>
                <a:gd name="T3" fmla="*/ 3 h 1293"/>
                <a:gd name="T4" fmla="*/ 0 w 204"/>
                <a:gd name="T5" fmla="*/ 0 h 1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293">
                  <a:moveTo>
                    <a:pt x="0" y="1270"/>
                  </a:moveTo>
                  <a:cubicBezTo>
                    <a:pt x="57" y="1232"/>
                    <a:pt x="102" y="1293"/>
                    <a:pt x="136" y="1081"/>
                  </a:cubicBezTo>
                  <a:cubicBezTo>
                    <a:pt x="170" y="869"/>
                    <a:pt x="200" y="175"/>
                    <a:pt x="204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459"/>
            <p:cNvSpPr>
              <a:spLocks/>
            </p:cNvSpPr>
            <p:nvPr/>
          </p:nvSpPr>
          <p:spPr bwMode="auto">
            <a:xfrm flipH="1">
              <a:off x="2827" y="1589"/>
              <a:ext cx="26" cy="762"/>
            </a:xfrm>
            <a:custGeom>
              <a:avLst/>
              <a:gdLst>
                <a:gd name="T0" fmla="*/ 0 w 204"/>
                <a:gd name="T1" fmla="*/ 1 h 1293"/>
                <a:gd name="T2" fmla="*/ 0 w 204"/>
                <a:gd name="T3" fmla="*/ 1 h 1293"/>
                <a:gd name="T4" fmla="*/ 0 w 204"/>
                <a:gd name="T5" fmla="*/ 0 h 1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293">
                  <a:moveTo>
                    <a:pt x="0" y="1270"/>
                  </a:moveTo>
                  <a:cubicBezTo>
                    <a:pt x="57" y="1232"/>
                    <a:pt x="102" y="1293"/>
                    <a:pt x="136" y="1081"/>
                  </a:cubicBezTo>
                  <a:cubicBezTo>
                    <a:pt x="170" y="869"/>
                    <a:pt x="200" y="175"/>
                    <a:pt x="204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460"/>
            <p:cNvSpPr>
              <a:spLocks/>
            </p:cNvSpPr>
            <p:nvPr/>
          </p:nvSpPr>
          <p:spPr bwMode="auto">
            <a:xfrm flipH="1">
              <a:off x="2900" y="1564"/>
              <a:ext cx="51" cy="724"/>
            </a:xfrm>
            <a:custGeom>
              <a:avLst/>
              <a:gdLst>
                <a:gd name="T0" fmla="*/ 0 w 204"/>
                <a:gd name="T1" fmla="*/ 1 h 1293"/>
                <a:gd name="T2" fmla="*/ 0 w 204"/>
                <a:gd name="T3" fmla="*/ 1 h 1293"/>
                <a:gd name="T4" fmla="*/ 0 w 204"/>
                <a:gd name="T5" fmla="*/ 0 h 1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293">
                  <a:moveTo>
                    <a:pt x="0" y="1270"/>
                  </a:moveTo>
                  <a:cubicBezTo>
                    <a:pt x="57" y="1232"/>
                    <a:pt x="102" y="1293"/>
                    <a:pt x="136" y="1081"/>
                  </a:cubicBezTo>
                  <a:cubicBezTo>
                    <a:pt x="170" y="869"/>
                    <a:pt x="200" y="175"/>
                    <a:pt x="204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461"/>
            <p:cNvSpPr>
              <a:spLocks/>
            </p:cNvSpPr>
            <p:nvPr/>
          </p:nvSpPr>
          <p:spPr bwMode="auto">
            <a:xfrm flipH="1">
              <a:off x="2983" y="1549"/>
              <a:ext cx="38" cy="726"/>
            </a:xfrm>
            <a:custGeom>
              <a:avLst/>
              <a:gdLst>
                <a:gd name="T0" fmla="*/ 0 w 204"/>
                <a:gd name="T1" fmla="*/ 1 h 1293"/>
                <a:gd name="T2" fmla="*/ 0 w 204"/>
                <a:gd name="T3" fmla="*/ 1 h 1293"/>
                <a:gd name="T4" fmla="*/ 0 w 204"/>
                <a:gd name="T5" fmla="*/ 0 h 1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293">
                  <a:moveTo>
                    <a:pt x="0" y="1270"/>
                  </a:moveTo>
                  <a:cubicBezTo>
                    <a:pt x="57" y="1232"/>
                    <a:pt x="102" y="1293"/>
                    <a:pt x="136" y="1081"/>
                  </a:cubicBezTo>
                  <a:cubicBezTo>
                    <a:pt x="170" y="869"/>
                    <a:pt x="200" y="175"/>
                    <a:pt x="204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462"/>
            <p:cNvSpPr>
              <a:spLocks/>
            </p:cNvSpPr>
            <p:nvPr/>
          </p:nvSpPr>
          <p:spPr bwMode="auto">
            <a:xfrm>
              <a:off x="3069" y="1535"/>
              <a:ext cx="13" cy="767"/>
            </a:xfrm>
            <a:custGeom>
              <a:avLst/>
              <a:gdLst>
                <a:gd name="T0" fmla="*/ 0 w 204"/>
                <a:gd name="T1" fmla="*/ 1 h 1293"/>
                <a:gd name="T2" fmla="*/ 0 w 204"/>
                <a:gd name="T3" fmla="*/ 1 h 1293"/>
                <a:gd name="T4" fmla="*/ 0 w 204"/>
                <a:gd name="T5" fmla="*/ 0 h 1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293">
                  <a:moveTo>
                    <a:pt x="0" y="1270"/>
                  </a:moveTo>
                  <a:cubicBezTo>
                    <a:pt x="57" y="1232"/>
                    <a:pt x="102" y="1293"/>
                    <a:pt x="136" y="1081"/>
                  </a:cubicBezTo>
                  <a:cubicBezTo>
                    <a:pt x="170" y="869"/>
                    <a:pt x="200" y="175"/>
                    <a:pt x="204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463"/>
            <p:cNvSpPr>
              <a:spLocks/>
            </p:cNvSpPr>
            <p:nvPr/>
          </p:nvSpPr>
          <p:spPr bwMode="auto">
            <a:xfrm flipH="1">
              <a:off x="2310" y="1710"/>
              <a:ext cx="132" cy="801"/>
            </a:xfrm>
            <a:custGeom>
              <a:avLst/>
              <a:gdLst>
                <a:gd name="T0" fmla="*/ 0 w 204"/>
                <a:gd name="T1" fmla="*/ 2 h 1293"/>
                <a:gd name="T2" fmla="*/ 1 w 204"/>
                <a:gd name="T3" fmla="*/ 2 h 1293"/>
                <a:gd name="T4" fmla="*/ 1 w 204"/>
                <a:gd name="T5" fmla="*/ 0 h 1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293">
                  <a:moveTo>
                    <a:pt x="0" y="1270"/>
                  </a:moveTo>
                  <a:cubicBezTo>
                    <a:pt x="57" y="1232"/>
                    <a:pt x="102" y="1293"/>
                    <a:pt x="136" y="1081"/>
                  </a:cubicBezTo>
                  <a:cubicBezTo>
                    <a:pt x="170" y="869"/>
                    <a:pt x="200" y="175"/>
                    <a:pt x="204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464"/>
            <p:cNvSpPr>
              <a:spLocks/>
            </p:cNvSpPr>
            <p:nvPr/>
          </p:nvSpPr>
          <p:spPr bwMode="auto">
            <a:xfrm flipH="1">
              <a:off x="2407" y="1666"/>
              <a:ext cx="59" cy="782"/>
            </a:xfrm>
            <a:custGeom>
              <a:avLst/>
              <a:gdLst>
                <a:gd name="T0" fmla="*/ 0 w 204"/>
                <a:gd name="T1" fmla="*/ 2 h 1293"/>
                <a:gd name="T2" fmla="*/ 0 w 204"/>
                <a:gd name="T3" fmla="*/ 1 h 1293"/>
                <a:gd name="T4" fmla="*/ 0 w 204"/>
                <a:gd name="T5" fmla="*/ 0 h 1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293">
                  <a:moveTo>
                    <a:pt x="0" y="1270"/>
                  </a:moveTo>
                  <a:cubicBezTo>
                    <a:pt x="57" y="1232"/>
                    <a:pt x="102" y="1293"/>
                    <a:pt x="136" y="1081"/>
                  </a:cubicBezTo>
                  <a:cubicBezTo>
                    <a:pt x="170" y="869"/>
                    <a:pt x="200" y="175"/>
                    <a:pt x="204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465"/>
            <p:cNvSpPr>
              <a:spLocks/>
            </p:cNvSpPr>
            <p:nvPr/>
          </p:nvSpPr>
          <p:spPr bwMode="auto">
            <a:xfrm>
              <a:off x="2728" y="1605"/>
              <a:ext cx="28" cy="790"/>
            </a:xfrm>
            <a:custGeom>
              <a:avLst/>
              <a:gdLst>
                <a:gd name="T0" fmla="*/ 0 w 204"/>
                <a:gd name="T1" fmla="*/ 2 h 1293"/>
                <a:gd name="T2" fmla="*/ 0 w 204"/>
                <a:gd name="T3" fmla="*/ 2 h 1293"/>
                <a:gd name="T4" fmla="*/ 0 w 204"/>
                <a:gd name="T5" fmla="*/ 0 h 1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293">
                  <a:moveTo>
                    <a:pt x="0" y="1270"/>
                  </a:moveTo>
                  <a:cubicBezTo>
                    <a:pt x="57" y="1232"/>
                    <a:pt x="102" y="1293"/>
                    <a:pt x="136" y="1081"/>
                  </a:cubicBezTo>
                  <a:cubicBezTo>
                    <a:pt x="170" y="869"/>
                    <a:pt x="200" y="175"/>
                    <a:pt x="204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466"/>
            <p:cNvSpPr>
              <a:spLocks/>
            </p:cNvSpPr>
            <p:nvPr/>
          </p:nvSpPr>
          <p:spPr bwMode="auto">
            <a:xfrm>
              <a:off x="2648" y="1622"/>
              <a:ext cx="24" cy="729"/>
            </a:xfrm>
            <a:custGeom>
              <a:avLst/>
              <a:gdLst>
                <a:gd name="T0" fmla="*/ 0 w 204"/>
                <a:gd name="T1" fmla="*/ 1 h 1293"/>
                <a:gd name="T2" fmla="*/ 0 w 204"/>
                <a:gd name="T3" fmla="*/ 1 h 1293"/>
                <a:gd name="T4" fmla="*/ 0 w 204"/>
                <a:gd name="T5" fmla="*/ 0 h 1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293">
                  <a:moveTo>
                    <a:pt x="0" y="1270"/>
                  </a:moveTo>
                  <a:cubicBezTo>
                    <a:pt x="57" y="1232"/>
                    <a:pt x="102" y="1293"/>
                    <a:pt x="136" y="1081"/>
                  </a:cubicBezTo>
                  <a:cubicBezTo>
                    <a:pt x="170" y="869"/>
                    <a:pt x="200" y="175"/>
                    <a:pt x="204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467"/>
            <p:cNvSpPr>
              <a:spLocks/>
            </p:cNvSpPr>
            <p:nvPr/>
          </p:nvSpPr>
          <p:spPr bwMode="auto">
            <a:xfrm>
              <a:off x="2587" y="1636"/>
              <a:ext cx="12" cy="715"/>
            </a:xfrm>
            <a:custGeom>
              <a:avLst/>
              <a:gdLst>
                <a:gd name="T0" fmla="*/ 0 w 204"/>
                <a:gd name="T1" fmla="*/ 1 h 1293"/>
                <a:gd name="T2" fmla="*/ 0 w 204"/>
                <a:gd name="T3" fmla="*/ 1 h 1293"/>
                <a:gd name="T4" fmla="*/ 0 w 204"/>
                <a:gd name="T5" fmla="*/ 0 h 1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293">
                  <a:moveTo>
                    <a:pt x="0" y="1270"/>
                  </a:moveTo>
                  <a:cubicBezTo>
                    <a:pt x="57" y="1232"/>
                    <a:pt x="102" y="1293"/>
                    <a:pt x="136" y="1081"/>
                  </a:cubicBezTo>
                  <a:cubicBezTo>
                    <a:pt x="170" y="869"/>
                    <a:pt x="200" y="175"/>
                    <a:pt x="204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468"/>
            <p:cNvSpPr>
              <a:spLocks/>
            </p:cNvSpPr>
            <p:nvPr/>
          </p:nvSpPr>
          <p:spPr bwMode="auto">
            <a:xfrm flipH="1">
              <a:off x="2490" y="1651"/>
              <a:ext cx="24" cy="729"/>
            </a:xfrm>
            <a:custGeom>
              <a:avLst/>
              <a:gdLst>
                <a:gd name="T0" fmla="*/ 0 w 204"/>
                <a:gd name="T1" fmla="*/ 1 h 1293"/>
                <a:gd name="T2" fmla="*/ 0 w 204"/>
                <a:gd name="T3" fmla="*/ 1 h 1293"/>
                <a:gd name="T4" fmla="*/ 0 w 204"/>
                <a:gd name="T5" fmla="*/ 0 h 12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1293">
                  <a:moveTo>
                    <a:pt x="0" y="1270"/>
                  </a:moveTo>
                  <a:cubicBezTo>
                    <a:pt x="57" y="1232"/>
                    <a:pt x="102" y="1293"/>
                    <a:pt x="136" y="1081"/>
                  </a:cubicBezTo>
                  <a:cubicBezTo>
                    <a:pt x="170" y="869"/>
                    <a:pt x="200" y="175"/>
                    <a:pt x="204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469"/>
            <p:cNvSpPr>
              <a:spLocks noChangeShapeType="1"/>
            </p:cNvSpPr>
            <p:nvPr/>
          </p:nvSpPr>
          <p:spPr bwMode="auto">
            <a:xfrm flipV="1">
              <a:off x="2756" y="2475"/>
              <a:ext cx="71" cy="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470"/>
            <p:cNvSpPr>
              <a:spLocks noChangeShapeType="1"/>
            </p:cNvSpPr>
            <p:nvPr/>
          </p:nvSpPr>
          <p:spPr bwMode="auto">
            <a:xfrm flipV="1">
              <a:off x="3134" y="2394"/>
              <a:ext cx="67" cy="1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471"/>
            <p:cNvSpPr>
              <a:spLocks noChangeShapeType="1"/>
            </p:cNvSpPr>
            <p:nvPr/>
          </p:nvSpPr>
          <p:spPr bwMode="auto">
            <a:xfrm flipV="1">
              <a:off x="2406" y="2547"/>
              <a:ext cx="60" cy="1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Text Box 472"/>
            <p:cNvSpPr txBox="1">
              <a:spLocks noChangeArrowheads="1"/>
            </p:cNvSpPr>
            <p:nvPr/>
          </p:nvSpPr>
          <p:spPr bwMode="auto">
            <a:xfrm>
              <a:off x="3519" y="1412"/>
              <a:ext cx="85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 b="1">
                  <a:solidFill>
                    <a:srgbClr val="FF3300"/>
                  </a:solidFill>
                </a:rPr>
                <a:t>194</a:t>
              </a:r>
              <a:r>
                <a:rPr lang="en-US" altLang="en-US" sz="1000">
                  <a:solidFill>
                    <a:srgbClr val="000000"/>
                  </a:solidFill>
                </a:rPr>
                <a:t> </a:t>
              </a:r>
              <a:r>
                <a:rPr lang="en-US" altLang="en-US" sz="1000">
                  <a:solidFill>
                    <a:schemeClr val="bg1"/>
                  </a:solidFill>
                </a:rPr>
                <a:t>cm</a:t>
              </a:r>
              <a:endParaRPr lang="sv-SE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20523" name="Text Box 473"/>
            <p:cNvSpPr txBox="1">
              <a:spLocks noChangeArrowheads="1"/>
            </p:cNvSpPr>
            <p:nvPr/>
          </p:nvSpPr>
          <p:spPr bwMode="auto">
            <a:xfrm rot="-5400000">
              <a:off x="3039" y="2345"/>
              <a:ext cx="59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wood pole</a:t>
              </a:r>
              <a:endParaRPr lang="sv-SE" altLang="en-US" sz="800"/>
            </a:p>
          </p:txBody>
        </p:sp>
        <p:sp>
          <p:nvSpPr>
            <p:cNvPr id="20524" name="Line 474"/>
            <p:cNvSpPr>
              <a:spLocks noChangeShapeType="1"/>
            </p:cNvSpPr>
            <p:nvPr/>
          </p:nvSpPr>
          <p:spPr bwMode="auto">
            <a:xfrm flipV="1">
              <a:off x="1814" y="2659"/>
              <a:ext cx="1905" cy="40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</a:rPr>
              <a:t>Why Rhine Riesling</a:t>
            </a:r>
            <a:endParaRPr lang="en-US">
              <a:ea typeface="ＭＳ Ｐゴシック" charset="0"/>
            </a:endParaRP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22963" y="1062038"/>
            <a:ext cx="4392612" cy="3579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Our south facing, steep and sandy vineyards are hot and dry for white varieties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Most varieties harvested under such conditions: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 smtClean="0"/>
              <a:t>Chemistry balance much earlier than ripeness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Riesling naturally preserve higher acidity and more slowly build sugar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Chemistry balance match optimal ripeness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lvl="1" eaLnBrk="1" hangingPunct="1">
              <a:lnSpc>
                <a:spcPct val="80000"/>
              </a:lnSpc>
            </a:pPr>
            <a:endParaRPr lang="en-US" altLang="en-US" sz="1900" dirty="0" smtClean="0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 flipV="1">
            <a:off x="4398963" y="1312863"/>
            <a:ext cx="0" cy="3313112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14"/>
          <p:cNvSpPr txBox="1">
            <a:spLocks noChangeArrowheads="1"/>
          </p:cNvSpPr>
          <p:nvPr/>
        </p:nvSpPr>
        <p:spPr bwMode="auto">
          <a:xfrm rot="1566434">
            <a:off x="2220913" y="1909763"/>
            <a:ext cx="1206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FF00"/>
                </a:solidFill>
              </a:rPr>
              <a:t>Riesling acidity</a:t>
            </a:r>
          </a:p>
        </p:txBody>
      </p:sp>
      <p:sp>
        <p:nvSpPr>
          <p:cNvPr id="21511" name="Text Box 15"/>
          <p:cNvSpPr txBox="1">
            <a:spLocks noChangeArrowheads="1"/>
          </p:cNvSpPr>
          <p:nvPr/>
        </p:nvSpPr>
        <p:spPr bwMode="auto">
          <a:xfrm rot="-1590353">
            <a:off x="1851025" y="3163888"/>
            <a:ext cx="1420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High sugar variety</a:t>
            </a:r>
          </a:p>
        </p:txBody>
      </p:sp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2030413" y="4097338"/>
            <a:ext cx="1155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CCFF"/>
                </a:solidFill>
              </a:rPr>
              <a:t>Grapes unripe</a:t>
            </a:r>
          </a:p>
        </p:txBody>
      </p:sp>
      <p:sp>
        <p:nvSpPr>
          <p:cNvPr id="21513" name="Text Box 18"/>
          <p:cNvSpPr txBox="1">
            <a:spLocks noChangeArrowheads="1"/>
          </p:cNvSpPr>
          <p:nvPr/>
        </p:nvSpPr>
        <p:spPr bwMode="auto">
          <a:xfrm rot="1648930">
            <a:off x="1920875" y="2305050"/>
            <a:ext cx="143827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Low acidity variety</a:t>
            </a: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 rot="-1566310">
            <a:off x="2292350" y="3473450"/>
            <a:ext cx="11541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FF00"/>
                </a:solidFill>
              </a:rPr>
              <a:t>Riesling sugar</a:t>
            </a:r>
          </a:p>
        </p:txBody>
      </p:sp>
      <p:sp>
        <p:nvSpPr>
          <p:cNvPr id="21515" name="Text Box 21"/>
          <p:cNvSpPr txBox="1">
            <a:spLocks noChangeArrowheads="1"/>
          </p:cNvSpPr>
          <p:nvPr/>
        </p:nvSpPr>
        <p:spPr bwMode="auto">
          <a:xfrm>
            <a:off x="4732338" y="4086225"/>
            <a:ext cx="1284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CCFF"/>
                </a:solidFill>
              </a:rPr>
              <a:t>Grapes overripe</a:t>
            </a:r>
          </a:p>
        </p:txBody>
      </p:sp>
      <p:cxnSp>
        <p:nvCxnSpPr>
          <p:cNvPr id="21516" name="Straight Arrow Connector 22"/>
          <p:cNvCxnSpPr>
            <a:cxnSpLocks noChangeShapeType="1"/>
          </p:cNvCxnSpPr>
          <p:nvPr/>
        </p:nvCxnSpPr>
        <p:spPr bwMode="auto">
          <a:xfrm flipV="1">
            <a:off x="2362200" y="2392363"/>
            <a:ext cx="3224213" cy="1604962"/>
          </a:xfrm>
          <a:prstGeom prst="straightConnector1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7" name="Straight Arrow Connector 30"/>
          <p:cNvCxnSpPr>
            <a:cxnSpLocks noChangeShapeType="1"/>
          </p:cNvCxnSpPr>
          <p:nvPr/>
        </p:nvCxnSpPr>
        <p:spPr bwMode="auto">
          <a:xfrm>
            <a:off x="2338388" y="1976438"/>
            <a:ext cx="3224212" cy="1604962"/>
          </a:xfrm>
          <a:prstGeom prst="straightConnector1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8" name="Straight Arrow Connector 31"/>
          <p:cNvCxnSpPr>
            <a:cxnSpLocks noChangeShapeType="1"/>
          </p:cNvCxnSpPr>
          <p:nvPr/>
        </p:nvCxnSpPr>
        <p:spPr bwMode="auto">
          <a:xfrm>
            <a:off x="2028825" y="2278063"/>
            <a:ext cx="3224213" cy="160496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Straight Arrow Connector 32"/>
          <p:cNvCxnSpPr>
            <a:cxnSpLocks noChangeShapeType="1"/>
          </p:cNvCxnSpPr>
          <p:nvPr/>
        </p:nvCxnSpPr>
        <p:spPr bwMode="auto">
          <a:xfrm flipV="1">
            <a:off x="2074863" y="2089150"/>
            <a:ext cx="3224212" cy="16049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0" name="Text Box 12"/>
          <p:cNvSpPr txBox="1">
            <a:spLocks noChangeArrowheads="1"/>
          </p:cNvSpPr>
          <p:nvPr/>
        </p:nvSpPr>
        <p:spPr bwMode="auto">
          <a:xfrm rot="-5400000">
            <a:off x="3906944" y="1449715"/>
            <a:ext cx="93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chemeClr val="bg1"/>
                </a:solidFill>
              </a:rPr>
              <a:t>Preferred</a:t>
            </a:r>
          </a:p>
          <a:p>
            <a:pPr eaLnBrk="1" hangingPunct="1"/>
            <a:r>
              <a:rPr lang="en-US" altLang="en-US" sz="1400" dirty="0" smtClean="0">
                <a:solidFill>
                  <a:schemeClr val="bg1"/>
                </a:solidFill>
              </a:rPr>
              <a:t>ripe taste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cxnSp>
        <p:nvCxnSpPr>
          <p:cNvPr id="21521" name="Straight Arrow Connector 34"/>
          <p:cNvCxnSpPr>
            <a:cxnSpLocks noChangeShapeType="1"/>
          </p:cNvCxnSpPr>
          <p:nvPr/>
        </p:nvCxnSpPr>
        <p:spPr bwMode="auto">
          <a:xfrm>
            <a:off x="1981200" y="4360863"/>
            <a:ext cx="3870325" cy="12700"/>
          </a:xfrm>
          <a:prstGeom prst="straightConnector1">
            <a:avLst/>
          </a:prstGeom>
          <a:noFill/>
          <a:ln w="1905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2" name="Line 7"/>
          <p:cNvSpPr>
            <a:spLocks noChangeShapeType="1"/>
          </p:cNvSpPr>
          <p:nvPr/>
        </p:nvSpPr>
        <p:spPr bwMode="auto">
          <a:xfrm flipV="1">
            <a:off x="3460750" y="1328738"/>
            <a:ext cx="0" cy="3313112"/>
          </a:xfrm>
          <a:prstGeom prst="line">
            <a:avLst/>
          </a:prstGeom>
          <a:noFill/>
          <a:ln w="12700">
            <a:solidFill>
              <a:srgbClr val="00CC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Text Box 12"/>
          <p:cNvSpPr txBox="1">
            <a:spLocks noChangeArrowheads="1"/>
          </p:cNvSpPr>
          <p:nvPr/>
        </p:nvSpPr>
        <p:spPr bwMode="auto">
          <a:xfrm rot="-5400000">
            <a:off x="3094832" y="1464469"/>
            <a:ext cx="68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sv-SE" altLang="en-US" sz="1400">
                <a:solidFill>
                  <a:srgbClr val="00CCFF"/>
                </a:solidFill>
              </a:rPr>
              <a:t>Green</a:t>
            </a:r>
          </a:p>
          <a:p>
            <a:pPr eaLnBrk="1" hangingPunct="1"/>
            <a:r>
              <a:rPr lang="sv-SE" altLang="en-US" sz="1400">
                <a:solidFill>
                  <a:srgbClr val="00CCFF"/>
                </a:solidFill>
              </a:rPr>
              <a:t>taste</a:t>
            </a:r>
            <a:endParaRPr lang="en-US" altLang="en-US" sz="1400">
              <a:solidFill>
                <a:srgbClr val="00CCFF"/>
              </a:solidFill>
            </a:endParaRPr>
          </a:p>
        </p:txBody>
      </p:sp>
      <p:sp>
        <p:nvSpPr>
          <p:cNvPr id="21524" name="Line 7"/>
          <p:cNvSpPr>
            <a:spLocks noChangeShapeType="1"/>
          </p:cNvSpPr>
          <p:nvPr/>
        </p:nvSpPr>
        <p:spPr bwMode="auto">
          <a:xfrm>
            <a:off x="1884363" y="2965450"/>
            <a:ext cx="3806825" cy="28575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Text Box 17"/>
          <p:cNvSpPr txBox="1">
            <a:spLocks noChangeArrowheads="1"/>
          </p:cNvSpPr>
          <p:nvPr/>
        </p:nvSpPr>
        <p:spPr bwMode="auto">
          <a:xfrm>
            <a:off x="5122534" y="2774623"/>
            <a:ext cx="1016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chemeClr val="bg1"/>
                </a:solidFill>
              </a:rPr>
              <a:t>Preferred </a:t>
            </a:r>
            <a:br>
              <a:rPr lang="en-US" altLang="en-US" sz="1200" dirty="0" smtClean="0">
                <a:solidFill>
                  <a:schemeClr val="bg1"/>
                </a:solidFill>
              </a:rPr>
            </a:br>
            <a:r>
              <a:rPr lang="en-US" altLang="en-US" sz="1200" dirty="0" smtClean="0">
                <a:solidFill>
                  <a:schemeClr val="bg1"/>
                </a:solidFill>
              </a:rPr>
              <a:t>balanced c</a:t>
            </a:r>
            <a:r>
              <a:rPr lang="sv-SE" altLang="en-US" sz="1200" dirty="0" err="1" smtClean="0">
                <a:solidFill>
                  <a:schemeClr val="bg1"/>
                </a:solidFill>
              </a:rPr>
              <a:t>hemistry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cxnSp>
        <p:nvCxnSpPr>
          <p:cNvPr id="21526" name="Straight Connector 19"/>
          <p:cNvCxnSpPr>
            <a:cxnSpLocks noChangeShapeType="1"/>
          </p:cNvCxnSpPr>
          <p:nvPr/>
        </p:nvCxnSpPr>
        <p:spPr bwMode="auto">
          <a:xfrm>
            <a:off x="4986338" y="14224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7" name="Straight Connector 23"/>
          <p:cNvCxnSpPr>
            <a:cxnSpLocks noChangeShapeType="1"/>
          </p:cNvCxnSpPr>
          <p:nvPr/>
        </p:nvCxnSpPr>
        <p:spPr bwMode="auto">
          <a:xfrm>
            <a:off x="3448050" y="1312863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Pruning improvements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3950" y="1277938"/>
            <a:ext cx="3311525" cy="3444875"/>
          </a:xfrm>
        </p:spPr>
        <p:txBody>
          <a:bodyPr/>
          <a:lstStyle/>
          <a:p>
            <a:pPr eaLnBrk="1" hangingPunct="1"/>
            <a:r>
              <a:rPr lang="en-US" altLang="en-US" smtClean="0"/>
              <a:t>Cane pruning</a:t>
            </a:r>
          </a:p>
        </p:txBody>
      </p:sp>
      <p:pic>
        <p:nvPicPr>
          <p:cNvPr id="22533" name="Picture 4" descr="TailleVign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2214563"/>
            <a:ext cx="318928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6570663" y="1277938"/>
            <a:ext cx="33115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2" rIns="95784" bIns="47892"/>
          <a:lstStyle>
            <a:lvl1pPr marL="358775" indent="-358775" defTabSz="957263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spcAft>
                <a:spcPct val="20000"/>
              </a:spcAft>
              <a:buChar char="–"/>
              <a:defRPr sz="25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spcAft>
                <a:spcPct val="20000"/>
              </a:spcAft>
              <a:buChar char="•"/>
              <a:defRPr sz="21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spcAft>
                <a:spcPct val="20000"/>
              </a:spcAft>
              <a:buChar char="–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Spur pruning</a:t>
            </a:r>
          </a:p>
        </p:txBody>
      </p:sp>
      <p:pic>
        <p:nvPicPr>
          <p:cNvPr id="22535" name="Picture 6" descr="Sporr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2501900"/>
            <a:ext cx="324008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Engrafting</a:t>
            </a:r>
          </a:p>
        </p:txBody>
      </p:sp>
      <p:pic>
        <p:nvPicPr>
          <p:cNvPr id="23556" name="Picture 5" descr="MonstretYmp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206500"/>
            <a:ext cx="381635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Gra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206500"/>
            <a:ext cx="29987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Harvest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707063" y="989013"/>
            <a:ext cx="4752205" cy="38163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sv-SE" sz="2000" dirty="0" smtClean="0">
                <a:ea typeface="+mn-ea"/>
              </a:rPr>
              <a:t>Harvest must wait until :</a:t>
            </a:r>
          </a:p>
          <a:p>
            <a:pPr eaLnBrk="1" hangingPunct="1">
              <a:defRPr/>
            </a:pPr>
            <a:r>
              <a:rPr lang="en-US" altLang="sv-SE" sz="1800" dirty="0" smtClean="0">
                <a:solidFill>
                  <a:srgbClr val="00B050"/>
                </a:solidFill>
                <a:ea typeface="+mn-ea"/>
              </a:rPr>
              <a:t>Grapes has lost their unripe greenness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sv-SE" sz="2000" dirty="0" smtClean="0">
                <a:ea typeface="+mn-ea"/>
              </a:rPr>
              <a:t>Harvest must be done before :</a:t>
            </a:r>
          </a:p>
          <a:p>
            <a:pPr eaLnBrk="1" hangingPunct="1">
              <a:defRPr/>
            </a:pPr>
            <a:r>
              <a:rPr lang="en-US" altLang="sv-SE" sz="1800" dirty="0" smtClean="0">
                <a:solidFill>
                  <a:srgbClr val="FF0000"/>
                </a:solidFill>
                <a:ea typeface="+mn-ea"/>
              </a:rPr>
              <a:t>Too much sugar</a:t>
            </a:r>
          </a:p>
          <a:p>
            <a:pPr lvl="1" eaLnBrk="1" hangingPunct="1">
              <a:defRPr/>
            </a:pPr>
            <a:r>
              <a:rPr lang="en-US" altLang="sv-SE" sz="1500" dirty="0" smtClean="0">
                <a:solidFill>
                  <a:srgbClr val="FF0000"/>
                </a:solidFill>
                <a:ea typeface="+mn-ea"/>
              </a:rPr>
              <a:t>Also from too much botrytis</a:t>
            </a:r>
          </a:p>
          <a:p>
            <a:pPr eaLnBrk="1" hangingPunct="1">
              <a:defRPr/>
            </a:pPr>
            <a:r>
              <a:rPr lang="en-US" altLang="sv-SE" sz="1800" dirty="0" smtClean="0">
                <a:solidFill>
                  <a:srgbClr val="FF0000"/>
                </a:solidFill>
              </a:rPr>
              <a:t>Too </a:t>
            </a:r>
            <a:r>
              <a:rPr lang="en-US" altLang="sv-SE" sz="1800" dirty="0">
                <a:solidFill>
                  <a:srgbClr val="FF0000"/>
                </a:solidFill>
              </a:rPr>
              <a:t>low acidity</a:t>
            </a:r>
          </a:p>
          <a:p>
            <a:pPr eaLnBrk="1" hangingPunct="1">
              <a:defRPr/>
            </a:pPr>
            <a:r>
              <a:rPr lang="en-US" altLang="sv-SE" sz="1800" dirty="0" smtClean="0">
                <a:solidFill>
                  <a:srgbClr val="FF0000"/>
                </a:solidFill>
                <a:ea typeface="+mn-ea"/>
              </a:rPr>
              <a:t>Winter with bad weather sets in</a:t>
            </a:r>
          </a:p>
          <a:p>
            <a:pPr lvl="1" eaLnBrk="1" hangingPunct="1">
              <a:defRPr/>
            </a:pPr>
            <a:r>
              <a:rPr lang="en-US" altLang="sv-SE" sz="1500" dirty="0" smtClean="0">
                <a:solidFill>
                  <a:srgbClr val="FF0000"/>
                </a:solidFill>
                <a:ea typeface="+mn-ea"/>
              </a:rPr>
              <a:t>Grapes stops to ripen, </a:t>
            </a:r>
            <a:br>
              <a:rPr lang="en-US" altLang="sv-SE" sz="1500" dirty="0" smtClean="0">
                <a:solidFill>
                  <a:srgbClr val="FF0000"/>
                </a:solidFill>
                <a:ea typeface="+mn-ea"/>
              </a:rPr>
            </a:br>
            <a:r>
              <a:rPr lang="en-US" altLang="sv-SE" sz="1500" dirty="0" smtClean="0">
                <a:solidFill>
                  <a:srgbClr val="FF0000"/>
                </a:solidFill>
                <a:ea typeface="+mn-ea"/>
              </a:rPr>
              <a:t>but may shrivel or rot</a:t>
            </a:r>
          </a:p>
        </p:txBody>
      </p:sp>
      <p:pic>
        <p:nvPicPr>
          <p:cNvPr id="24581" name="Picture 5" descr="MognaDruv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349375"/>
            <a:ext cx="25479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Our success story in short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513" y="1133475"/>
            <a:ext cx="7993062" cy="37449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We “happened” to :</a:t>
            </a:r>
          </a:p>
          <a:p>
            <a:pPr>
              <a:defRPr/>
            </a:pPr>
            <a:r>
              <a:rPr lang="en-US" sz="1600" dirty="0" smtClean="0"/>
              <a:t>1985 Learn about wines from all the world</a:t>
            </a:r>
          </a:p>
          <a:p>
            <a:pPr>
              <a:defRPr/>
            </a:pPr>
            <a:r>
              <a:rPr lang="en-US" sz="1600" dirty="0" smtClean="0"/>
              <a:t>2004 Find a world class 3.3 ha vineyard in Badacsony</a:t>
            </a:r>
          </a:p>
          <a:p>
            <a:pPr>
              <a:defRPr/>
            </a:pPr>
            <a:r>
              <a:rPr lang="en-US" sz="1600" dirty="0" smtClean="0"/>
              <a:t>2006 Acquire Alsace vinification process for white dry wines </a:t>
            </a:r>
          </a:p>
          <a:p>
            <a:pPr>
              <a:defRPr/>
            </a:pPr>
            <a:r>
              <a:rPr lang="en-US" sz="1600" dirty="0" smtClean="0"/>
              <a:t>2007 Get house building permission in the vineyard</a:t>
            </a:r>
          </a:p>
          <a:p>
            <a:pPr>
              <a:defRPr/>
            </a:pPr>
            <a:r>
              <a:rPr lang="en-US" sz="1600" dirty="0" smtClean="0"/>
              <a:t>2008 Adapt the famous Riesling to vineyards and rich wines</a:t>
            </a:r>
          </a:p>
          <a:p>
            <a:pPr>
              <a:defRPr/>
            </a:pPr>
            <a:r>
              <a:rPr lang="en-US" sz="1600" dirty="0" smtClean="0"/>
              <a:t>2010 Extend with another world class 7 ha vineyards</a:t>
            </a:r>
          </a:p>
          <a:p>
            <a:pPr>
              <a:defRPr/>
            </a:pPr>
            <a:r>
              <a:rPr lang="en-US" sz="1600" dirty="0" smtClean="0"/>
              <a:t>2010 Break through with excellent wines in poor vintage </a:t>
            </a:r>
          </a:p>
          <a:p>
            <a:pPr>
              <a:defRPr/>
            </a:pPr>
            <a:r>
              <a:rPr lang="en-US" sz="1600" dirty="0" smtClean="0"/>
              <a:t>2011 Be discovered by Michelin restaurants in Budapest</a:t>
            </a:r>
          </a:p>
          <a:p>
            <a:pPr>
              <a:defRPr/>
            </a:pPr>
            <a:r>
              <a:rPr lang="en-US" sz="1600" dirty="0" smtClean="0"/>
              <a:t>2012 Sell to prestigious Hungarian retailer </a:t>
            </a:r>
            <a:r>
              <a:rPr lang="en-US" sz="1600" dirty="0" err="1" smtClean="0"/>
              <a:t>Bortársaság</a:t>
            </a:r>
            <a:endParaRPr lang="en-US" sz="1600" dirty="0" smtClean="0"/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Oenologist consultant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513" y="1493838"/>
            <a:ext cx="3744912" cy="3228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Fabien Stirn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Top wine producer in Alsace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We took Alsace processing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Pressing scheme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Pressing fractions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Temperature profile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Stabilization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sv-SE" altLang="en-US" smtClean="0"/>
          </a:p>
        </p:txBody>
      </p:sp>
      <p:pic>
        <p:nvPicPr>
          <p:cNvPr id="25605" name="Picture 21" descr="12006-01-15_15-12-07_q7dscn009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1443038"/>
            <a:ext cx="424815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Measurements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3950" y="1349375"/>
            <a:ext cx="4824413" cy="1585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/>
              <a:t>Oenofoss</a:t>
            </a:r>
            <a:r>
              <a:rPr lang="en-US" altLang="en-US" sz="2000" dirty="0" smtClean="0"/>
              <a:t> instrument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Measurement in 30 seconds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Appropriate accuracy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Used since 2008</a:t>
            </a:r>
            <a:endParaRPr lang="sv-SE" altLang="en-US" sz="2000" dirty="0" smtClean="0"/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7497763" y="1493838"/>
            <a:ext cx="2673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>
            <a:spAutoFit/>
          </a:bodyPr>
          <a:lstStyle>
            <a:lvl1pPr marL="196850" indent="-1968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FFFF99"/>
                </a:solidFill>
              </a:rPr>
              <a:t>Analysis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</a:rPr>
              <a:t>Glucose + Fructose 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</a:rPr>
              <a:t>pH 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</a:rPr>
              <a:t>Total Acid 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</a:rPr>
              <a:t>Malic Acid 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</a:rPr>
              <a:t>Ethanol </a:t>
            </a: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99"/>
                </a:solidFill>
              </a:rPr>
              <a:t>Volatile Acid</a:t>
            </a:r>
            <a:r>
              <a:rPr lang="sv-SE" altLang="en-US" sz="2000">
                <a:solidFill>
                  <a:srgbClr val="FFFF99"/>
                </a:solidFill>
              </a:rPr>
              <a:t> </a:t>
            </a:r>
          </a:p>
        </p:txBody>
      </p:sp>
      <p:pic>
        <p:nvPicPr>
          <p:cNvPr id="26630" name="Picture 8" descr="F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149600"/>
            <a:ext cx="363696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9" descr="Genesis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41313"/>
            <a:ext cx="31813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7507288" y="1277938"/>
            <a:ext cx="11604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/>
              <a:t>Genesis</a:t>
            </a:r>
            <a:br>
              <a:rPr lang="en-US" altLang="en-US"/>
            </a:br>
            <a:r>
              <a:rPr lang="en-US" altLang="en-US"/>
              <a:t>high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538413" y="53975"/>
            <a:ext cx="3887787" cy="18002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200">
                <a:ea typeface="ＭＳ Ｐゴシック" charset="0"/>
              </a:rPr>
              <a:t>Genesis partitioned </a:t>
            </a:r>
            <a:br>
              <a:rPr lang="en-US" sz="4200">
                <a:ea typeface="ＭＳ Ｐゴシック" charset="0"/>
              </a:rPr>
            </a:br>
            <a:r>
              <a:rPr lang="en-US" sz="4200">
                <a:ea typeface="ＭＳ Ｐゴシック" charset="0"/>
              </a:rPr>
              <a:t>according to quality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8413" y="1853803"/>
            <a:ext cx="3838575" cy="29530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Partitions harvested and pressed at different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Partitions fermented separately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To create some partitions to get better than the blend would have been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To be pruned differently to optimize quality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7499350" y="3713163"/>
            <a:ext cx="11604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Genesis</a:t>
            </a:r>
            <a:br>
              <a:rPr lang="en-US" altLang="en-US"/>
            </a:br>
            <a:r>
              <a:rPr lang="en-US" altLang="en-US"/>
              <a:t>low</a:t>
            </a: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 rot="-5400000">
            <a:off x="6105525" y="2663825"/>
            <a:ext cx="2063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Genesis grafted</a:t>
            </a:r>
          </a:p>
        </p:txBody>
      </p:sp>
      <p:sp>
        <p:nvSpPr>
          <p:cNvPr id="32777" name="Text Box 12"/>
          <p:cNvSpPr txBox="1">
            <a:spLocks noChangeArrowheads="1"/>
          </p:cNvSpPr>
          <p:nvPr/>
        </p:nvSpPr>
        <p:spPr bwMode="auto">
          <a:xfrm rot="-5400000">
            <a:off x="8212138" y="2736850"/>
            <a:ext cx="2063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Genesis grafted</a:t>
            </a:r>
          </a:p>
        </p:txBody>
      </p:sp>
      <p:sp>
        <p:nvSpPr>
          <p:cNvPr id="32778" name="Line 13"/>
          <p:cNvSpPr>
            <a:spLocks noChangeShapeType="1"/>
          </p:cNvSpPr>
          <p:nvPr/>
        </p:nvSpPr>
        <p:spPr bwMode="auto">
          <a:xfrm>
            <a:off x="7377113" y="557213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>
            <a:off x="8837613" y="773113"/>
            <a:ext cx="0" cy="274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5"/>
          <p:cNvSpPr>
            <a:spLocks noChangeShapeType="1"/>
          </p:cNvSpPr>
          <p:nvPr/>
        </p:nvSpPr>
        <p:spPr bwMode="auto">
          <a:xfrm flipH="1" flipV="1">
            <a:off x="7373938" y="1468438"/>
            <a:ext cx="1295400" cy="204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6"/>
          <p:cNvSpPr>
            <a:spLocks noChangeShapeType="1"/>
          </p:cNvSpPr>
          <p:nvPr/>
        </p:nvSpPr>
        <p:spPr bwMode="auto">
          <a:xfrm>
            <a:off x="8840788" y="374015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in the vineyards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7" y="1133723"/>
            <a:ext cx="8155012" cy="36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Measuring for optimal harvest time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0796" y="2069827"/>
            <a:ext cx="4350772" cy="2736850"/>
          </a:xfrm>
        </p:spPr>
        <p:txBody>
          <a:bodyPr/>
          <a:lstStyle/>
          <a:p>
            <a:pPr marL="542925" indent="-542925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smtClean="0"/>
              <a:t>Sampling grapes to be statistically representative</a:t>
            </a:r>
          </a:p>
          <a:p>
            <a:pPr marL="542925" indent="-542925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smtClean="0"/>
              <a:t>Pressing samples to emulate real pressing</a:t>
            </a:r>
          </a:p>
          <a:p>
            <a:pPr marL="542925" indent="-542925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smtClean="0"/>
              <a:t>Settle samples to emulate real tank sedimentation</a:t>
            </a:r>
          </a:p>
          <a:p>
            <a:pPr marL="542925" indent="-542925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smtClean="0"/>
              <a:t>Transformation of sugar to alcohol more efficient than theoretical predictions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393950" y="1276350"/>
            <a:ext cx="76327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2" rIns="95784" bIns="47892"/>
          <a:lstStyle>
            <a:lvl1pPr defTabSz="957263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spcAft>
                <a:spcPct val="20000"/>
              </a:spcAft>
              <a:buChar char="–"/>
              <a:defRPr sz="25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spcAft>
                <a:spcPct val="20000"/>
              </a:spcAft>
              <a:buChar char="•"/>
              <a:defRPr sz="21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spcAft>
                <a:spcPct val="20000"/>
              </a:spcAft>
              <a:buChar char="–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Difficulties to make grape sample measurements to emulate real wine outcome</a:t>
            </a:r>
          </a:p>
        </p:txBody>
      </p:sp>
      <p:pic>
        <p:nvPicPr>
          <p:cNvPr id="27654" name="Picture 6" descr="accuracy_prec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68" y="2211132"/>
            <a:ext cx="2808288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Line Callout 2 (Border and Accent Bar) 7"/>
          <p:cNvSpPr>
            <a:spLocks/>
          </p:cNvSpPr>
          <p:nvPr/>
        </p:nvSpPr>
        <p:spPr bwMode="auto">
          <a:xfrm>
            <a:off x="2393950" y="3523374"/>
            <a:ext cx="684212" cy="215900"/>
          </a:xfrm>
          <a:prstGeom prst="accentBorderCallout2">
            <a:avLst>
              <a:gd name="adj1" fmla="val 68411"/>
              <a:gd name="adj2" fmla="val 99790"/>
              <a:gd name="adj3" fmla="val 68727"/>
              <a:gd name="adj4" fmla="val 137978"/>
              <a:gd name="adj5" fmla="val 177809"/>
              <a:gd name="adj6" fmla="val 18842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/>
              <a:t>Outcome</a:t>
            </a:r>
            <a:endParaRPr lang="en-US" altLang="en-US" sz="900" dirty="0"/>
          </a:p>
        </p:txBody>
      </p:sp>
      <p:sp>
        <p:nvSpPr>
          <p:cNvPr id="9" name="Line Callout 2 (Border and Accent Bar) 1"/>
          <p:cNvSpPr>
            <a:spLocks/>
          </p:cNvSpPr>
          <p:nvPr/>
        </p:nvSpPr>
        <p:spPr bwMode="auto">
          <a:xfrm>
            <a:off x="3364337" y="2069827"/>
            <a:ext cx="1334291" cy="342670"/>
          </a:xfrm>
          <a:prstGeom prst="accentBorderCallout2">
            <a:avLst>
              <a:gd name="adj1" fmla="val 83590"/>
              <a:gd name="adj2" fmla="val 99829"/>
              <a:gd name="adj3" fmla="val 83146"/>
              <a:gd name="adj4" fmla="val 111165"/>
              <a:gd name="adj5" fmla="val 160215"/>
              <a:gd name="adj6" fmla="val 115357"/>
            </a:avLst>
          </a:prstGeom>
          <a:solidFill>
            <a:srgbClr val="FE650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chemeClr val="bg1"/>
                </a:solidFill>
              </a:rPr>
              <a:t>1. different bunches, vines, microclimate</a:t>
            </a: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10" name="Line Callout 2 (Border and Accent Bar) 1"/>
          <p:cNvSpPr>
            <a:spLocks/>
          </p:cNvSpPr>
          <p:nvPr/>
        </p:nvSpPr>
        <p:spPr bwMode="auto">
          <a:xfrm>
            <a:off x="2106340" y="4416271"/>
            <a:ext cx="1611828" cy="389860"/>
          </a:xfrm>
          <a:prstGeom prst="accentBorderCallout2">
            <a:avLst>
              <a:gd name="adj1" fmla="val 16745"/>
              <a:gd name="adj2" fmla="val 99829"/>
              <a:gd name="adj3" fmla="val 15553"/>
              <a:gd name="adj4" fmla="val 114213"/>
              <a:gd name="adj5" fmla="val -172961"/>
              <a:gd name="adj6" fmla="val 123632"/>
            </a:avLst>
          </a:prstGeom>
          <a:solidFill>
            <a:srgbClr val="FE650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chemeClr val="bg1"/>
                </a:solidFill>
              </a:rPr>
              <a:t>2, 3, &amp; 4 emulated pressing, deposition, fermentation</a:t>
            </a:r>
          </a:p>
          <a:p>
            <a:pPr eaLnBrk="1" hangingPunct="1"/>
            <a:endParaRPr lang="en-US" alt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Initial </a:t>
            </a:r>
            <a:r>
              <a:rPr lang="en-US" dirty="0" smtClean="0">
                <a:ea typeface="ＭＳ Ｐゴシック" charset="0"/>
              </a:rPr>
              <a:t>juice separation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30724" name="Group 6"/>
          <p:cNvGrpSpPr>
            <a:grpSpLocks/>
          </p:cNvGrpSpPr>
          <p:nvPr/>
        </p:nvGrpSpPr>
        <p:grpSpPr bwMode="auto">
          <a:xfrm>
            <a:off x="4112325" y="4443148"/>
            <a:ext cx="423862" cy="363537"/>
            <a:chOff x="376" y="2500"/>
            <a:chExt cx="293" cy="287"/>
          </a:xfrm>
        </p:grpSpPr>
        <p:sp>
          <p:nvSpPr>
            <p:cNvPr id="30804" name="Freeform 7"/>
            <p:cNvSpPr>
              <a:spLocks/>
            </p:cNvSpPr>
            <p:nvPr/>
          </p:nvSpPr>
          <p:spPr bwMode="auto">
            <a:xfrm>
              <a:off x="376" y="2500"/>
              <a:ext cx="225" cy="286"/>
            </a:xfrm>
            <a:custGeom>
              <a:avLst/>
              <a:gdLst>
                <a:gd name="T0" fmla="*/ 62 w 225"/>
                <a:gd name="T1" fmla="*/ 0 h 286"/>
                <a:gd name="T2" fmla="*/ 0 w 225"/>
                <a:gd name="T3" fmla="*/ 255 h 286"/>
                <a:gd name="T4" fmla="*/ 88 w 225"/>
                <a:gd name="T5" fmla="*/ 286 h 286"/>
                <a:gd name="T6" fmla="*/ 225 w 225"/>
                <a:gd name="T7" fmla="*/ 71 h 286"/>
                <a:gd name="T8" fmla="*/ 62 w 225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286">
                  <a:moveTo>
                    <a:pt x="62" y="0"/>
                  </a:moveTo>
                  <a:lnTo>
                    <a:pt x="0" y="255"/>
                  </a:lnTo>
                  <a:lnTo>
                    <a:pt x="88" y="286"/>
                  </a:lnTo>
                  <a:lnTo>
                    <a:pt x="225" y="7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30805" name="Freeform 8"/>
            <p:cNvSpPr>
              <a:spLocks/>
            </p:cNvSpPr>
            <p:nvPr/>
          </p:nvSpPr>
          <p:spPr bwMode="auto">
            <a:xfrm>
              <a:off x="462" y="2568"/>
              <a:ext cx="207" cy="219"/>
            </a:xfrm>
            <a:custGeom>
              <a:avLst/>
              <a:gdLst>
                <a:gd name="T0" fmla="*/ 0 w 207"/>
                <a:gd name="T1" fmla="*/ 219 h 219"/>
                <a:gd name="T2" fmla="*/ 71 w 207"/>
                <a:gd name="T3" fmla="*/ 193 h 219"/>
                <a:gd name="T4" fmla="*/ 207 w 207"/>
                <a:gd name="T5" fmla="*/ 0 h 219"/>
                <a:gd name="T6" fmla="*/ 139 w 207"/>
                <a:gd name="T7" fmla="*/ 0 h 219"/>
                <a:gd name="T8" fmla="*/ 0 w 207"/>
                <a:gd name="T9" fmla="*/ 219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19">
                  <a:moveTo>
                    <a:pt x="0" y="219"/>
                  </a:moveTo>
                  <a:lnTo>
                    <a:pt x="71" y="193"/>
                  </a:lnTo>
                  <a:lnTo>
                    <a:pt x="207" y="0"/>
                  </a:lnTo>
                  <a:lnTo>
                    <a:pt x="139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grpSp>
        <p:nvGrpSpPr>
          <p:cNvPr id="30725" name="Group 9"/>
          <p:cNvGrpSpPr>
            <a:grpSpLocks/>
          </p:cNvGrpSpPr>
          <p:nvPr/>
        </p:nvGrpSpPr>
        <p:grpSpPr bwMode="auto">
          <a:xfrm flipH="1">
            <a:off x="4964812" y="4443148"/>
            <a:ext cx="423863" cy="363537"/>
            <a:chOff x="376" y="2500"/>
            <a:chExt cx="293" cy="287"/>
          </a:xfrm>
        </p:grpSpPr>
        <p:sp>
          <p:nvSpPr>
            <p:cNvPr id="30802" name="Freeform 10"/>
            <p:cNvSpPr>
              <a:spLocks/>
            </p:cNvSpPr>
            <p:nvPr/>
          </p:nvSpPr>
          <p:spPr bwMode="auto">
            <a:xfrm>
              <a:off x="376" y="2500"/>
              <a:ext cx="225" cy="286"/>
            </a:xfrm>
            <a:custGeom>
              <a:avLst/>
              <a:gdLst>
                <a:gd name="T0" fmla="*/ 62 w 225"/>
                <a:gd name="T1" fmla="*/ 0 h 286"/>
                <a:gd name="T2" fmla="*/ 0 w 225"/>
                <a:gd name="T3" fmla="*/ 255 h 286"/>
                <a:gd name="T4" fmla="*/ 88 w 225"/>
                <a:gd name="T5" fmla="*/ 286 h 286"/>
                <a:gd name="T6" fmla="*/ 225 w 225"/>
                <a:gd name="T7" fmla="*/ 71 h 286"/>
                <a:gd name="T8" fmla="*/ 62 w 225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286">
                  <a:moveTo>
                    <a:pt x="62" y="0"/>
                  </a:moveTo>
                  <a:lnTo>
                    <a:pt x="0" y="255"/>
                  </a:lnTo>
                  <a:lnTo>
                    <a:pt x="88" y="286"/>
                  </a:lnTo>
                  <a:lnTo>
                    <a:pt x="225" y="7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30803" name="Freeform 11"/>
            <p:cNvSpPr>
              <a:spLocks/>
            </p:cNvSpPr>
            <p:nvPr/>
          </p:nvSpPr>
          <p:spPr bwMode="auto">
            <a:xfrm>
              <a:off x="462" y="2568"/>
              <a:ext cx="207" cy="219"/>
            </a:xfrm>
            <a:custGeom>
              <a:avLst/>
              <a:gdLst>
                <a:gd name="T0" fmla="*/ 0 w 207"/>
                <a:gd name="T1" fmla="*/ 219 h 219"/>
                <a:gd name="T2" fmla="*/ 71 w 207"/>
                <a:gd name="T3" fmla="*/ 193 h 219"/>
                <a:gd name="T4" fmla="*/ 207 w 207"/>
                <a:gd name="T5" fmla="*/ 0 h 219"/>
                <a:gd name="T6" fmla="*/ 139 w 207"/>
                <a:gd name="T7" fmla="*/ 0 h 219"/>
                <a:gd name="T8" fmla="*/ 0 w 207"/>
                <a:gd name="T9" fmla="*/ 219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19">
                  <a:moveTo>
                    <a:pt x="0" y="219"/>
                  </a:moveTo>
                  <a:lnTo>
                    <a:pt x="71" y="193"/>
                  </a:lnTo>
                  <a:lnTo>
                    <a:pt x="207" y="0"/>
                  </a:lnTo>
                  <a:lnTo>
                    <a:pt x="139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grpSp>
        <p:nvGrpSpPr>
          <p:cNvPr id="30726" name="Group 12"/>
          <p:cNvGrpSpPr>
            <a:grpSpLocks/>
          </p:cNvGrpSpPr>
          <p:nvPr/>
        </p:nvGrpSpPr>
        <p:grpSpPr bwMode="auto">
          <a:xfrm>
            <a:off x="4109150" y="3693848"/>
            <a:ext cx="1314450" cy="893762"/>
            <a:chOff x="398" y="1911"/>
            <a:chExt cx="909" cy="703"/>
          </a:xfrm>
          <a:solidFill>
            <a:srgbClr val="00B050"/>
          </a:solidFill>
        </p:grpSpPr>
        <p:sp>
          <p:nvSpPr>
            <p:cNvPr id="30808" name="Oval 13"/>
            <p:cNvSpPr>
              <a:spLocks noChangeArrowheads="1"/>
            </p:cNvSpPr>
            <p:nvPr/>
          </p:nvSpPr>
          <p:spPr bwMode="auto">
            <a:xfrm>
              <a:off x="398" y="2410"/>
              <a:ext cx="909" cy="204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809" name="Freeform 14"/>
            <p:cNvSpPr>
              <a:spLocks/>
            </p:cNvSpPr>
            <p:nvPr/>
          </p:nvSpPr>
          <p:spPr bwMode="auto">
            <a:xfrm flipV="1">
              <a:off x="398" y="1911"/>
              <a:ext cx="908" cy="611"/>
            </a:xfrm>
            <a:custGeom>
              <a:avLst/>
              <a:gdLst>
                <a:gd name="T0" fmla="*/ 0 w 908"/>
                <a:gd name="T1" fmla="*/ 0 h 136"/>
                <a:gd name="T2" fmla="*/ 0 w 908"/>
                <a:gd name="T3" fmla="*/ 2046676674 h 136"/>
                <a:gd name="T4" fmla="*/ 908 w 908"/>
                <a:gd name="T5" fmla="*/ 2046676674 h 136"/>
                <a:gd name="T6" fmla="*/ 908 w 908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8" h="136">
                  <a:moveTo>
                    <a:pt x="0" y="0"/>
                  </a:moveTo>
                  <a:lnTo>
                    <a:pt x="0" y="136"/>
                  </a:lnTo>
                  <a:lnTo>
                    <a:pt x="908" y="136"/>
                  </a:lnTo>
                  <a:lnTo>
                    <a:pt x="908" y="0"/>
                  </a:lnTo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30727" name="Group 15"/>
          <p:cNvGrpSpPr>
            <a:grpSpLocks/>
          </p:cNvGrpSpPr>
          <p:nvPr/>
        </p:nvGrpSpPr>
        <p:grpSpPr bwMode="auto">
          <a:xfrm>
            <a:off x="4109150" y="3435085"/>
            <a:ext cx="1314450" cy="403225"/>
            <a:chOff x="398" y="1706"/>
            <a:chExt cx="909" cy="318"/>
          </a:xfrm>
        </p:grpSpPr>
        <p:sp>
          <p:nvSpPr>
            <p:cNvPr id="30800" name="Oval 16"/>
            <p:cNvSpPr>
              <a:spLocks noChangeArrowheads="1"/>
            </p:cNvSpPr>
            <p:nvPr/>
          </p:nvSpPr>
          <p:spPr bwMode="auto">
            <a:xfrm>
              <a:off x="398" y="1820"/>
              <a:ext cx="909" cy="2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801" name="Freeform 17"/>
            <p:cNvSpPr>
              <a:spLocks/>
            </p:cNvSpPr>
            <p:nvPr/>
          </p:nvSpPr>
          <p:spPr bwMode="auto">
            <a:xfrm flipV="1">
              <a:off x="398" y="1706"/>
              <a:ext cx="908" cy="226"/>
            </a:xfrm>
            <a:custGeom>
              <a:avLst/>
              <a:gdLst>
                <a:gd name="T0" fmla="*/ 0 w 908"/>
                <a:gd name="T1" fmla="*/ 0 h 136"/>
                <a:gd name="T2" fmla="*/ 0 w 908"/>
                <a:gd name="T3" fmla="*/ 100424 h 136"/>
                <a:gd name="T4" fmla="*/ 908 w 908"/>
                <a:gd name="T5" fmla="*/ 100424 h 136"/>
                <a:gd name="T6" fmla="*/ 908 w 908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8" h="136">
                  <a:moveTo>
                    <a:pt x="0" y="0"/>
                  </a:moveTo>
                  <a:lnTo>
                    <a:pt x="0" y="136"/>
                  </a:lnTo>
                  <a:lnTo>
                    <a:pt x="908" y="136"/>
                  </a:lnTo>
                  <a:lnTo>
                    <a:pt x="908" y="0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sp>
        <p:nvSpPr>
          <p:cNvPr id="30728" name="Oval 18"/>
          <p:cNvSpPr>
            <a:spLocks noChangeArrowheads="1"/>
          </p:cNvSpPr>
          <p:nvPr/>
        </p:nvSpPr>
        <p:spPr bwMode="auto">
          <a:xfrm>
            <a:off x="4109150" y="3320785"/>
            <a:ext cx="1314450" cy="25876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9" name="Oval 19"/>
          <p:cNvSpPr>
            <a:spLocks noChangeArrowheads="1"/>
          </p:cNvSpPr>
          <p:nvPr/>
        </p:nvSpPr>
        <p:spPr bwMode="auto">
          <a:xfrm>
            <a:off x="4601275" y="3406510"/>
            <a:ext cx="327025" cy="571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0" name="WordArt 20"/>
          <p:cNvSpPr>
            <a:spLocks noChangeArrowheads="1" noChangeShapeType="1" noTextEdit="1"/>
          </p:cNvSpPr>
          <p:nvPr/>
        </p:nvSpPr>
        <p:spPr bwMode="auto">
          <a:xfrm>
            <a:off x="4191873" y="3905903"/>
            <a:ext cx="1154827" cy="53597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241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1st fraction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superior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juice</a:t>
            </a:r>
          </a:p>
        </p:txBody>
      </p:sp>
      <p:grpSp>
        <p:nvGrpSpPr>
          <p:cNvPr id="30731" name="Group 21"/>
          <p:cNvGrpSpPr>
            <a:grpSpLocks/>
          </p:cNvGrpSpPr>
          <p:nvPr/>
        </p:nvGrpSpPr>
        <p:grpSpPr bwMode="auto">
          <a:xfrm>
            <a:off x="4303117" y="1970088"/>
            <a:ext cx="2266950" cy="862012"/>
            <a:chOff x="3704" y="1890"/>
            <a:chExt cx="1568" cy="679"/>
          </a:xfrm>
        </p:grpSpPr>
        <p:sp>
          <p:nvSpPr>
            <p:cNvPr id="30795" name="Freeform 22"/>
            <p:cNvSpPr>
              <a:spLocks/>
            </p:cNvSpPr>
            <p:nvPr/>
          </p:nvSpPr>
          <p:spPr bwMode="auto">
            <a:xfrm>
              <a:off x="3712" y="1978"/>
              <a:ext cx="1560" cy="585"/>
            </a:xfrm>
            <a:custGeom>
              <a:avLst/>
              <a:gdLst>
                <a:gd name="T0" fmla="*/ 0 w 1566"/>
                <a:gd name="T1" fmla="*/ 547 h 566"/>
                <a:gd name="T2" fmla="*/ 634 w 1566"/>
                <a:gd name="T3" fmla="*/ 869 h 566"/>
                <a:gd name="T4" fmla="*/ 1488 w 1566"/>
                <a:gd name="T5" fmla="*/ 210 h 566"/>
                <a:gd name="T6" fmla="*/ 901 w 1566"/>
                <a:gd name="T7" fmla="*/ 0 h 566"/>
                <a:gd name="T8" fmla="*/ 0 w 1566"/>
                <a:gd name="T9" fmla="*/ 547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6" h="566">
                  <a:moveTo>
                    <a:pt x="0" y="355"/>
                  </a:moveTo>
                  <a:lnTo>
                    <a:pt x="665" y="566"/>
                  </a:lnTo>
                  <a:lnTo>
                    <a:pt x="1566" y="136"/>
                  </a:lnTo>
                  <a:lnTo>
                    <a:pt x="950" y="0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30796" name="Freeform 23"/>
            <p:cNvSpPr>
              <a:spLocks/>
            </p:cNvSpPr>
            <p:nvPr/>
          </p:nvSpPr>
          <p:spPr bwMode="auto">
            <a:xfrm>
              <a:off x="4658" y="1890"/>
              <a:ext cx="612" cy="227"/>
            </a:xfrm>
            <a:custGeom>
              <a:avLst/>
              <a:gdLst>
                <a:gd name="T0" fmla="*/ 988 w 588"/>
                <a:gd name="T1" fmla="*/ 330 h 220"/>
                <a:gd name="T2" fmla="*/ 0 w 588"/>
                <a:gd name="T3" fmla="*/ 128 h 220"/>
                <a:gd name="T4" fmla="*/ 1 w 588"/>
                <a:gd name="T5" fmla="*/ 0 h 220"/>
                <a:gd name="T6" fmla="*/ 988 w 588"/>
                <a:gd name="T7" fmla="*/ 195 h 220"/>
                <a:gd name="T8" fmla="*/ 988 w 588"/>
                <a:gd name="T9" fmla="*/ 330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8" h="220">
                  <a:moveTo>
                    <a:pt x="588" y="220"/>
                  </a:moveTo>
                  <a:lnTo>
                    <a:pt x="0" y="85"/>
                  </a:lnTo>
                  <a:lnTo>
                    <a:pt x="1" y="0"/>
                  </a:lnTo>
                  <a:lnTo>
                    <a:pt x="588" y="130"/>
                  </a:lnTo>
                  <a:lnTo>
                    <a:pt x="588" y="22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30797" name="Freeform 24"/>
            <p:cNvSpPr>
              <a:spLocks/>
            </p:cNvSpPr>
            <p:nvPr/>
          </p:nvSpPr>
          <p:spPr bwMode="auto">
            <a:xfrm>
              <a:off x="3712" y="1890"/>
              <a:ext cx="947" cy="455"/>
            </a:xfrm>
            <a:custGeom>
              <a:avLst/>
              <a:gdLst>
                <a:gd name="T0" fmla="*/ 0 w 951"/>
                <a:gd name="T1" fmla="*/ 681 h 440"/>
                <a:gd name="T2" fmla="*/ 898 w 951"/>
                <a:gd name="T3" fmla="*/ 135 h 440"/>
                <a:gd name="T4" fmla="*/ 899 w 951"/>
                <a:gd name="T5" fmla="*/ 0 h 440"/>
                <a:gd name="T6" fmla="*/ 6 w 951"/>
                <a:gd name="T7" fmla="*/ 542 h 440"/>
                <a:gd name="T8" fmla="*/ 0 w 951"/>
                <a:gd name="T9" fmla="*/ 681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1" h="440">
                  <a:moveTo>
                    <a:pt x="0" y="440"/>
                  </a:moveTo>
                  <a:lnTo>
                    <a:pt x="950" y="88"/>
                  </a:lnTo>
                  <a:lnTo>
                    <a:pt x="951" y="0"/>
                  </a:lnTo>
                  <a:lnTo>
                    <a:pt x="6" y="35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30798" name="Freeform 25"/>
            <p:cNvSpPr>
              <a:spLocks/>
            </p:cNvSpPr>
            <p:nvPr/>
          </p:nvSpPr>
          <p:spPr bwMode="auto">
            <a:xfrm>
              <a:off x="4367" y="2024"/>
              <a:ext cx="904" cy="545"/>
            </a:xfrm>
            <a:custGeom>
              <a:avLst/>
              <a:gdLst>
                <a:gd name="T0" fmla="*/ 3 w 868"/>
                <a:gd name="T1" fmla="*/ 798 h 528"/>
                <a:gd name="T2" fmla="*/ 1472 w 868"/>
                <a:gd name="T3" fmla="*/ 137 h 528"/>
                <a:gd name="T4" fmla="*/ 1472 w 868"/>
                <a:gd name="T5" fmla="*/ 0 h 528"/>
                <a:gd name="T6" fmla="*/ 0 w 868"/>
                <a:gd name="T7" fmla="*/ 626 h 528"/>
                <a:gd name="T8" fmla="*/ 3 w 868"/>
                <a:gd name="T9" fmla="*/ 798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8" h="528">
                  <a:moveTo>
                    <a:pt x="3" y="528"/>
                  </a:moveTo>
                  <a:lnTo>
                    <a:pt x="868" y="91"/>
                  </a:lnTo>
                  <a:lnTo>
                    <a:pt x="868" y="0"/>
                  </a:lnTo>
                  <a:lnTo>
                    <a:pt x="0" y="414"/>
                  </a:lnTo>
                  <a:lnTo>
                    <a:pt x="3" y="528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30799" name="Freeform 26"/>
            <p:cNvSpPr>
              <a:spLocks/>
            </p:cNvSpPr>
            <p:nvPr/>
          </p:nvSpPr>
          <p:spPr bwMode="auto">
            <a:xfrm>
              <a:off x="3704" y="2250"/>
              <a:ext cx="667" cy="319"/>
            </a:xfrm>
            <a:custGeom>
              <a:avLst/>
              <a:gdLst>
                <a:gd name="T0" fmla="*/ 666 w 667"/>
                <a:gd name="T1" fmla="*/ 319 h 319"/>
                <a:gd name="T2" fmla="*/ 0 w 667"/>
                <a:gd name="T3" fmla="*/ 116 h 319"/>
                <a:gd name="T4" fmla="*/ 9 w 667"/>
                <a:gd name="T5" fmla="*/ 0 h 319"/>
                <a:gd name="T6" fmla="*/ 667 w 667"/>
                <a:gd name="T7" fmla="*/ 198 h 319"/>
                <a:gd name="T8" fmla="*/ 666 w 667"/>
                <a:gd name="T9" fmla="*/ 319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7" h="319">
                  <a:moveTo>
                    <a:pt x="666" y="319"/>
                  </a:moveTo>
                  <a:lnTo>
                    <a:pt x="0" y="116"/>
                  </a:lnTo>
                  <a:lnTo>
                    <a:pt x="9" y="0"/>
                  </a:lnTo>
                  <a:lnTo>
                    <a:pt x="667" y="198"/>
                  </a:lnTo>
                  <a:lnTo>
                    <a:pt x="666" y="31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grpSp>
        <p:nvGrpSpPr>
          <p:cNvPr id="30732" name="Group 28"/>
          <p:cNvGrpSpPr>
            <a:grpSpLocks/>
          </p:cNvGrpSpPr>
          <p:nvPr/>
        </p:nvGrpSpPr>
        <p:grpSpPr bwMode="auto">
          <a:xfrm>
            <a:off x="4749205" y="2540000"/>
            <a:ext cx="501650" cy="434975"/>
            <a:chOff x="4662" y="2196"/>
            <a:chExt cx="414" cy="342"/>
          </a:xfrm>
        </p:grpSpPr>
        <p:sp>
          <p:nvSpPr>
            <p:cNvPr id="30793" name="Freeform 29"/>
            <p:cNvSpPr>
              <a:spLocks/>
            </p:cNvSpPr>
            <p:nvPr/>
          </p:nvSpPr>
          <p:spPr bwMode="auto">
            <a:xfrm>
              <a:off x="4662" y="2226"/>
              <a:ext cx="198" cy="312"/>
            </a:xfrm>
            <a:custGeom>
              <a:avLst/>
              <a:gdLst>
                <a:gd name="T0" fmla="*/ 198 w 198"/>
                <a:gd name="T1" fmla="*/ 42 h 312"/>
                <a:gd name="T2" fmla="*/ 192 w 198"/>
                <a:gd name="T3" fmla="*/ 312 h 312"/>
                <a:gd name="T4" fmla="*/ 78 w 198"/>
                <a:gd name="T5" fmla="*/ 270 h 312"/>
                <a:gd name="T6" fmla="*/ 0 w 198"/>
                <a:gd name="T7" fmla="*/ 0 h 312"/>
                <a:gd name="T8" fmla="*/ 198 w 198"/>
                <a:gd name="T9" fmla="*/ 42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312">
                  <a:moveTo>
                    <a:pt x="198" y="42"/>
                  </a:moveTo>
                  <a:lnTo>
                    <a:pt x="192" y="312"/>
                  </a:lnTo>
                  <a:lnTo>
                    <a:pt x="78" y="270"/>
                  </a:lnTo>
                  <a:lnTo>
                    <a:pt x="0" y="0"/>
                  </a:lnTo>
                  <a:lnTo>
                    <a:pt x="198" y="4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30794" name="Freeform 30"/>
            <p:cNvSpPr>
              <a:spLocks/>
            </p:cNvSpPr>
            <p:nvPr/>
          </p:nvSpPr>
          <p:spPr bwMode="auto">
            <a:xfrm>
              <a:off x="4844" y="2196"/>
              <a:ext cx="232" cy="342"/>
            </a:xfrm>
            <a:custGeom>
              <a:avLst/>
              <a:gdLst>
                <a:gd name="T0" fmla="*/ 0 w 232"/>
                <a:gd name="T1" fmla="*/ 342 h 342"/>
                <a:gd name="T2" fmla="*/ 71 w 232"/>
                <a:gd name="T3" fmla="*/ 316 h 342"/>
                <a:gd name="T4" fmla="*/ 232 w 232"/>
                <a:gd name="T5" fmla="*/ 0 h 342"/>
                <a:gd name="T6" fmla="*/ 16 w 232"/>
                <a:gd name="T7" fmla="*/ 72 h 342"/>
                <a:gd name="T8" fmla="*/ 0 w 232"/>
                <a:gd name="T9" fmla="*/ 342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342">
                  <a:moveTo>
                    <a:pt x="0" y="342"/>
                  </a:moveTo>
                  <a:lnTo>
                    <a:pt x="71" y="316"/>
                  </a:lnTo>
                  <a:lnTo>
                    <a:pt x="232" y="0"/>
                  </a:lnTo>
                  <a:lnTo>
                    <a:pt x="16" y="7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grpSp>
        <p:nvGrpSpPr>
          <p:cNvPr id="30733" name="Group 31"/>
          <p:cNvGrpSpPr>
            <a:grpSpLocks/>
          </p:cNvGrpSpPr>
          <p:nvPr/>
        </p:nvGrpSpPr>
        <p:grpSpPr bwMode="auto">
          <a:xfrm>
            <a:off x="3801467" y="2330450"/>
            <a:ext cx="423863" cy="363538"/>
            <a:chOff x="376" y="2500"/>
            <a:chExt cx="293" cy="287"/>
          </a:xfrm>
        </p:grpSpPr>
        <p:sp>
          <p:nvSpPr>
            <p:cNvPr id="30791" name="Freeform 32"/>
            <p:cNvSpPr>
              <a:spLocks/>
            </p:cNvSpPr>
            <p:nvPr/>
          </p:nvSpPr>
          <p:spPr bwMode="auto">
            <a:xfrm>
              <a:off x="376" y="2500"/>
              <a:ext cx="225" cy="286"/>
            </a:xfrm>
            <a:custGeom>
              <a:avLst/>
              <a:gdLst>
                <a:gd name="T0" fmla="*/ 62 w 225"/>
                <a:gd name="T1" fmla="*/ 0 h 286"/>
                <a:gd name="T2" fmla="*/ 0 w 225"/>
                <a:gd name="T3" fmla="*/ 255 h 286"/>
                <a:gd name="T4" fmla="*/ 88 w 225"/>
                <a:gd name="T5" fmla="*/ 286 h 286"/>
                <a:gd name="T6" fmla="*/ 225 w 225"/>
                <a:gd name="T7" fmla="*/ 71 h 286"/>
                <a:gd name="T8" fmla="*/ 62 w 225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286">
                  <a:moveTo>
                    <a:pt x="62" y="0"/>
                  </a:moveTo>
                  <a:lnTo>
                    <a:pt x="0" y="255"/>
                  </a:lnTo>
                  <a:lnTo>
                    <a:pt x="88" y="286"/>
                  </a:lnTo>
                  <a:lnTo>
                    <a:pt x="225" y="7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30792" name="Freeform 33"/>
            <p:cNvSpPr>
              <a:spLocks/>
            </p:cNvSpPr>
            <p:nvPr/>
          </p:nvSpPr>
          <p:spPr bwMode="auto">
            <a:xfrm>
              <a:off x="462" y="2568"/>
              <a:ext cx="207" cy="219"/>
            </a:xfrm>
            <a:custGeom>
              <a:avLst/>
              <a:gdLst>
                <a:gd name="T0" fmla="*/ 0 w 207"/>
                <a:gd name="T1" fmla="*/ 219 h 219"/>
                <a:gd name="T2" fmla="*/ 71 w 207"/>
                <a:gd name="T3" fmla="*/ 193 h 219"/>
                <a:gd name="T4" fmla="*/ 207 w 207"/>
                <a:gd name="T5" fmla="*/ 0 h 219"/>
                <a:gd name="T6" fmla="*/ 139 w 207"/>
                <a:gd name="T7" fmla="*/ 0 h 219"/>
                <a:gd name="T8" fmla="*/ 0 w 207"/>
                <a:gd name="T9" fmla="*/ 219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19">
                  <a:moveTo>
                    <a:pt x="0" y="219"/>
                  </a:moveTo>
                  <a:lnTo>
                    <a:pt x="71" y="193"/>
                  </a:lnTo>
                  <a:lnTo>
                    <a:pt x="207" y="0"/>
                  </a:lnTo>
                  <a:lnTo>
                    <a:pt x="139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grpSp>
        <p:nvGrpSpPr>
          <p:cNvPr id="30734" name="Group 34"/>
          <p:cNvGrpSpPr>
            <a:grpSpLocks/>
          </p:cNvGrpSpPr>
          <p:nvPr/>
        </p:nvGrpSpPr>
        <p:grpSpPr bwMode="auto">
          <a:xfrm flipH="1">
            <a:off x="6457355" y="1897063"/>
            <a:ext cx="423862" cy="365125"/>
            <a:chOff x="376" y="2500"/>
            <a:chExt cx="293" cy="287"/>
          </a:xfrm>
        </p:grpSpPr>
        <p:sp>
          <p:nvSpPr>
            <p:cNvPr id="2" name="Freeform 35"/>
            <p:cNvSpPr>
              <a:spLocks/>
            </p:cNvSpPr>
            <p:nvPr/>
          </p:nvSpPr>
          <p:spPr bwMode="auto">
            <a:xfrm>
              <a:off x="376" y="2500"/>
              <a:ext cx="225" cy="286"/>
            </a:xfrm>
            <a:custGeom>
              <a:avLst/>
              <a:gdLst>
                <a:gd name="T0" fmla="*/ 62 w 225"/>
                <a:gd name="T1" fmla="*/ 0 h 286"/>
                <a:gd name="T2" fmla="*/ 0 w 225"/>
                <a:gd name="T3" fmla="*/ 255 h 286"/>
                <a:gd name="T4" fmla="*/ 88 w 225"/>
                <a:gd name="T5" fmla="*/ 286 h 286"/>
                <a:gd name="T6" fmla="*/ 225 w 225"/>
                <a:gd name="T7" fmla="*/ 71 h 286"/>
                <a:gd name="T8" fmla="*/ 62 w 225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286">
                  <a:moveTo>
                    <a:pt x="62" y="0"/>
                  </a:moveTo>
                  <a:lnTo>
                    <a:pt x="0" y="255"/>
                  </a:lnTo>
                  <a:lnTo>
                    <a:pt x="88" y="286"/>
                  </a:lnTo>
                  <a:lnTo>
                    <a:pt x="225" y="7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3" name="Freeform 36"/>
            <p:cNvSpPr>
              <a:spLocks/>
            </p:cNvSpPr>
            <p:nvPr/>
          </p:nvSpPr>
          <p:spPr bwMode="auto">
            <a:xfrm>
              <a:off x="462" y="2568"/>
              <a:ext cx="207" cy="219"/>
            </a:xfrm>
            <a:custGeom>
              <a:avLst/>
              <a:gdLst>
                <a:gd name="T0" fmla="*/ 0 w 207"/>
                <a:gd name="T1" fmla="*/ 219 h 219"/>
                <a:gd name="T2" fmla="*/ 71 w 207"/>
                <a:gd name="T3" fmla="*/ 193 h 219"/>
                <a:gd name="T4" fmla="*/ 207 w 207"/>
                <a:gd name="T5" fmla="*/ 0 h 219"/>
                <a:gd name="T6" fmla="*/ 139 w 207"/>
                <a:gd name="T7" fmla="*/ 0 h 219"/>
                <a:gd name="T8" fmla="*/ 0 w 207"/>
                <a:gd name="T9" fmla="*/ 219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19">
                  <a:moveTo>
                    <a:pt x="0" y="219"/>
                  </a:moveTo>
                  <a:lnTo>
                    <a:pt x="71" y="193"/>
                  </a:lnTo>
                  <a:lnTo>
                    <a:pt x="207" y="0"/>
                  </a:lnTo>
                  <a:lnTo>
                    <a:pt x="139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sp>
        <p:nvSpPr>
          <p:cNvPr id="30735" name="Freeform 37"/>
          <p:cNvSpPr>
            <a:spLocks/>
          </p:cNvSpPr>
          <p:nvPr/>
        </p:nvSpPr>
        <p:spPr bwMode="auto">
          <a:xfrm>
            <a:off x="5007967" y="1493838"/>
            <a:ext cx="1909763" cy="1230312"/>
          </a:xfrm>
          <a:custGeom>
            <a:avLst/>
            <a:gdLst>
              <a:gd name="T0" fmla="*/ 2147483646 w 1321"/>
              <a:gd name="T1" fmla="*/ 2147483646 h 970"/>
              <a:gd name="T2" fmla="*/ 0 w 1321"/>
              <a:gd name="T3" fmla="*/ 2147483646 h 970"/>
              <a:gd name="T4" fmla="*/ 2147483646 w 1321"/>
              <a:gd name="T5" fmla="*/ 2147483646 h 970"/>
              <a:gd name="T6" fmla="*/ 2147483646 w 1321"/>
              <a:gd name="T7" fmla="*/ 0 h 970"/>
              <a:gd name="T8" fmla="*/ 2147483646 w 1321"/>
              <a:gd name="T9" fmla="*/ 2147483646 h 9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970">
                <a:moveTo>
                  <a:pt x="5" y="477"/>
                </a:moveTo>
                <a:lnTo>
                  <a:pt x="0" y="970"/>
                </a:lnTo>
                <a:lnTo>
                  <a:pt x="1320" y="346"/>
                </a:lnTo>
                <a:lnTo>
                  <a:pt x="1321" y="0"/>
                </a:lnTo>
                <a:lnTo>
                  <a:pt x="5" y="477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30736" name="Freeform 38"/>
          <p:cNvSpPr>
            <a:spLocks/>
          </p:cNvSpPr>
          <p:nvPr/>
        </p:nvSpPr>
        <p:spPr bwMode="auto">
          <a:xfrm>
            <a:off x="3791942" y="1247775"/>
            <a:ext cx="3124200" cy="858838"/>
          </a:xfrm>
          <a:custGeom>
            <a:avLst/>
            <a:gdLst>
              <a:gd name="T0" fmla="*/ 0 w 2160"/>
              <a:gd name="T1" fmla="*/ 2147483646 h 677"/>
              <a:gd name="T2" fmla="*/ 2147483646 w 2160"/>
              <a:gd name="T3" fmla="*/ 2147483646 h 677"/>
              <a:gd name="T4" fmla="*/ 2147483646 w 2160"/>
              <a:gd name="T5" fmla="*/ 2147483646 h 677"/>
              <a:gd name="T6" fmla="*/ 2147483646 w 2160"/>
              <a:gd name="T7" fmla="*/ 0 h 677"/>
              <a:gd name="T8" fmla="*/ 0 w 2160"/>
              <a:gd name="T9" fmla="*/ 2147483646 h 6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" h="677">
                <a:moveTo>
                  <a:pt x="0" y="444"/>
                </a:moveTo>
                <a:lnTo>
                  <a:pt x="844" y="677"/>
                </a:lnTo>
                <a:lnTo>
                  <a:pt x="2160" y="200"/>
                </a:lnTo>
                <a:lnTo>
                  <a:pt x="1422" y="0"/>
                </a:lnTo>
                <a:lnTo>
                  <a:pt x="0" y="44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30737" name="Freeform 39"/>
          <p:cNvSpPr>
            <a:spLocks/>
          </p:cNvSpPr>
          <p:nvPr/>
        </p:nvSpPr>
        <p:spPr bwMode="auto">
          <a:xfrm>
            <a:off x="5866805" y="1206500"/>
            <a:ext cx="787400" cy="288925"/>
          </a:xfrm>
          <a:custGeom>
            <a:avLst/>
            <a:gdLst>
              <a:gd name="T0" fmla="*/ 2147483646 w 635"/>
              <a:gd name="T1" fmla="*/ 2147483646 h 282"/>
              <a:gd name="T2" fmla="*/ 2147483646 w 635"/>
              <a:gd name="T3" fmla="*/ 2147483646 h 282"/>
              <a:gd name="T4" fmla="*/ 0 w 635"/>
              <a:gd name="T5" fmla="*/ 2147483646 h 282"/>
              <a:gd name="T6" fmla="*/ 2147483646 w 635"/>
              <a:gd name="T7" fmla="*/ 2147483646 h 2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5" h="282">
                <a:moveTo>
                  <a:pt x="357" y="39"/>
                </a:moveTo>
                <a:cubicBezTo>
                  <a:pt x="503" y="75"/>
                  <a:pt x="595" y="189"/>
                  <a:pt x="635" y="282"/>
                </a:cubicBezTo>
                <a:cubicBezTo>
                  <a:pt x="523" y="249"/>
                  <a:pt x="65" y="127"/>
                  <a:pt x="0" y="110"/>
                </a:cubicBezTo>
                <a:cubicBezTo>
                  <a:pt x="61" y="80"/>
                  <a:pt x="196" y="0"/>
                  <a:pt x="357" y="39"/>
                </a:cubicBezTo>
                <a:close/>
              </a:path>
            </a:pathLst>
          </a:custGeom>
          <a:solidFill>
            <a:srgbClr val="CCEC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30738" name="Freeform 40"/>
          <p:cNvSpPr>
            <a:spLocks/>
          </p:cNvSpPr>
          <p:nvPr/>
        </p:nvSpPr>
        <p:spPr bwMode="auto">
          <a:xfrm>
            <a:off x="4269780" y="1247775"/>
            <a:ext cx="2384425" cy="765175"/>
          </a:xfrm>
          <a:custGeom>
            <a:avLst/>
            <a:gdLst>
              <a:gd name="T0" fmla="*/ 2147483646 w 1649"/>
              <a:gd name="T1" fmla="*/ 0 h 603"/>
              <a:gd name="T2" fmla="*/ 0 w 1649"/>
              <a:gd name="T3" fmla="*/ 2147483646 h 603"/>
              <a:gd name="T4" fmla="*/ 2147483646 w 1649"/>
              <a:gd name="T5" fmla="*/ 2147483646 h 603"/>
              <a:gd name="T6" fmla="*/ 2147483646 w 1649"/>
              <a:gd name="T7" fmla="*/ 2147483646 h 6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49" h="603">
                <a:moveTo>
                  <a:pt x="1242" y="0"/>
                </a:moveTo>
                <a:lnTo>
                  <a:pt x="0" y="390"/>
                </a:lnTo>
                <a:lnTo>
                  <a:pt x="515" y="603"/>
                </a:lnTo>
                <a:lnTo>
                  <a:pt x="1649" y="194"/>
                </a:lnTo>
              </a:path>
            </a:pathLst>
          </a:custGeom>
          <a:solidFill>
            <a:srgbClr val="CCEC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30739" name="Freeform 41"/>
          <p:cNvSpPr>
            <a:spLocks/>
          </p:cNvSpPr>
          <p:nvPr/>
        </p:nvSpPr>
        <p:spPr bwMode="auto">
          <a:xfrm>
            <a:off x="4096742" y="1666875"/>
            <a:ext cx="917575" cy="358775"/>
          </a:xfrm>
          <a:custGeom>
            <a:avLst/>
            <a:gdLst>
              <a:gd name="T0" fmla="*/ 2147483646 w 635"/>
              <a:gd name="T1" fmla="*/ 2147483646 h 282"/>
              <a:gd name="T2" fmla="*/ 2147483646 w 635"/>
              <a:gd name="T3" fmla="*/ 2147483646 h 282"/>
              <a:gd name="T4" fmla="*/ 0 w 635"/>
              <a:gd name="T5" fmla="*/ 2147483646 h 282"/>
              <a:gd name="T6" fmla="*/ 2147483646 w 635"/>
              <a:gd name="T7" fmla="*/ 2147483646 h 2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5" h="282">
                <a:moveTo>
                  <a:pt x="357" y="39"/>
                </a:moveTo>
                <a:cubicBezTo>
                  <a:pt x="503" y="75"/>
                  <a:pt x="595" y="189"/>
                  <a:pt x="635" y="282"/>
                </a:cubicBezTo>
                <a:cubicBezTo>
                  <a:pt x="523" y="249"/>
                  <a:pt x="65" y="127"/>
                  <a:pt x="0" y="110"/>
                </a:cubicBezTo>
                <a:cubicBezTo>
                  <a:pt x="61" y="80"/>
                  <a:pt x="196" y="0"/>
                  <a:pt x="357" y="39"/>
                </a:cubicBezTo>
                <a:close/>
              </a:path>
            </a:pathLst>
          </a:custGeom>
          <a:solidFill>
            <a:srgbClr val="CCEC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30740" name="Freeform 42"/>
          <p:cNvSpPr>
            <a:spLocks/>
          </p:cNvSpPr>
          <p:nvPr/>
        </p:nvSpPr>
        <p:spPr bwMode="auto">
          <a:xfrm>
            <a:off x="3766542" y="1811338"/>
            <a:ext cx="1247775" cy="928687"/>
          </a:xfrm>
          <a:custGeom>
            <a:avLst/>
            <a:gdLst>
              <a:gd name="T0" fmla="*/ 2147483646 w 863"/>
              <a:gd name="T1" fmla="*/ 2147483646 h 732"/>
              <a:gd name="T2" fmla="*/ 2147483646 w 863"/>
              <a:gd name="T3" fmla="*/ 0 h 732"/>
              <a:gd name="T4" fmla="*/ 0 w 863"/>
              <a:gd name="T5" fmla="*/ 2147483646 h 732"/>
              <a:gd name="T6" fmla="*/ 2147483646 w 863"/>
              <a:gd name="T7" fmla="*/ 2147483646 h 732"/>
              <a:gd name="T8" fmla="*/ 2147483646 w 863"/>
              <a:gd name="T9" fmla="*/ 2147483646 h 7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3" h="732">
                <a:moveTo>
                  <a:pt x="863" y="227"/>
                </a:moveTo>
                <a:lnTo>
                  <a:pt x="1" y="0"/>
                </a:lnTo>
                <a:lnTo>
                  <a:pt x="0" y="474"/>
                </a:lnTo>
                <a:lnTo>
                  <a:pt x="858" y="732"/>
                </a:lnTo>
                <a:lnTo>
                  <a:pt x="863" y="22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30741" name="Text Box 43"/>
          <p:cNvSpPr txBox="1">
            <a:spLocks noChangeArrowheads="1"/>
          </p:cNvSpPr>
          <p:nvPr/>
        </p:nvSpPr>
        <p:spPr bwMode="auto">
          <a:xfrm rot="-1119255">
            <a:off x="5696942" y="1906588"/>
            <a:ext cx="5270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sv-SE" altLang="en-US" sz="1400" i="1"/>
              <a:t>Press</a:t>
            </a:r>
          </a:p>
        </p:txBody>
      </p:sp>
      <p:grpSp>
        <p:nvGrpSpPr>
          <p:cNvPr id="30742" name="Group 44"/>
          <p:cNvGrpSpPr>
            <a:grpSpLocks/>
          </p:cNvGrpSpPr>
          <p:nvPr/>
        </p:nvGrpSpPr>
        <p:grpSpPr bwMode="auto">
          <a:xfrm>
            <a:off x="6009680" y="4328848"/>
            <a:ext cx="423862" cy="365125"/>
            <a:chOff x="376" y="2500"/>
            <a:chExt cx="293" cy="287"/>
          </a:xfrm>
        </p:grpSpPr>
        <p:sp>
          <p:nvSpPr>
            <p:cNvPr id="30787" name="Freeform 45"/>
            <p:cNvSpPr>
              <a:spLocks/>
            </p:cNvSpPr>
            <p:nvPr/>
          </p:nvSpPr>
          <p:spPr bwMode="auto">
            <a:xfrm>
              <a:off x="376" y="2500"/>
              <a:ext cx="225" cy="286"/>
            </a:xfrm>
            <a:custGeom>
              <a:avLst/>
              <a:gdLst>
                <a:gd name="T0" fmla="*/ 62 w 225"/>
                <a:gd name="T1" fmla="*/ 0 h 286"/>
                <a:gd name="T2" fmla="*/ 0 w 225"/>
                <a:gd name="T3" fmla="*/ 255 h 286"/>
                <a:gd name="T4" fmla="*/ 88 w 225"/>
                <a:gd name="T5" fmla="*/ 286 h 286"/>
                <a:gd name="T6" fmla="*/ 225 w 225"/>
                <a:gd name="T7" fmla="*/ 71 h 286"/>
                <a:gd name="T8" fmla="*/ 62 w 225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286">
                  <a:moveTo>
                    <a:pt x="62" y="0"/>
                  </a:moveTo>
                  <a:lnTo>
                    <a:pt x="0" y="255"/>
                  </a:lnTo>
                  <a:lnTo>
                    <a:pt x="88" y="286"/>
                  </a:lnTo>
                  <a:lnTo>
                    <a:pt x="225" y="7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30788" name="Freeform 46"/>
            <p:cNvSpPr>
              <a:spLocks/>
            </p:cNvSpPr>
            <p:nvPr/>
          </p:nvSpPr>
          <p:spPr bwMode="auto">
            <a:xfrm>
              <a:off x="462" y="2568"/>
              <a:ext cx="207" cy="219"/>
            </a:xfrm>
            <a:custGeom>
              <a:avLst/>
              <a:gdLst>
                <a:gd name="T0" fmla="*/ 0 w 207"/>
                <a:gd name="T1" fmla="*/ 219 h 219"/>
                <a:gd name="T2" fmla="*/ 71 w 207"/>
                <a:gd name="T3" fmla="*/ 193 h 219"/>
                <a:gd name="T4" fmla="*/ 207 w 207"/>
                <a:gd name="T5" fmla="*/ 0 h 219"/>
                <a:gd name="T6" fmla="*/ 139 w 207"/>
                <a:gd name="T7" fmla="*/ 0 h 219"/>
                <a:gd name="T8" fmla="*/ 0 w 207"/>
                <a:gd name="T9" fmla="*/ 219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19">
                  <a:moveTo>
                    <a:pt x="0" y="219"/>
                  </a:moveTo>
                  <a:lnTo>
                    <a:pt x="71" y="193"/>
                  </a:lnTo>
                  <a:lnTo>
                    <a:pt x="207" y="0"/>
                  </a:lnTo>
                  <a:lnTo>
                    <a:pt x="139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grpSp>
        <p:nvGrpSpPr>
          <p:cNvPr id="30743" name="Group 47"/>
          <p:cNvGrpSpPr>
            <a:grpSpLocks/>
          </p:cNvGrpSpPr>
          <p:nvPr/>
        </p:nvGrpSpPr>
        <p:grpSpPr bwMode="auto">
          <a:xfrm flipH="1">
            <a:off x="6860580" y="4328848"/>
            <a:ext cx="423862" cy="365125"/>
            <a:chOff x="376" y="2500"/>
            <a:chExt cx="293" cy="287"/>
          </a:xfrm>
        </p:grpSpPr>
        <p:sp>
          <p:nvSpPr>
            <p:cNvPr id="30785" name="Freeform 48"/>
            <p:cNvSpPr>
              <a:spLocks/>
            </p:cNvSpPr>
            <p:nvPr/>
          </p:nvSpPr>
          <p:spPr bwMode="auto">
            <a:xfrm>
              <a:off x="376" y="2500"/>
              <a:ext cx="225" cy="286"/>
            </a:xfrm>
            <a:custGeom>
              <a:avLst/>
              <a:gdLst>
                <a:gd name="T0" fmla="*/ 62 w 225"/>
                <a:gd name="T1" fmla="*/ 0 h 286"/>
                <a:gd name="T2" fmla="*/ 0 w 225"/>
                <a:gd name="T3" fmla="*/ 255 h 286"/>
                <a:gd name="T4" fmla="*/ 88 w 225"/>
                <a:gd name="T5" fmla="*/ 286 h 286"/>
                <a:gd name="T6" fmla="*/ 225 w 225"/>
                <a:gd name="T7" fmla="*/ 71 h 286"/>
                <a:gd name="T8" fmla="*/ 62 w 225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286">
                  <a:moveTo>
                    <a:pt x="62" y="0"/>
                  </a:moveTo>
                  <a:lnTo>
                    <a:pt x="0" y="255"/>
                  </a:lnTo>
                  <a:lnTo>
                    <a:pt x="88" y="286"/>
                  </a:lnTo>
                  <a:lnTo>
                    <a:pt x="225" y="7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30786" name="Freeform 49"/>
            <p:cNvSpPr>
              <a:spLocks/>
            </p:cNvSpPr>
            <p:nvPr/>
          </p:nvSpPr>
          <p:spPr bwMode="auto">
            <a:xfrm>
              <a:off x="462" y="2568"/>
              <a:ext cx="207" cy="219"/>
            </a:xfrm>
            <a:custGeom>
              <a:avLst/>
              <a:gdLst>
                <a:gd name="T0" fmla="*/ 0 w 207"/>
                <a:gd name="T1" fmla="*/ 219 h 219"/>
                <a:gd name="T2" fmla="*/ 71 w 207"/>
                <a:gd name="T3" fmla="*/ 193 h 219"/>
                <a:gd name="T4" fmla="*/ 207 w 207"/>
                <a:gd name="T5" fmla="*/ 0 h 219"/>
                <a:gd name="T6" fmla="*/ 139 w 207"/>
                <a:gd name="T7" fmla="*/ 0 h 219"/>
                <a:gd name="T8" fmla="*/ 0 w 207"/>
                <a:gd name="T9" fmla="*/ 219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19">
                  <a:moveTo>
                    <a:pt x="0" y="219"/>
                  </a:moveTo>
                  <a:lnTo>
                    <a:pt x="71" y="193"/>
                  </a:lnTo>
                  <a:lnTo>
                    <a:pt x="207" y="0"/>
                  </a:lnTo>
                  <a:lnTo>
                    <a:pt x="139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grpSp>
        <p:nvGrpSpPr>
          <p:cNvPr id="30744" name="Group 50"/>
          <p:cNvGrpSpPr>
            <a:grpSpLocks/>
          </p:cNvGrpSpPr>
          <p:nvPr/>
        </p:nvGrpSpPr>
        <p:grpSpPr bwMode="auto">
          <a:xfrm>
            <a:off x="6004917" y="3581136"/>
            <a:ext cx="1314450" cy="893762"/>
            <a:chOff x="398" y="1911"/>
            <a:chExt cx="909" cy="703"/>
          </a:xfrm>
          <a:solidFill>
            <a:srgbClr val="FFC000"/>
          </a:solidFill>
        </p:grpSpPr>
        <p:sp>
          <p:nvSpPr>
            <p:cNvPr id="30789" name="Oval 51"/>
            <p:cNvSpPr>
              <a:spLocks noChangeArrowheads="1"/>
            </p:cNvSpPr>
            <p:nvPr/>
          </p:nvSpPr>
          <p:spPr bwMode="auto">
            <a:xfrm>
              <a:off x="398" y="2410"/>
              <a:ext cx="909" cy="204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790" name="Freeform 52"/>
            <p:cNvSpPr>
              <a:spLocks/>
            </p:cNvSpPr>
            <p:nvPr/>
          </p:nvSpPr>
          <p:spPr bwMode="auto">
            <a:xfrm flipV="1">
              <a:off x="398" y="1911"/>
              <a:ext cx="908" cy="611"/>
            </a:xfrm>
            <a:custGeom>
              <a:avLst/>
              <a:gdLst>
                <a:gd name="T0" fmla="*/ 0 w 908"/>
                <a:gd name="T1" fmla="*/ 0 h 136"/>
                <a:gd name="T2" fmla="*/ 0 w 908"/>
                <a:gd name="T3" fmla="*/ 2046676674 h 136"/>
                <a:gd name="T4" fmla="*/ 908 w 908"/>
                <a:gd name="T5" fmla="*/ 2046676674 h 136"/>
                <a:gd name="T6" fmla="*/ 908 w 908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8" h="136">
                  <a:moveTo>
                    <a:pt x="0" y="0"/>
                  </a:moveTo>
                  <a:lnTo>
                    <a:pt x="0" y="136"/>
                  </a:lnTo>
                  <a:lnTo>
                    <a:pt x="908" y="136"/>
                  </a:lnTo>
                  <a:lnTo>
                    <a:pt x="908" y="0"/>
                  </a:lnTo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30745" name="Group 53"/>
          <p:cNvGrpSpPr>
            <a:grpSpLocks/>
          </p:cNvGrpSpPr>
          <p:nvPr/>
        </p:nvGrpSpPr>
        <p:grpSpPr bwMode="auto">
          <a:xfrm>
            <a:off x="6004917" y="3322373"/>
            <a:ext cx="1314450" cy="403225"/>
            <a:chOff x="398" y="1706"/>
            <a:chExt cx="909" cy="318"/>
          </a:xfrm>
        </p:grpSpPr>
        <p:sp>
          <p:nvSpPr>
            <p:cNvPr id="30783" name="Oval 54"/>
            <p:cNvSpPr>
              <a:spLocks noChangeArrowheads="1"/>
            </p:cNvSpPr>
            <p:nvPr/>
          </p:nvSpPr>
          <p:spPr bwMode="auto">
            <a:xfrm>
              <a:off x="398" y="1820"/>
              <a:ext cx="909" cy="2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84" name="Freeform 55"/>
            <p:cNvSpPr>
              <a:spLocks/>
            </p:cNvSpPr>
            <p:nvPr/>
          </p:nvSpPr>
          <p:spPr bwMode="auto">
            <a:xfrm flipV="1">
              <a:off x="398" y="1706"/>
              <a:ext cx="908" cy="226"/>
            </a:xfrm>
            <a:custGeom>
              <a:avLst/>
              <a:gdLst>
                <a:gd name="T0" fmla="*/ 0 w 908"/>
                <a:gd name="T1" fmla="*/ 0 h 136"/>
                <a:gd name="T2" fmla="*/ 0 w 908"/>
                <a:gd name="T3" fmla="*/ 100424 h 136"/>
                <a:gd name="T4" fmla="*/ 908 w 908"/>
                <a:gd name="T5" fmla="*/ 100424 h 136"/>
                <a:gd name="T6" fmla="*/ 908 w 908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8" h="136">
                  <a:moveTo>
                    <a:pt x="0" y="0"/>
                  </a:moveTo>
                  <a:lnTo>
                    <a:pt x="0" y="136"/>
                  </a:lnTo>
                  <a:lnTo>
                    <a:pt x="908" y="136"/>
                  </a:lnTo>
                  <a:lnTo>
                    <a:pt x="908" y="0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sp>
        <p:nvSpPr>
          <p:cNvPr id="30746" name="Oval 56"/>
          <p:cNvSpPr>
            <a:spLocks noChangeArrowheads="1"/>
          </p:cNvSpPr>
          <p:nvPr/>
        </p:nvSpPr>
        <p:spPr bwMode="auto">
          <a:xfrm>
            <a:off x="6004917" y="3208073"/>
            <a:ext cx="1314450" cy="25876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47" name="Oval 57"/>
          <p:cNvSpPr>
            <a:spLocks noChangeArrowheads="1"/>
          </p:cNvSpPr>
          <p:nvPr/>
        </p:nvSpPr>
        <p:spPr bwMode="auto">
          <a:xfrm>
            <a:off x="6498630" y="3293798"/>
            <a:ext cx="325437" cy="571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48" name="WordArt 58"/>
          <p:cNvSpPr>
            <a:spLocks noChangeArrowheads="1" noChangeShapeType="1" noTextEdit="1"/>
          </p:cNvSpPr>
          <p:nvPr/>
        </p:nvSpPr>
        <p:spPr bwMode="auto">
          <a:xfrm>
            <a:off x="6116612" y="3782818"/>
            <a:ext cx="1075186" cy="54475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718"/>
              </a:avLst>
            </a:prstTxWarp>
          </a:bodyPr>
          <a:lstStyle/>
          <a:p>
            <a:pPr algn="ctr"/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2nd fraction</a:t>
            </a:r>
          </a:p>
          <a:p>
            <a:pPr algn="ctr"/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 - </a:t>
            </a:r>
            <a:r>
              <a:rPr lang="en-US" sz="1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premium juice</a:t>
            </a:r>
            <a:endParaRPr lang="en-US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30749" name="Group 59"/>
          <p:cNvGrpSpPr>
            <a:grpSpLocks/>
          </p:cNvGrpSpPr>
          <p:nvPr/>
        </p:nvGrpSpPr>
        <p:grpSpPr bwMode="auto">
          <a:xfrm>
            <a:off x="7554317" y="3297238"/>
            <a:ext cx="379413" cy="273050"/>
            <a:chOff x="376" y="2500"/>
            <a:chExt cx="293" cy="287"/>
          </a:xfrm>
        </p:grpSpPr>
        <p:sp>
          <p:nvSpPr>
            <p:cNvPr id="4" name="Freeform 60"/>
            <p:cNvSpPr>
              <a:spLocks/>
            </p:cNvSpPr>
            <p:nvPr/>
          </p:nvSpPr>
          <p:spPr bwMode="auto">
            <a:xfrm>
              <a:off x="376" y="2500"/>
              <a:ext cx="225" cy="286"/>
            </a:xfrm>
            <a:custGeom>
              <a:avLst/>
              <a:gdLst>
                <a:gd name="T0" fmla="*/ 62 w 225"/>
                <a:gd name="T1" fmla="*/ 0 h 286"/>
                <a:gd name="T2" fmla="*/ 0 w 225"/>
                <a:gd name="T3" fmla="*/ 255 h 286"/>
                <a:gd name="T4" fmla="*/ 88 w 225"/>
                <a:gd name="T5" fmla="*/ 286 h 286"/>
                <a:gd name="T6" fmla="*/ 225 w 225"/>
                <a:gd name="T7" fmla="*/ 71 h 286"/>
                <a:gd name="T8" fmla="*/ 62 w 225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286">
                  <a:moveTo>
                    <a:pt x="62" y="0"/>
                  </a:moveTo>
                  <a:lnTo>
                    <a:pt x="0" y="255"/>
                  </a:lnTo>
                  <a:lnTo>
                    <a:pt x="88" y="286"/>
                  </a:lnTo>
                  <a:lnTo>
                    <a:pt x="225" y="7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5" name="Freeform 61"/>
            <p:cNvSpPr>
              <a:spLocks/>
            </p:cNvSpPr>
            <p:nvPr/>
          </p:nvSpPr>
          <p:spPr bwMode="auto">
            <a:xfrm>
              <a:off x="462" y="2568"/>
              <a:ext cx="207" cy="219"/>
            </a:xfrm>
            <a:custGeom>
              <a:avLst/>
              <a:gdLst>
                <a:gd name="T0" fmla="*/ 0 w 207"/>
                <a:gd name="T1" fmla="*/ 219 h 219"/>
                <a:gd name="T2" fmla="*/ 71 w 207"/>
                <a:gd name="T3" fmla="*/ 193 h 219"/>
                <a:gd name="T4" fmla="*/ 207 w 207"/>
                <a:gd name="T5" fmla="*/ 0 h 219"/>
                <a:gd name="T6" fmla="*/ 139 w 207"/>
                <a:gd name="T7" fmla="*/ 0 h 219"/>
                <a:gd name="T8" fmla="*/ 0 w 207"/>
                <a:gd name="T9" fmla="*/ 219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19">
                  <a:moveTo>
                    <a:pt x="0" y="219"/>
                  </a:moveTo>
                  <a:lnTo>
                    <a:pt x="71" y="193"/>
                  </a:lnTo>
                  <a:lnTo>
                    <a:pt x="207" y="0"/>
                  </a:lnTo>
                  <a:lnTo>
                    <a:pt x="139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grpSp>
        <p:nvGrpSpPr>
          <p:cNvPr id="30750" name="Group 62"/>
          <p:cNvGrpSpPr>
            <a:grpSpLocks/>
          </p:cNvGrpSpPr>
          <p:nvPr/>
        </p:nvGrpSpPr>
        <p:grpSpPr bwMode="auto">
          <a:xfrm flipH="1">
            <a:off x="8317905" y="3297238"/>
            <a:ext cx="381000" cy="273050"/>
            <a:chOff x="376" y="2500"/>
            <a:chExt cx="293" cy="287"/>
          </a:xfrm>
        </p:grpSpPr>
        <p:sp>
          <p:nvSpPr>
            <p:cNvPr id="30779" name="Freeform 63"/>
            <p:cNvSpPr>
              <a:spLocks/>
            </p:cNvSpPr>
            <p:nvPr/>
          </p:nvSpPr>
          <p:spPr bwMode="auto">
            <a:xfrm>
              <a:off x="376" y="2500"/>
              <a:ext cx="225" cy="286"/>
            </a:xfrm>
            <a:custGeom>
              <a:avLst/>
              <a:gdLst>
                <a:gd name="T0" fmla="*/ 62 w 225"/>
                <a:gd name="T1" fmla="*/ 0 h 286"/>
                <a:gd name="T2" fmla="*/ 0 w 225"/>
                <a:gd name="T3" fmla="*/ 255 h 286"/>
                <a:gd name="T4" fmla="*/ 88 w 225"/>
                <a:gd name="T5" fmla="*/ 286 h 286"/>
                <a:gd name="T6" fmla="*/ 225 w 225"/>
                <a:gd name="T7" fmla="*/ 71 h 286"/>
                <a:gd name="T8" fmla="*/ 62 w 225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286">
                  <a:moveTo>
                    <a:pt x="62" y="0"/>
                  </a:moveTo>
                  <a:lnTo>
                    <a:pt x="0" y="255"/>
                  </a:lnTo>
                  <a:lnTo>
                    <a:pt x="88" y="286"/>
                  </a:lnTo>
                  <a:lnTo>
                    <a:pt x="225" y="7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30780" name="Freeform 64"/>
            <p:cNvSpPr>
              <a:spLocks/>
            </p:cNvSpPr>
            <p:nvPr/>
          </p:nvSpPr>
          <p:spPr bwMode="auto">
            <a:xfrm>
              <a:off x="462" y="2568"/>
              <a:ext cx="207" cy="219"/>
            </a:xfrm>
            <a:custGeom>
              <a:avLst/>
              <a:gdLst>
                <a:gd name="T0" fmla="*/ 0 w 207"/>
                <a:gd name="T1" fmla="*/ 219 h 219"/>
                <a:gd name="T2" fmla="*/ 71 w 207"/>
                <a:gd name="T3" fmla="*/ 193 h 219"/>
                <a:gd name="T4" fmla="*/ 207 w 207"/>
                <a:gd name="T5" fmla="*/ 0 h 219"/>
                <a:gd name="T6" fmla="*/ 139 w 207"/>
                <a:gd name="T7" fmla="*/ 0 h 219"/>
                <a:gd name="T8" fmla="*/ 0 w 207"/>
                <a:gd name="T9" fmla="*/ 219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19">
                  <a:moveTo>
                    <a:pt x="0" y="219"/>
                  </a:moveTo>
                  <a:lnTo>
                    <a:pt x="71" y="193"/>
                  </a:lnTo>
                  <a:lnTo>
                    <a:pt x="207" y="0"/>
                  </a:lnTo>
                  <a:lnTo>
                    <a:pt x="139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grpSp>
        <p:nvGrpSpPr>
          <p:cNvPr id="30751" name="Group 65"/>
          <p:cNvGrpSpPr>
            <a:grpSpLocks/>
          </p:cNvGrpSpPr>
          <p:nvPr/>
        </p:nvGrpSpPr>
        <p:grpSpPr bwMode="auto">
          <a:xfrm>
            <a:off x="7549555" y="2736850"/>
            <a:ext cx="1181100" cy="668338"/>
            <a:chOff x="398" y="1911"/>
            <a:chExt cx="909" cy="703"/>
          </a:xfrm>
          <a:solidFill>
            <a:srgbClr val="FF0000"/>
          </a:solidFill>
        </p:grpSpPr>
        <p:sp>
          <p:nvSpPr>
            <p:cNvPr id="30781" name="Oval 66"/>
            <p:cNvSpPr>
              <a:spLocks noChangeArrowheads="1"/>
            </p:cNvSpPr>
            <p:nvPr/>
          </p:nvSpPr>
          <p:spPr bwMode="auto">
            <a:xfrm>
              <a:off x="398" y="2410"/>
              <a:ext cx="909" cy="204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782" name="Freeform 67"/>
            <p:cNvSpPr>
              <a:spLocks/>
            </p:cNvSpPr>
            <p:nvPr/>
          </p:nvSpPr>
          <p:spPr bwMode="auto">
            <a:xfrm flipV="1">
              <a:off x="398" y="1911"/>
              <a:ext cx="908" cy="611"/>
            </a:xfrm>
            <a:custGeom>
              <a:avLst/>
              <a:gdLst>
                <a:gd name="T0" fmla="*/ 0 w 908"/>
                <a:gd name="T1" fmla="*/ 0 h 136"/>
                <a:gd name="T2" fmla="*/ 0 w 908"/>
                <a:gd name="T3" fmla="*/ 2046676674 h 136"/>
                <a:gd name="T4" fmla="*/ 908 w 908"/>
                <a:gd name="T5" fmla="*/ 2046676674 h 136"/>
                <a:gd name="T6" fmla="*/ 908 w 908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8" h="136">
                  <a:moveTo>
                    <a:pt x="0" y="0"/>
                  </a:moveTo>
                  <a:lnTo>
                    <a:pt x="0" y="136"/>
                  </a:lnTo>
                  <a:lnTo>
                    <a:pt x="908" y="136"/>
                  </a:lnTo>
                  <a:lnTo>
                    <a:pt x="908" y="0"/>
                  </a:lnTo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30752" name="Group 68"/>
          <p:cNvGrpSpPr>
            <a:grpSpLocks/>
          </p:cNvGrpSpPr>
          <p:nvPr/>
        </p:nvGrpSpPr>
        <p:grpSpPr bwMode="auto">
          <a:xfrm>
            <a:off x="7549555" y="2541588"/>
            <a:ext cx="1181100" cy="303212"/>
            <a:chOff x="398" y="1706"/>
            <a:chExt cx="909" cy="318"/>
          </a:xfrm>
        </p:grpSpPr>
        <p:sp>
          <p:nvSpPr>
            <p:cNvPr id="30777" name="Oval 69"/>
            <p:cNvSpPr>
              <a:spLocks noChangeArrowheads="1"/>
            </p:cNvSpPr>
            <p:nvPr/>
          </p:nvSpPr>
          <p:spPr bwMode="auto">
            <a:xfrm>
              <a:off x="398" y="1819"/>
              <a:ext cx="909" cy="20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78" name="Freeform 70"/>
            <p:cNvSpPr>
              <a:spLocks/>
            </p:cNvSpPr>
            <p:nvPr/>
          </p:nvSpPr>
          <p:spPr bwMode="auto">
            <a:xfrm flipV="1">
              <a:off x="398" y="1706"/>
              <a:ext cx="908" cy="226"/>
            </a:xfrm>
            <a:custGeom>
              <a:avLst/>
              <a:gdLst>
                <a:gd name="T0" fmla="*/ 0 w 908"/>
                <a:gd name="T1" fmla="*/ 0 h 136"/>
                <a:gd name="T2" fmla="*/ 0 w 908"/>
                <a:gd name="T3" fmla="*/ 100424 h 136"/>
                <a:gd name="T4" fmla="*/ 908 w 908"/>
                <a:gd name="T5" fmla="*/ 100424 h 136"/>
                <a:gd name="T6" fmla="*/ 908 w 908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8" h="136">
                  <a:moveTo>
                    <a:pt x="0" y="0"/>
                  </a:moveTo>
                  <a:lnTo>
                    <a:pt x="0" y="136"/>
                  </a:lnTo>
                  <a:lnTo>
                    <a:pt x="908" y="136"/>
                  </a:lnTo>
                  <a:lnTo>
                    <a:pt x="908" y="0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sp>
        <p:nvSpPr>
          <p:cNvPr id="30753" name="Oval 71"/>
          <p:cNvSpPr>
            <a:spLocks noChangeArrowheads="1"/>
          </p:cNvSpPr>
          <p:nvPr/>
        </p:nvSpPr>
        <p:spPr bwMode="auto">
          <a:xfrm>
            <a:off x="7549555" y="2457450"/>
            <a:ext cx="1181100" cy="1936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4" name="Oval 72"/>
          <p:cNvSpPr>
            <a:spLocks noChangeArrowheads="1"/>
          </p:cNvSpPr>
          <p:nvPr/>
        </p:nvSpPr>
        <p:spPr bwMode="auto">
          <a:xfrm>
            <a:off x="7992467" y="2522538"/>
            <a:ext cx="293688" cy="4286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5" name="WordArt 73"/>
          <p:cNvSpPr>
            <a:spLocks noChangeArrowheads="1" noChangeShapeType="1" noTextEdit="1"/>
          </p:cNvSpPr>
          <p:nvPr/>
        </p:nvSpPr>
        <p:spPr bwMode="auto">
          <a:xfrm>
            <a:off x="7658037" y="2924459"/>
            <a:ext cx="989860" cy="339441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241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3rd fraction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ordinary juice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30756" name="Group 74"/>
          <p:cNvGrpSpPr>
            <a:grpSpLocks/>
          </p:cNvGrpSpPr>
          <p:nvPr/>
        </p:nvGrpSpPr>
        <p:grpSpPr bwMode="auto">
          <a:xfrm>
            <a:off x="2471142" y="3886200"/>
            <a:ext cx="358775" cy="231775"/>
            <a:chOff x="376" y="2500"/>
            <a:chExt cx="293" cy="287"/>
          </a:xfrm>
        </p:grpSpPr>
        <p:sp>
          <p:nvSpPr>
            <p:cNvPr id="30775" name="Freeform 75"/>
            <p:cNvSpPr>
              <a:spLocks/>
            </p:cNvSpPr>
            <p:nvPr/>
          </p:nvSpPr>
          <p:spPr bwMode="auto">
            <a:xfrm>
              <a:off x="376" y="2500"/>
              <a:ext cx="225" cy="286"/>
            </a:xfrm>
            <a:custGeom>
              <a:avLst/>
              <a:gdLst>
                <a:gd name="T0" fmla="*/ 62 w 225"/>
                <a:gd name="T1" fmla="*/ 0 h 286"/>
                <a:gd name="T2" fmla="*/ 0 w 225"/>
                <a:gd name="T3" fmla="*/ 255 h 286"/>
                <a:gd name="T4" fmla="*/ 88 w 225"/>
                <a:gd name="T5" fmla="*/ 286 h 286"/>
                <a:gd name="T6" fmla="*/ 225 w 225"/>
                <a:gd name="T7" fmla="*/ 71 h 286"/>
                <a:gd name="T8" fmla="*/ 62 w 225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286">
                  <a:moveTo>
                    <a:pt x="62" y="0"/>
                  </a:moveTo>
                  <a:lnTo>
                    <a:pt x="0" y="255"/>
                  </a:lnTo>
                  <a:lnTo>
                    <a:pt x="88" y="286"/>
                  </a:lnTo>
                  <a:lnTo>
                    <a:pt x="225" y="7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30776" name="Freeform 76"/>
            <p:cNvSpPr>
              <a:spLocks/>
            </p:cNvSpPr>
            <p:nvPr/>
          </p:nvSpPr>
          <p:spPr bwMode="auto">
            <a:xfrm>
              <a:off x="462" y="2568"/>
              <a:ext cx="207" cy="219"/>
            </a:xfrm>
            <a:custGeom>
              <a:avLst/>
              <a:gdLst>
                <a:gd name="T0" fmla="*/ 0 w 207"/>
                <a:gd name="T1" fmla="*/ 219 h 219"/>
                <a:gd name="T2" fmla="*/ 71 w 207"/>
                <a:gd name="T3" fmla="*/ 193 h 219"/>
                <a:gd name="T4" fmla="*/ 207 w 207"/>
                <a:gd name="T5" fmla="*/ 0 h 219"/>
                <a:gd name="T6" fmla="*/ 139 w 207"/>
                <a:gd name="T7" fmla="*/ 0 h 219"/>
                <a:gd name="T8" fmla="*/ 0 w 207"/>
                <a:gd name="T9" fmla="*/ 219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19">
                  <a:moveTo>
                    <a:pt x="0" y="219"/>
                  </a:moveTo>
                  <a:lnTo>
                    <a:pt x="71" y="193"/>
                  </a:lnTo>
                  <a:lnTo>
                    <a:pt x="207" y="0"/>
                  </a:lnTo>
                  <a:lnTo>
                    <a:pt x="139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grpSp>
        <p:nvGrpSpPr>
          <p:cNvPr id="30757" name="Group 77"/>
          <p:cNvGrpSpPr>
            <a:grpSpLocks/>
          </p:cNvGrpSpPr>
          <p:nvPr/>
        </p:nvGrpSpPr>
        <p:grpSpPr bwMode="auto">
          <a:xfrm flipH="1">
            <a:off x="3191867" y="3886200"/>
            <a:ext cx="360363" cy="231775"/>
            <a:chOff x="376" y="2500"/>
            <a:chExt cx="293" cy="287"/>
          </a:xfrm>
        </p:grpSpPr>
        <p:sp>
          <p:nvSpPr>
            <p:cNvPr id="6" name="Freeform 78"/>
            <p:cNvSpPr>
              <a:spLocks/>
            </p:cNvSpPr>
            <p:nvPr/>
          </p:nvSpPr>
          <p:spPr bwMode="auto">
            <a:xfrm>
              <a:off x="376" y="2500"/>
              <a:ext cx="225" cy="286"/>
            </a:xfrm>
            <a:custGeom>
              <a:avLst/>
              <a:gdLst>
                <a:gd name="T0" fmla="*/ 62 w 225"/>
                <a:gd name="T1" fmla="*/ 0 h 286"/>
                <a:gd name="T2" fmla="*/ 0 w 225"/>
                <a:gd name="T3" fmla="*/ 255 h 286"/>
                <a:gd name="T4" fmla="*/ 88 w 225"/>
                <a:gd name="T5" fmla="*/ 286 h 286"/>
                <a:gd name="T6" fmla="*/ 225 w 225"/>
                <a:gd name="T7" fmla="*/ 71 h 286"/>
                <a:gd name="T8" fmla="*/ 62 w 225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286">
                  <a:moveTo>
                    <a:pt x="62" y="0"/>
                  </a:moveTo>
                  <a:lnTo>
                    <a:pt x="0" y="255"/>
                  </a:lnTo>
                  <a:lnTo>
                    <a:pt x="88" y="286"/>
                  </a:lnTo>
                  <a:lnTo>
                    <a:pt x="225" y="7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7" name="Freeform 79"/>
            <p:cNvSpPr>
              <a:spLocks/>
            </p:cNvSpPr>
            <p:nvPr/>
          </p:nvSpPr>
          <p:spPr bwMode="auto">
            <a:xfrm>
              <a:off x="462" y="2568"/>
              <a:ext cx="207" cy="219"/>
            </a:xfrm>
            <a:custGeom>
              <a:avLst/>
              <a:gdLst>
                <a:gd name="T0" fmla="*/ 0 w 207"/>
                <a:gd name="T1" fmla="*/ 219 h 219"/>
                <a:gd name="T2" fmla="*/ 71 w 207"/>
                <a:gd name="T3" fmla="*/ 193 h 219"/>
                <a:gd name="T4" fmla="*/ 207 w 207"/>
                <a:gd name="T5" fmla="*/ 0 h 219"/>
                <a:gd name="T6" fmla="*/ 139 w 207"/>
                <a:gd name="T7" fmla="*/ 0 h 219"/>
                <a:gd name="T8" fmla="*/ 0 w 207"/>
                <a:gd name="T9" fmla="*/ 219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19">
                  <a:moveTo>
                    <a:pt x="0" y="219"/>
                  </a:moveTo>
                  <a:lnTo>
                    <a:pt x="71" y="193"/>
                  </a:lnTo>
                  <a:lnTo>
                    <a:pt x="207" y="0"/>
                  </a:lnTo>
                  <a:lnTo>
                    <a:pt x="139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grpSp>
        <p:nvGrpSpPr>
          <p:cNvPr id="30758" name="Group 80"/>
          <p:cNvGrpSpPr>
            <a:grpSpLocks/>
          </p:cNvGrpSpPr>
          <p:nvPr/>
        </p:nvGrpSpPr>
        <p:grpSpPr bwMode="auto">
          <a:xfrm>
            <a:off x="2479991" y="3429467"/>
            <a:ext cx="1083352" cy="565150"/>
            <a:chOff x="398" y="1911"/>
            <a:chExt cx="909" cy="703"/>
          </a:xfrm>
          <a:solidFill>
            <a:schemeClr val="tx1"/>
          </a:solidFill>
        </p:grpSpPr>
        <p:sp>
          <p:nvSpPr>
            <p:cNvPr id="30773" name="Oval 81"/>
            <p:cNvSpPr>
              <a:spLocks noChangeArrowheads="1"/>
            </p:cNvSpPr>
            <p:nvPr/>
          </p:nvSpPr>
          <p:spPr bwMode="auto">
            <a:xfrm>
              <a:off x="398" y="2411"/>
              <a:ext cx="909" cy="203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774" name="Freeform 82"/>
            <p:cNvSpPr>
              <a:spLocks/>
            </p:cNvSpPr>
            <p:nvPr/>
          </p:nvSpPr>
          <p:spPr bwMode="auto">
            <a:xfrm flipV="1">
              <a:off x="398" y="1911"/>
              <a:ext cx="908" cy="611"/>
            </a:xfrm>
            <a:custGeom>
              <a:avLst/>
              <a:gdLst>
                <a:gd name="T0" fmla="*/ 0 w 908"/>
                <a:gd name="T1" fmla="*/ 0 h 136"/>
                <a:gd name="T2" fmla="*/ 0 w 908"/>
                <a:gd name="T3" fmla="*/ 2046676674 h 136"/>
                <a:gd name="T4" fmla="*/ 908 w 908"/>
                <a:gd name="T5" fmla="*/ 2046676674 h 136"/>
                <a:gd name="T6" fmla="*/ 908 w 908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8" h="136">
                  <a:moveTo>
                    <a:pt x="0" y="0"/>
                  </a:moveTo>
                  <a:lnTo>
                    <a:pt x="0" y="136"/>
                  </a:lnTo>
                  <a:lnTo>
                    <a:pt x="908" y="136"/>
                  </a:lnTo>
                  <a:lnTo>
                    <a:pt x="908" y="0"/>
                  </a:lnTo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30759" name="Group 83"/>
          <p:cNvGrpSpPr>
            <a:grpSpLocks/>
          </p:cNvGrpSpPr>
          <p:nvPr/>
        </p:nvGrpSpPr>
        <p:grpSpPr bwMode="auto">
          <a:xfrm>
            <a:off x="2466380" y="3249613"/>
            <a:ext cx="1114425" cy="254000"/>
            <a:chOff x="398" y="1706"/>
            <a:chExt cx="909" cy="318"/>
          </a:xfrm>
        </p:grpSpPr>
        <p:sp>
          <p:nvSpPr>
            <p:cNvPr id="30771" name="Oval 84"/>
            <p:cNvSpPr>
              <a:spLocks noChangeArrowheads="1"/>
            </p:cNvSpPr>
            <p:nvPr/>
          </p:nvSpPr>
          <p:spPr bwMode="auto">
            <a:xfrm>
              <a:off x="398" y="1819"/>
              <a:ext cx="909" cy="20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72" name="Freeform 85"/>
            <p:cNvSpPr>
              <a:spLocks/>
            </p:cNvSpPr>
            <p:nvPr/>
          </p:nvSpPr>
          <p:spPr bwMode="auto">
            <a:xfrm flipV="1">
              <a:off x="398" y="1706"/>
              <a:ext cx="908" cy="226"/>
            </a:xfrm>
            <a:custGeom>
              <a:avLst/>
              <a:gdLst>
                <a:gd name="T0" fmla="*/ 0 w 908"/>
                <a:gd name="T1" fmla="*/ 0 h 136"/>
                <a:gd name="T2" fmla="*/ 0 w 908"/>
                <a:gd name="T3" fmla="*/ 100424 h 136"/>
                <a:gd name="T4" fmla="*/ 908 w 908"/>
                <a:gd name="T5" fmla="*/ 100424 h 136"/>
                <a:gd name="T6" fmla="*/ 908 w 908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8" h="136">
                  <a:moveTo>
                    <a:pt x="0" y="0"/>
                  </a:moveTo>
                  <a:lnTo>
                    <a:pt x="0" y="136"/>
                  </a:lnTo>
                  <a:lnTo>
                    <a:pt x="908" y="136"/>
                  </a:lnTo>
                  <a:lnTo>
                    <a:pt x="908" y="0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6868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</p:grpSp>
      <p:sp>
        <p:nvSpPr>
          <p:cNvPr id="30760" name="Oval 86"/>
          <p:cNvSpPr>
            <a:spLocks noChangeArrowheads="1"/>
          </p:cNvSpPr>
          <p:nvPr/>
        </p:nvSpPr>
        <p:spPr bwMode="auto">
          <a:xfrm>
            <a:off x="2466380" y="3176588"/>
            <a:ext cx="1114425" cy="16351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1" name="Oval 87"/>
          <p:cNvSpPr>
            <a:spLocks noChangeArrowheads="1"/>
          </p:cNvSpPr>
          <p:nvPr/>
        </p:nvSpPr>
        <p:spPr bwMode="auto">
          <a:xfrm>
            <a:off x="2883892" y="3232150"/>
            <a:ext cx="277813" cy="3651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3" name="Freeform 89"/>
          <p:cNvSpPr>
            <a:spLocks/>
          </p:cNvSpPr>
          <p:nvPr/>
        </p:nvSpPr>
        <p:spPr bwMode="auto">
          <a:xfrm>
            <a:off x="6317655" y="2568575"/>
            <a:ext cx="396875" cy="777875"/>
          </a:xfrm>
          <a:custGeom>
            <a:avLst/>
            <a:gdLst>
              <a:gd name="T0" fmla="*/ 0 w 275"/>
              <a:gd name="T1" fmla="*/ 0 h 613"/>
              <a:gd name="T2" fmla="*/ 2147483646 w 275"/>
              <a:gd name="T3" fmla="*/ 2147483646 h 613"/>
              <a:gd name="T4" fmla="*/ 2147483646 w 275"/>
              <a:gd name="T5" fmla="*/ 2147483646 h 6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5" h="613">
                <a:moveTo>
                  <a:pt x="0" y="0"/>
                </a:moveTo>
                <a:cubicBezTo>
                  <a:pt x="40" y="37"/>
                  <a:pt x="204" y="124"/>
                  <a:pt x="243" y="226"/>
                </a:cubicBezTo>
                <a:cubicBezTo>
                  <a:pt x="275" y="335"/>
                  <a:pt x="235" y="533"/>
                  <a:pt x="233" y="613"/>
                </a:cubicBezTo>
              </a:path>
            </a:pathLst>
          </a:custGeom>
          <a:noFill/>
          <a:ln w="57150" cap="flat" cmpd="sng">
            <a:solidFill>
              <a:srgbClr val="9D738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30764" name="Freeform 90"/>
          <p:cNvSpPr>
            <a:spLocks/>
          </p:cNvSpPr>
          <p:nvPr/>
        </p:nvSpPr>
        <p:spPr bwMode="auto">
          <a:xfrm>
            <a:off x="6330355" y="2355850"/>
            <a:ext cx="1824037" cy="300038"/>
          </a:xfrm>
          <a:custGeom>
            <a:avLst/>
            <a:gdLst>
              <a:gd name="T0" fmla="*/ 0 w 1262"/>
              <a:gd name="T1" fmla="*/ 2147483646 h 237"/>
              <a:gd name="T2" fmla="*/ 2147483646 w 1262"/>
              <a:gd name="T3" fmla="*/ 2147483646 h 237"/>
              <a:gd name="T4" fmla="*/ 2147483646 w 1262"/>
              <a:gd name="T5" fmla="*/ 2147483646 h 237"/>
              <a:gd name="T6" fmla="*/ 2147483646 w 1262"/>
              <a:gd name="T7" fmla="*/ 2147483646 h 2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62" h="237">
                <a:moveTo>
                  <a:pt x="0" y="180"/>
                </a:moveTo>
                <a:cubicBezTo>
                  <a:pt x="117" y="237"/>
                  <a:pt x="178" y="182"/>
                  <a:pt x="318" y="138"/>
                </a:cubicBezTo>
                <a:cubicBezTo>
                  <a:pt x="424" y="103"/>
                  <a:pt x="708" y="0"/>
                  <a:pt x="864" y="4"/>
                </a:cubicBezTo>
                <a:cubicBezTo>
                  <a:pt x="1020" y="8"/>
                  <a:pt x="1262" y="62"/>
                  <a:pt x="1256" y="162"/>
                </a:cubicBezTo>
              </a:path>
            </a:pathLst>
          </a:custGeom>
          <a:noFill/>
          <a:ln w="57150" cap="flat" cmpd="sng">
            <a:solidFill>
              <a:srgbClr val="9D738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30765" name="Freeform 91"/>
          <p:cNvSpPr>
            <a:spLocks/>
          </p:cNvSpPr>
          <p:nvPr/>
        </p:nvSpPr>
        <p:spPr bwMode="auto">
          <a:xfrm>
            <a:off x="4760317" y="2579688"/>
            <a:ext cx="1681163" cy="884237"/>
          </a:xfrm>
          <a:custGeom>
            <a:avLst/>
            <a:gdLst>
              <a:gd name="T0" fmla="*/ 2147483646 w 1163"/>
              <a:gd name="T1" fmla="*/ 0 h 696"/>
              <a:gd name="T2" fmla="*/ 2147483646 w 1163"/>
              <a:gd name="T3" fmla="*/ 2147483646 h 696"/>
              <a:gd name="T4" fmla="*/ 2147483646 w 1163"/>
              <a:gd name="T5" fmla="*/ 2147483646 h 696"/>
              <a:gd name="T6" fmla="*/ 0 w 1163"/>
              <a:gd name="T7" fmla="*/ 2147483646 h 6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3" h="696">
                <a:moveTo>
                  <a:pt x="1094" y="0"/>
                </a:moveTo>
                <a:cubicBezTo>
                  <a:pt x="1163" y="128"/>
                  <a:pt x="1053" y="291"/>
                  <a:pt x="924" y="361"/>
                </a:cubicBezTo>
                <a:cubicBezTo>
                  <a:pt x="831" y="410"/>
                  <a:pt x="562" y="458"/>
                  <a:pt x="408" y="514"/>
                </a:cubicBezTo>
                <a:cubicBezTo>
                  <a:pt x="254" y="570"/>
                  <a:pt x="3" y="577"/>
                  <a:pt x="0" y="696"/>
                </a:cubicBezTo>
              </a:path>
            </a:pathLst>
          </a:custGeom>
          <a:noFill/>
          <a:ln w="57150" cap="flat" cmpd="sng">
            <a:solidFill>
              <a:srgbClr val="9D738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30766" name="Freeform 92"/>
          <p:cNvSpPr>
            <a:spLocks/>
          </p:cNvSpPr>
          <p:nvPr/>
        </p:nvSpPr>
        <p:spPr bwMode="auto">
          <a:xfrm>
            <a:off x="3025180" y="2573338"/>
            <a:ext cx="3408362" cy="698500"/>
          </a:xfrm>
          <a:custGeom>
            <a:avLst/>
            <a:gdLst>
              <a:gd name="T0" fmla="*/ 2147483646 w 2357"/>
              <a:gd name="T1" fmla="*/ 0 h 550"/>
              <a:gd name="T2" fmla="*/ 2147483646 w 2357"/>
              <a:gd name="T3" fmla="*/ 2147483646 h 550"/>
              <a:gd name="T4" fmla="*/ 2147483646 w 2357"/>
              <a:gd name="T5" fmla="*/ 2147483646 h 550"/>
              <a:gd name="T6" fmla="*/ 0 w 2357"/>
              <a:gd name="T7" fmla="*/ 2147483646 h 5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57" h="550">
                <a:moveTo>
                  <a:pt x="2288" y="0"/>
                </a:moveTo>
                <a:cubicBezTo>
                  <a:pt x="2357" y="128"/>
                  <a:pt x="1424" y="405"/>
                  <a:pt x="1326" y="420"/>
                </a:cubicBezTo>
                <a:cubicBezTo>
                  <a:pt x="1124" y="450"/>
                  <a:pt x="588" y="356"/>
                  <a:pt x="408" y="368"/>
                </a:cubicBezTo>
                <a:cubicBezTo>
                  <a:pt x="245" y="381"/>
                  <a:pt x="3" y="431"/>
                  <a:pt x="0" y="550"/>
                </a:cubicBezTo>
              </a:path>
            </a:pathLst>
          </a:custGeom>
          <a:noFill/>
          <a:ln w="57150" cap="flat" cmpd="sng">
            <a:solidFill>
              <a:srgbClr val="9D738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30767" name="Freeform 93"/>
          <p:cNvSpPr>
            <a:spLocks/>
          </p:cNvSpPr>
          <p:nvPr/>
        </p:nvSpPr>
        <p:spPr bwMode="auto">
          <a:xfrm>
            <a:off x="5955705" y="2465388"/>
            <a:ext cx="400050" cy="133350"/>
          </a:xfrm>
          <a:custGeom>
            <a:avLst/>
            <a:gdLst>
              <a:gd name="T0" fmla="*/ 2147483646 w 277"/>
              <a:gd name="T1" fmla="*/ 2147483646 h 105"/>
              <a:gd name="T2" fmla="*/ 2147483646 w 277"/>
              <a:gd name="T3" fmla="*/ 2147483646 h 105"/>
              <a:gd name="T4" fmla="*/ 2147483646 w 277"/>
              <a:gd name="T5" fmla="*/ 2147483646 h 105"/>
              <a:gd name="T6" fmla="*/ 0 w 277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7" h="105">
                <a:moveTo>
                  <a:pt x="277" y="105"/>
                </a:moveTo>
                <a:cubicBezTo>
                  <a:pt x="263" y="95"/>
                  <a:pt x="224" y="56"/>
                  <a:pt x="192" y="45"/>
                </a:cubicBezTo>
                <a:cubicBezTo>
                  <a:pt x="160" y="34"/>
                  <a:pt x="114" y="45"/>
                  <a:pt x="82" y="38"/>
                </a:cubicBezTo>
                <a:cubicBezTo>
                  <a:pt x="50" y="31"/>
                  <a:pt x="17" y="8"/>
                  <a:pt x="0" y="0"/>
                </a:cubicBezTo>
              </a:path>
            </a:pathLst>
          </a:custGeom>
          <a:noFill/>
          <a:ln w="76200" cap="flat" cmpd="sng">
            <a:solidFill>
              <a:srgbClr val="9D738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43446" y="1914177"/>
            <a:ext cx="939758" cy="947738"/>
            <a:chOff x="8914010" y="1897062"/>
            <a:chExt cx="1041202" cy="1056373"/>
          </a:xfrm>
        </p:grpSpPr>
        <p:grpSp>
          <p:nvGrpSpPr>
            <p:cNvPr id="94" name="Group 59"/>
            <p:cNvGrpSpPr>
              <a:grpSpLocks/>
            </p:cNvGrpSpPr>
            <p:nvPr/>
          </p:nvGrpSpPr>
          <p:grpSpPr bwMode="auto">
            <a:xfrm>
              <a:off x="8918208" y="2694239"/>
              <a:ext cx="334473" cy="259196"/>
              <a:chOff x="376" y="2500"/>
              <a:chExt cx="293" cy="287"/>
            </a:xfrm>
          </p:grpSpPr>
          <p:sp>
            <p:nvSpPr>
              <p:cNvPr id="95" name="Freeform 60"/>
              <p:cNvSpPr>
                <a:spLocks/>
              </p:cNvSpPr>
              <p:nvPr/>
            </p:nvSpPr>
            <p:spPr bwMode="auto">
              <a:xfrm>
                <a:off x="376" y="2500"/>
                <a:ext cx="225" cy="286"/>
              </a:xfrm>
              <a:custGeom>
                <a:avLst/>
                <a:gdLst>
                  <a:gd name="T0" fmla="*/ 62 w 225"/>
                  <a:gd name="T1" fmla="*/ 0 h 286"/>
                  <a:gd name="T2" fmla="*/ 0 w 225"/>
                  <a:gd name="T3" fmla="*/ 255 h 286"/>
                  <a:gd name="T4" fmla="*/ 88 w 225"/>
                  <a:gd name="T5" fmla="*/ 286 h 286"/>
                  <a:gd name="T6" fmla="*/ 225 w 225"/>
                  <a:gd name="T7" fmla="*/ 71 h 286"/>
                  <a:gd name="T8" fmla="*/ 62 w 225"/>
                  <a:gd name="T9" fmla="*/ 0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5" h="286">
                    <a:moveTo>
                      <a:pt x="62" y="0"/>
                    </a:moveTo>
                    <a:lnTo>
                      <a:pt x="0" y="255"/>
                    </a:lnTo>
                    <a:lnTo>
                      <a:pt x="88" y="286"/>
                    </a:lnTo>
                    <a:lnTo>
                      <a:pt x="225" y="7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68686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/>
              </a:p>
            </p:txBody>
          </p:sp>
          <p:sp>
            <p:nvSpPr>
              <p:cNvPr id="96" name="Freeform 61"/>
              <p:cNvSpPr>
                <a:spLocks/>
              </p:cNvSpPr>
              <p:nvPr/>
            </p:nvSpPr>
            <p:spPr bwMode="auto">
              <a:xfrm>
                <a:off x="462" y="2568"/>
                <a:ext cx="207" cy="219"/>
              </a:xfrm>
              <a:custGeom>
                <a:avLst/>
                <a:gdLst>
                  <a:gd name="T0" fmla="*/ 0 w 207"/>
                  <a:gd name="T1" fmla="*/ 219 h 219"/>
                  <a:gd name="T2" fmla="*/ 71 w 207"/>
                  <a:gd name="T3" fmla="*/ 193 h 219"/>
                  <a:gd name="T4" fmla="*/ 207 w 207"/>
                  <a:gd name="T5" fmla="*/ 0 h 219"/>
                  <a:gd name="T6" fmla="*/ 139 w 207"/>
                  <a:gd name="T7" fmla="*/ 0 h 219"/>
                  <a:gd name="T8" fmla="*/ 0 w 207"/>
                  <a:gd name="T9" fmla="*/ 219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7" h="219">
                    <a:moveTo>
                      <a:pt x="0" y="219"/>
                    </a:moveTo>
                    <a:lnTo>
                      <a:pt x="71" y="193"/>
                    </a:lnTo>
                    <a:lnTo>
                      <a:pt x="207" y="0"/>
                    </a:lnTo>
                    <a:lnTo>
                      <a:pt x="139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68686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/>
              </a:p>
            </p:txBody>
          </p:sp>
        </p:grpSp>
        <p:grpSp>
          <p:nvGrpSpPr>
            <p:cNvPr id="97" name="Group 62"/>
            <p:cNvGrpSpPr>
              <a:grpSpLocks/>
            </p:cNvGrpSpPr>
            <p:nvPr/>
          </p:nvGrpSpPr>
          <p:grpSpPr bwMode="auto">
            <a:xfrm flipH="1">
              <a:off x="9591351" y="2694239"/>
              <a:ext cx="335872" cy="259196"/>
              <a:chOff x="376" y="2500"/>
              <a:chExt cx="293" cy="287"/>
            </a:xfrm>
          </p:grpSpPr>
          <p:sp>
            <p:nvSpPr>
              <p:cNvPr id="98" name="Freeform 63"/>
              <p:cNvSpPr>
                <a:spLocks/>
              </p:cNvSpPr>
              <p:nvPr/>
            </p:nvSpPr>
            <p:spPr bwMode="auto">
              <a:xfrm>
                <a:off x="376" y="2500"/>
                <a:ext cx="225" cy="286"/>
              </a:xfrm>
              <a:custGeom>
                <a:avLst/>
                <a:gdLst>
                  <a:gd name="T0" fmla="*/ 62 w 225"/>
                  <a:gd name="T1" fmla="*/ 0 h 286"/>
                  <a:gd name="T2" fmla="*/ 0 w 225"/>
                  <a:gd name="T3" fmla="*/ 255 h 286"/>
                  <a:gd name="T4" fmla="*/ 88 w 225"/>
                  <a:gd name="T5" fmla="*/ 286 h 286"/>
                  <a:gd name="T6" fmla="*/ 225 w 225"/>
                  <a:gd name="T7" fmla="*/ 71 h 286"/>
                  <a:gd name="T8" fmla="*/ 62 w 225"/>
                  <a:gd name="T9" fmla="*/ 0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5" h="286">
                    <a:moveTo>
                      <a:pt x="62" y="0"/>
                    </a:moveTo>
                    <a:lnTo>
                      <a:pt x="0" y="255"/>
                    </a:lnTo>
                    <a:lnTo>
                      <a:pt x="88" y="286"/>
                    </a:lnTo>
                    <a:lnTo>
                      <a:pt x="225" y="7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68686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/>
              </a:p>
            </p:txBody>
          </p:sp>
          <p:sp>
            <p:nvSpPr>
              <p:cNvPr id="99" name="Freeform 64"/>
              <p:cNvSpPr>
                <a:spLocks/>
              </p:cNvSpPr>
              <p:nvPr/>
            </p:nvSpPr>
            <p:spPr bwMode="auto">
              <a:xfrm>
                <a:off x="462" y="2568"/>
                <a:ext cx="207" cy="219"/>
              </a:xfrm>
              <a:custGeom>
                <a:avLst/>
                <a:gdLst>
                  <a:gd name="T0" fmla="*/ 0 w 207"/>
                  <a:gd name="T1" fmla="*/ 219 h 219"/>
                  <a:gd name="T2" fmla="*/ 71 w 207"/>
                  <a:gd name="T3" fmla="*/ 193 h 219"/>
                  <a:gd name="T4" fmla="*/ 207 w 207"/>
                  <a:gd name="T5" fmla="*/ 0 h 219"/>
                  <a:gd name="T6" fmla="*/ 139 w 207"/>
                  <a:gd name="T7" fmla="*/ 0 h 219"/>
                  <a:gd name="T8" fmla="*/ 0 w 207"/>
                  <a:gd name="T9" fmla="*/ 219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7" h="219">
                    <a:moveTo>
                      <a:pt x="0" y="219"/>
                    </a:moveTo>
                    <a:lnTo>
                      <a:pt x="71" y="193"/>
                    </a:lnTo>
                    <a:lnTo>
                      <a:pt x="207" y="0"/>
                    </a:lnTo>
                    <a:lnTo>
                      <a:pt x="139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68686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/>
              </a:p>
            </p:txBody>
          </p:sp>
        </p:grpSp>
        <p:grpSp>
          <p:nvGrpSpPr>
            <p:cNvPr id="100" name="Group 65"/>
            <p:cNvGrpSpPr>
              <a:grpSpLocks/>
            </p:cNvGrpSpPr>
            <p:nvPr/>
          </p:nvGrpSpPr>
          <p:grpSpPr bwMode="auto">
            <a:xfrm>
              <a:off x="8914010" y="2162285"/>
              <a:ext cx="1041202" cy="634427"/>
              <a:chOff x="398" y="1911"/>
              <a:chExt cx="909" cy="703"/>
            </a:xfrm>
            <a:solidFill>
              <a:srgbClr val="FF00FF"/>
            </a:solidFill>
          </p:grpSpPr>
          <p:sp>
            <p:nvSpPr>
              <p:cNvPr id="101" name="Oval 66"/>
              <p:cNvSpPr>
                <a:spLocks noChangeArrowheads="1"/>
              </p:cNvSpPr>
              <p:nvPr/>
            </p:nvSpPr>
            <p:spPr bwMode="auto">
              <a:xfrm>
                <a:off x="398" y="2410"/>
                <a:ext cx="909" cy="204"/>
              </a:xfrm>
              <a:prstGeom prst="ellips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2" name="Freeform 67"/>
              <p:cNvSpPr>
                <a:spLocks/>
              </p:cNvSpPr>
              <p:nvPr/>
            </p:nvSpPr>
            <p:spPr bwMode="auto">
              <a:xfrm flipV="1">
                <a:off x="398" y="1911"/>
                <a:ext cx="908" cy="611"/>
              </a:xfrm>
              <a:custGeom>
                <a:avLst/>
                <a:gdLst>
                  <a:gd name="T0" fmla="*/ 0 w 908"/>
                  <a:gd name="T1" fmla="*/ 0 h 136"/>
                  <a:gd name="T2" fmla="*/ 0 w 908"/>
                  <a:gd name="T3" fmla="*/ 2046676674 h 136"/>
                  <a:gd name="T4" fmla="*/ 908 w 908"/>
                  <a:gd name="T5" fmla="*/ 2046676674 h 136"/>
                  <a:gd name="T6" fmla="*/ 908 w 908"/>
                  <a:gd name="T7" fmla="*/ 0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8" h="136">
                    <a:moveTo>
                      <a:pt x="0" y="0"/>
                    </a:moveTo>
                    <a:lnTo>
                      <a:pt x="0" y="136"/>
                    </a:lnTo>
                    <a:lnTo>
                      <a:pt x="908" y="136"/>
                    </a:lnTo>
                    <a:lnTo>
                      <a:pt x="908" y="0"/>
                    </a:lnTo>
                  </a:path>
                </a:pathLst>
              </a:custGeom>
              <a:grp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68686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grpSp>
          <p:nvGrpSpPr>
            <p:cNvPr id="103" name="Group 68"/>
            <p:cNvGrpSpPr>
              <a:grpSpLocks/>
            </p:cNvGrpSpPr>
            <p:nvPr/>
          </p:nvGrpSpPr>
          <p:grpSpPr bwMode="auto">
            <a:xfrm>
              <a:off x="8914010" y="1976931"/>
              <a:ext cx="1041202" cy="287827"/>
              <a:chOff x="398" y="1706"/>
              <a:chExt cx="909" cy="318"/>
            </a:xfrm>
          </p:grpSpPr>
          <p:sp>
            <p:nvSpPr>
              <p:cNvPr id="104" name="Oval 69"/>
              <p:cNvSpPr>
                <a:spLocks noChangeArrowheads="1"/>
              </p:cNvSpPr>
              <p:nvPr/>
            </p:nvSpPr>
            <p:spPr bwMode="auto">
              <a:xfrm>
                <a:off x="398" y="1819"/>
                <a:ext cx="909" cy="20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>
                <a:lvl1pPr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" name="Freeform 70"/>
              <p:cNvSpPr>
                <a:spLocks/>
              </p:cNvSpPr>
              <p:nvPr/>
            </p:nvSpPr>
            <p:spPr bwMode="auto">
              <a:xfrm flipV="1">
                <a:off x="398" y="1706"/>
                <a:ext cx="908" cy="226"/>
              </a:xfrm>
              <a:custGeom>
                <a:avLst/>
                <a:gdLst>
                  <a:gd name="T0" fmla="*/ 0 w 908"/>
                  <a:gd name="T1" fmla="*/ 0 h 136"/>
                  <a:gd name="T2" fmla="*/ 0 w 908"/>
                  <a:gd name="T3" fmla="*/ 100424 h 136"/>
                  <a:gd name="T4" fmla="*/ 908 w 908"/>
                  <a:gd name="T5" fmla="*/ 100424 h 136"/>
                  <a:gd name="T6" fmla="*/ 908 w 908"/>
                  <a:gd name="T7" fmla="*/ 0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8" h="136">
                    <a:moveTo>
                      <a:pt x="0" y="0"/>
                    </a:moveTo>
                    <a:lnTo>
                      <a:pt x="0" y="136"/>
                    </a:lnTo>
                    <a:lnTo>
                      <a:pt x="908" y="136"/>
                    </a:lnTo>
                    <a:lnTo>
                      <a:pt x="908" y="0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68686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/>
              </a:p>
            </p:txBody>
          </p:sp>
        </p:grpSp>
        <p:sp>
          <p:nvSpPr>
            <p:cNvPr id="106" name="Oval 71"/>
            <p:cNvSpPr>
              <a:spLocks noChangeArrowheads="1"/>
            </p:cNvSpPr>
            <p:nvPr/>
          </p:nvSpPr>
          <p:spPr bwMode="auto">
            <a:xfrm>
              <a:off x="8914010" y="1897062"/>
              <a:ext cx="1041202" cy="1838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Oval 72"/>
            <p:cNvSpPr>
              <a:spLocks noChangeArrowheads="1"/>
            </p:cNvSpPr>
            <p:nvPr/>
          </p:nvSpPr>
          <p:spPr bwMode="auto">
            <a:xfrm>
              <a:off x="9304460" y="1958847"/>
              <a:ext cx="258901" cy="40687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9016381" y="2344432"/>
              <a:ext cx="756426" cy="32752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16241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4th 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fraction</a:t>
              </a:r>
            </a:p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inferior juice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0" name="Freeform 90"/>
          <p:cNvSpPr>
            <a:spLocks/>
          </p:cNvSpPr>
          <p:nvPr/>
        </p:nvSpPr>
        <p:spPr bwMode="auto">
          <a:xfrm>
            <a:off x="6231838" y="1679065"/>
            <a:ext cx="3179018" cy="890609"/>
          </a:xfrm>
          <a:custGeom>
            <a:avLst/>
            <a:gdLst>
              <a:gd name="T0" fmla="*/ 0 w 1262"/>
              <a:gd name="T1" fmla="*/ 2147483646 h 237"/>
              <a:gd name="T2" fmla="*/ 2147483646 w 1262"/>
              <a:gd name="T3" fmla="*/ 2147483646 h 237"/>
              <a:gd name="T4" fmla="*/ 2147483646 w 1262"/>
              <a:gd name="T5" fmla="*/ 2147483646 h 237"/>
              <a:gd name="T6" fmla="*/ 2147483646 w 1262"/>
              <a:gd name="T7" fmla="*/ 2147483646 h 237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9928"/>
              <a:gd name="connsiteY0" fmla="*/ 7641 h 8669"/>
              <a:gd name="connsiteX1" fmla="*/ 2520 w 9928"/>
              <a:gd name="connsiteY1" fmla="*/ 5869 h 8669"/>
              <a:gd name="connsiteX2" fmla="*/ 6846 w 9928"/>
              <a:gd name="connsiteY2" fmla="*/ 215 h 8669"/>
              <a:gd name="connsiteX3" fmla="*/ 9928 w 9928"/>
              <a:gd name="connsiteY3" fmla="*/ 2862 h 8669"/>
              <a:gd name="connsiteX0" fmla="*/ 0 w 10000"/>
              <a:gd name="connsiteY0" fmla="*/ 8814 h 9873"/>
              <a:gd name="connsiteX1" fmla="*/ 2538 w 10000"/>
              <a:gd name="connsiteY1" fmla="*/ 6770 h 9873"/>
              <a:gd name="connsiteX2" fmla="*/ 6896 w 10000"/>
              <a:gd name="connsiteY2" fmla="*/ 248 h 9873"/>
              <a:gd name="connsiteX3" fmla="*/ 10000 w 10000"/>
              <a:gd name="connsiteY3" fmla="*/ 3301 h 9873"/>
              <a:gd name="connsiteX0" fmla="*/ 0 w 10000"/>
              <a:gd name="connsiteY0" fmla="*/ 9297 h 10369"/>
              <a:gd name="connsiteX1" fmla="*/ 2538 w 10000"/>
              <a:gd name="connsiteY1" fmla="*/ 7227 h 10369"/>
              <a:gd name="connsiteX2" fmla="*/ 6896 w 10000"/>
              <a:gd name="connsiteY2" fmla="*/ 621 h 10369"/>
              <a:gd name="connsiteX3" fmla="*/ 10000 w 10000"/>
              <a:gd name="connsiteY3" fmla="*/ 3713 h 10369"/>
              <a:gd name="connsiteX0" fmla="*/ 0 w 10000"/>
              <a:gd name="connsiteY0" fmla="*/ 9297 h 10369"/>
              <a:gd name="connsiteX1" fmla="*/ 2538 w 10000"/>
              <a:gd name="connsiteY1" fmla="*/ 7227 h 10369"/>
              <a:gd name="connsiteX2" fmla="*/ 6896 w 10000"/>
              <a:gd name="connsiteY2" fmla="*/ 621 h 10369"/>
              <a:gd name="connsiteX3" fmla="*/ 10000 w 10000"/>
              <a:gd name="connsiteY3" fmla="*/ 3713 h 10369"/>
              <a:gd name="connsiteX0" fmla="*/ 0 w 9856"/>
              <a:gd name="connsiteY0" fmla="*/ 9819 h 10815"/>
              <a:gd name="connsiteX1" fmla="*/ 2394 w 9856"/>
              <a:gd name="connsiteY1" fmla="*/ 7227 h 10815"/>
              <a:gd name="connsiteX2" fmla="*/ 6752 w 9856"/>
              <a:gd name="connsiteY2" fmla="*/ 621 h 10815"/>
              <a:gd name="connsiteX3" fmla="*/ 9856 w 9856"/>
              <a:gd name="connsiteY3" fmla="*/ 3713 h 10815"/>
              <a:gd name="connsiteX0" fmla="*/ 0 w 10268"/>
              <a:gd name="connsiteY0" fmla="*/ 8436 h 9453"/>
              <a:gd name="connsiteX1" fmla="*/ 2697 w 10268"/>
              <a:gd name="connsiteY1" fmla="*/ 6682 h 9453"/>
              <a:gd name="connsiteX2" fmla="*/ 7119 w 10268"/>
              <a:gd name="connsiteY2" fmla="*/ 574 h 9453"/>
              <a:gd name="connsiteX3" fmla="*/ 10268 w 10268"/>
              <a:gd name="connsiteY3" fmla="*/ 3433 h 9453"/>
              <a:gd name="connsiteX0" fmla="*/ 0 w 10000"/>
              <a:gd name="connsiteY0" fmla="*/ 8924 h 9414"/>
              <a:gd name="connsiteX1" fmla="*/ 2627 w 10000"/>
              <a:gd name="connsiteY1" fmla="*/ 7069 h 9414"/>
              <a:gd name="connsiteX2" fmla="*/ 6933 w 10000"/>
              <a:gd name="connsiteY2" fmla="*/ 607 h 9414"/>
              <a:gd name="connsiteX3" fmla="*/ 10000 w 10000"/>
              <a:gd name="connsiteY3" fmla="*/ 3632 h 9414"/>
              <a:gd name="connsiteX0" fmla="*/ 0 w 9858"/>
              <a:gd name="connsiteY0" fmla="*/ 9931 h 10398"/>
              <a:gd name="connsiteX1" fmla="*/ 2485 w 9858"/>
              <a:gd name="connsiteY1" fmla="*/ 7509 h 10398"/>
              <a:gd name="connsiteX2" fmla="*/ 6791 w 9858"/>
              <a:gd name="connsiteY2" fmla="*/ 645 h 10398"/>
              <a:gd name="connsiteX3" fmla="*/ 9858 w 9858"/>
              <a:gd name="connsiteY3" fmla="*/ 3858 h 10398"/>
              <a:gd name="connsiteX0" fmla="*/ 0 w 10024"/>
              <a:gd name="connsiteY0" fmla="*/ 9725 h 10156"/>
              <a:gd name="connsiteX1" fmla="*/ 2545 w 10024"/>
              <a:gd name="connsiteY1" fmla="*/ 7222 h 10156"/>
              <a:gd name="connsiteX2" fmla="*/ 6913 w 10024"/>
              <a:gd name="connsiteY2" fmla="*/ 620 h 10156"/>
              <a:gd name="connsiteX3" fmla="*/ 10024 w 10024"/>
              <a:gd name="connsiteY3" fmla="*/ 3710 h 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4" h="10156">
                <a:moveTo>
                  <a:pt x="0" y="9725"/>
                </a:moveTo>
                <a:cubicBezTo>
                  <a:pt x="432" y="11142"/>
                  <a:pt x="1393" y="8739"/>
                  <a:pt x="2545" y="7222"/>
                </a:cubicBezTo>
                <a:cubicBezTo>
                  <a:pt x="3697" y="5705"/>
                  <a:pt x="5304" y="1813"/>
                  <a:pt x="6913" y="620"/>
                </a:cubicBezTo>
                <a:cubicBezTo>
                  <a:pt x="8113" y="-51"/>
                  <a:pt x="10073" y="-1214"/>
                  <a:pt x="10024" y="3710"/>
                </a:cubicBezTo>
              </a:path>
            </a:pathLst>
          </a:custGeom>
          <a:noFill/>
          <a:ln w="57150" cap="flat" cmpd="sng">
            <a:solidFill>
              <a:srgbClr val="9D738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30768" name="Line 94"/>
          <p:cNvSpPr>
            <a:spLocks noChangeShapeType="1"/>
          </p:cNvSpPr>
          <p:nvPr/>
        </p:nvSpPr>
        <p:spPr bwMode="auto">
          <a:xfrm flipV="1">
            <a:off x="6370042" y="2457450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30769" name="Oval 95"/>
          <p:cNvSpPr>
            <a:spLocks noChangeArrowheads="1"/>
          </p:cNvSpPr>
          <p:nvPr/>
        </p:nvSpPr>
        <p:spPr bwMode="auto">
          <a:xfrm>
            <a:off x="6271617" y="2427288"/>
            <a:ext cx="195263" cy="587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0" name="Line 97"/>
          <p:cNvSpPr>
            <a:spLocks noChangeShapeType="1"/>
          </p:cNvSpPr>
          <p:nvPr/>
        </p:nvSpPr>
        <p:spPr bwMode="auto">
          <a:xfrm>
            <a:off x="6368455" y="2501900"/>
            <a:ext cx="0" cy="1031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WordArt 73"/>
          <p:cNvSpPr>
            <a:spLocks noChangeArrowheads="1" noChangeShapeType="1" noTextEdit="1"/>
          </p:cNvSpPr>
          <p:nvPr/>
        </p:nvSpPr>
        <p:spPr bwMode="auto">
          <a:xfrm>
            <a:off x="2534995" y="3541512"/>
            <a:ext cx="925046" cy="32851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241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Self run</a:t>
            </a:r>
            <a:endParaRPr lang="en-US" sz="3600" kern="1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kern="1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- </a:t>
            </a:r>
            <a:r>
              <a:rPr lang="en-US" sz="3600" kern="1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dirty juice</a:t>
            </a:r>
            <a:endParaRPr lang="en-US" sz="3600" kern="1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Pressing scheme</a:t>
            </a:r>
          </a:p>
        </p:txBody>
      </p:sp>
      <p:sp>
        <p:nvSpPr>
          <p:cNvPr id="28676" name="Rectangle 16"/>
          <p:cNvSpPr>
            <a:spLocks noChangeArrowheads="1"/>
          </p:cNvSpPr>
          <p:nvPr/>
        </p:nvSpPr>
        <p:spPr bwMode="auto">
          <a:xfrm>
            <a:off x="3906838" y="989013"/>
            <a:ext cx="273526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Rectangle 299"/>
          <p:cNvSpPr>
            <a:spLocks noChangeArrowheads="1"/>
          </p:cNvSpPr>
          <p:nvPr/>
        </p:nvSpPr>
        <p:spPr bwMode="auto">
          <a:xfrm>
            <a:off x="8366125" y="2366963"/>
            <a:ext cx="107950" cy="107950"/>
          </a:xfrm>
          <a:prstGeom prst="rect">
            <a:avLst/>
          </a:prstGeom>
          <a:solidFill>
            <a:srgbClr val="339966"/>
          </a:solidFill>
          <a:ln w="1905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Text Box 300"/>
          <p:cNvSpPr txBox="1">
            <a:spLocks noChangeArrowheads="1"/>
          </p:cNvSpPr>
          <p:nvPr/>
        </p:nvSpPr>
        <p:spPr bwMode="auto">
          <a:xfrm>
            <a:off x="8540750" y="2357438"/>
            <a:ext cx="8096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1st quality</a:t>
            </a:r>
          </a:p>
        </p:txBody>
      </p:sp>
      <p:sp>
        <p:nvSpPr>
          <p:cNvPr id="28681" name="Rectangle 301"/>
          <p:cNvSpPr>
            <a:spLocks noChangeArrowheads="1"/>
          </p:cNvSpPr>
          <p:nvPr/>
        </p:nvSpPr>
        <p:spPr bwMode="auto">
          <a:xfrm>
            <a:off x="8366125" y="2538413"/>
            <a:ext cx="107950" cy="107950"/>
          </a:xfrm>
          <a:prstGeom prst="rect">
            <a:avLst/>
          </a:prstGeom>
          <a:solidFill>
            <a:srgbClr val="FF9900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2" name="Text Box 302"/>
          <p:cNvSpPr txBox="1">
            <a:spLocks noChangeArrowheads="1"/>
          </p:cNvSpPr>
          <p:nvPr/>
        </p:nvSpPr>
        <p:spPr bwMode="auto">
          <a:xfrm>
            <a:off x="8540750" y="2528888"/>
            <a:ext cx="10668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2nd quality (taste)</a:t>
            </a:r>
          </a:p>
        </p:txBody>
      </p:sp>
      <p:sp>
        <p:nvSpPr>
          <p:cNvPr id="28683" name="Rectangle 303"/>
          <p:cNvSpPr>
            <a:spLocks noChangeArrowheads="1"/>
          </p:cNvSpPr>
          <p:nvPr/>
        </p:nvSpPr>
        <p:spPr bwMode="auto">
          <a:xfrm>
            <a:off x="8366125" y="3222625"/>
            <a:ext cx="107950" cy="107950"/>
          </a:xfrm>
          <a:prstGeom prst="rect">
            <a:avLst/>
          </a:prstGeom>
          <a:solidFill>
            <a:srgbClr val="FF00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FF00FF"/>
              </a:solidFill>
            </a:endParaRPr>
          </a:p>
        </p:txBody>
      </p:sp>
      <p:sp>
        <p:nvSpPr>
          <p:cNvPr id="28684" name="Text Box 304"/>
          <p:cNvSpPr txBox="1">
            <a:spLocks noChangeArrowheads="1"/>
          </p:cNvSpPr>
          <p:nvPr/>
        </p:nvSpPr>
        <p:spPr bwMode="auto">
          <a:xfrm>
            <a:off x="8531225" y="3195638"/>
            <a:ext cx="762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Self run</a:t>
            </a:r>
          </a:p>
        </p:txBody>
      </p:sp>
      <p:sp>
        <p:nvSpPr>
          <p:cNvPr id="28685" name="Rectangle 305"/>
          <p:cNvSpPr>
            <a:spLocks noChangeArrowheads="1"/>
          </p:cNvSpPr>
          <p:nvPr/>
        </p:nvSpPr>
        <p:spPr bwMode="auto">
          <a:xfrm>
            <a:off x="8366125" y="2862263"/>
            <a:ext cx="107950" cy="10795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6" name="Text Box 306"/>
          <p:cNvSpPr txBox="1">
            <a:spLocks noChangeArrowheads="1"/>
          </p:cNvSpPr>
          <p:nvPr/>
        </p:nvSpPr>
        <p:spPr bwMode="auto">
          <a:xfrm>
            <a:off x="8540750" y="2854325"/>
            <a:ext cx="11144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3rd quality (taste)</a:t>
            </a:r>
          </a:p>
        </p:txBody>
      </p:sp>
      <p:sp>
        <p:nvSpPr>
          <p:cNvPr id="28687" name="Oval 307"/>
          <p:cNvSpPr>
            <a:spLocks noChangeArrowheads="1"/>
          </p:cNvSpPr>
          <p:nvPr/>
        </p:nvSpPr>
        <p:spPr bwMode="auto">
          <a:xfrm>
            <a:off x="8366125" y="3386138"/>
            <a:ext cx="107950" cy="107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8" name="Text Box 308"/>
          <p:cNvSpPr txBox="1">
            <a:spLocks noChangeArrowheads="1"/>
          </p:cNvSpPr>
          <p:nvPr/>
        </p:nvSpPr>
        <p:spPr bwMode="auto">
          <a:xfrm>
            <a:off x="8540750" y="3365500"/>
            <a:ext cx="7524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Rotations</a:t>
            </a:r>
          </a:p>
        </p:txBody>
      </p:sp>
      <p:sp>
        <p:nvSpPr>
          <p:cNvPr id="28689" name="Rectangle 309"/>
          <p:cNvSpPr>
            <a:spLocks noChangeArrowheads="1"/>
          </p:cNvSpPr>
          <p:nvPr/>
        </p:nvSpPr>
        <p:spPr bwMode="auto">
          <a:xfrm>
            <a:off x="8366125" y="3024188"/>
            <a:ext cx="107950" cy="107950"/>
          </a:xfrm>
          <a:prstGeom prst="rect">
            <a:avLst/>
          </a:prstGeom>
          <a:solidFill>
            <a:srgbClr val="FF99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1" name="Rectangle 311"/>
          <p:cNvSpPr>
            <a:spLocks noChangeArrowheads="1"/>
          </p:cNvSpPr>
          <p:nvPr/>
        </p:nvSpPr>
        <p:spPr bwMode="auto">
          <a:xfrm>
            <a:off x="8366125" y="2700338"/>
            <a:ext cx="107950" cy="107950"/>
          </a:xfrm>
          <a:prstGeom prst="rect">
            <a:avLst/>
          </a:prstGeom>
          <a:solidFill>
            <a:srgbClr val="FF9900"/>
          </a:solidFill>
          <a:ln w="1905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2" name="Text Box 312"/>
          <p:cNvSpPr txBox="1">
            <a:spLocks noChangeArrowheads="1"/>
          </p:cNvSpPr>
          <p:nvPr/>
        </p:nvSpPr>
        <p:spPr bwMode="auto">
          <a:xfrm>
            <a:off x="8540750" y="2684463"/>
            <a:ext cx="12477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change to 1st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92" y="1164618"/>
            <a:ext cx="7168183" cy="3503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Clear and cloudy juice</a:t>
            </a:r>
          </a:p>
        </p:txBody>
      </p:sp>
      <p:pic>
        <p:nvPicPr>
          <p:cNvPr id="29700" name="Picture 10" descr="CleanM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1206500"/>
            <a:ext cx="2466975" cy="3024188"/>
          </a:xfrm>
          <a:prstGeom prst="rect">
            <a:avLst/>
          </a:prstGeom>
          <a:noFill/>
          <a:ln w="76200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11" descr="CloudyM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206500"/>
            <a:ext cx="2466975" cy="3024188"/>
          </a:xfrm>
          <a:prstGeom prst="rect">
            <a:avLst/>
          </a:prstGeom>
          <a:noFill/>
          <a:ln w="76200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2678113" y="4302125"/>
            <a:ext cx="30210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C000"/>
                </a:solidFill>
                <a:latin typeface="Verdana" panose="020B0604030504040204" pitchFamily="34" charset="0"/>
              </a:rPr>
              <a:t>Second fraction juice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6815138" y="4302125"/>
            <a:ext cx="26241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604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60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50"/>
                </a:solidFill>
                <a:latin typeface="Verdana" panose="020B0604030504040204" pitchFamily="34" charset="0"/>
              </a:rPr>
              <a:t>First fraction juice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Fermentation monitoring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72" y="961350"/>
            <a:ext cx="7344816" cy="3913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>
                <a:ea typeface="ＭＳ Ｐゴシック" charset="0"/>
              </a:rPr>
              <a:t>Tank assemblage </a:t>
            </a:r>
            <a:r>
              <a:rPr lang="sv-SE" dirty="0" smtClean="0">
                <a:ea typeface="ＭＳ Ｐゴシック" charset="0"/>
              </a:rPr>
              <a:t>to portfolio offer</a:t>
            </a:r>
            <a:endParaRPr lang="sv-SE" dirty="0">
              <a:ea typeface="ＭＳ Ｐゴシック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8829" y="1205731"/>
            <a:ext cx="4032448" cy="396044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 smtClean="0"/>
              <a:t>Quality grades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dirty="0" smtClean="0">
                <a:solidFill>
                  <a:srgbClr val="FF0000"/>
                </a:solidFill>
              </a:rPr>
              <a:t>Flagship</a:t>
            </a:r>
          </a:p>
          <a:p>
            <a:pPr marL="952500" lvl="1" indent="-533400" eaLnBrk="1" hangingPunct="1">
              <a:lnSpc>
                <a:spcPct val="80000"/>
              </a:lnSpc>
            </a:pPr>
            <a:r>
              <a:rPr lang="en-US" altLang="en-US" sz="1400" dirty="0" smtClean="0"/>
              <a:t>Single variety</a:t>
            </a:r>
          </a:p>
          <a:p>
            <a:pPr marL="952500" lvl="1" indent="-533400" eaLnBrk="1" hangingPunct="1">
              <a:lnSpc>
                <a:spcPct val="80000"/>
              </a:lnSpc>
            </a:pPr>
            <a:r>
              <a:rPr lang="en-US" altLang="en-US" sz="1400" dirty="0" smtClean="0"/>
              <a:t>Single </a:t>
            </a:r>
            <a:r>
              <a:rPr lang="en-US" altLang="en-US" sz="1400" dirty="0" smtClean="0"/>
              <a:t>vineyard </a:t>
            </a:r>
            <a:br>
              <a:rPr lang="en-US" altLang="en-US" sz="1400" dirty="0" smtClean="0"/>
            </a:br>
            <a:r>
              <a:rPr lang="en-US" altLang="en-US" sz="1400" dirty="0" smtClean="0"/>
              <a:t>(or part of vineyard)</a:t>
            </a:r>
          </a:p>
          <a:p>
            <a:pPr marL="952500" lvl="1" indent="-533400" eaLnBrk="1" hangingPunct="1">
              <a:lnSpc>
                <a:spcPct val="80000"/>
              </a:lnSpc>
            </a:pPr>
            <a:r>
              <a:rPr lang="en-US" altLang="en-US" sz="1400" dirty="0" smtClean="0"/>
              <a:t>Often only 1</a:t>
            </a:r>
            <a:r>
              <a:rPr lang="en-US" altLang="en-US" sz="1400" baseline="30000" dirty="0" smtClean="0"/>
              <a:t>st</a:t>
            </a:r>
            <a:r>
              <a:rPr lang="en-US" altLang="en-US" sz="1400" dirty="0" smtClean="0"/>
              <a:t> fraction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dirty="0" smtClean="0">
                <a:solidFill>
                  <a:srgbClr val="FF0000"/>
                </a:solidFill>
              </a:rPr>
              <a:t>Premium</a:t>
            </a:r>
          </a:p>
          <a:p>
            <a:pPr marL="952500" lvl="1" indent="-533400" eaLnBrk="1" hangingPunct="1">
              <a:lnSpc>
                <a:spcPct val="80000"/>
              </a:lnSpc>
            </a:pPr>
            <a:r>
              <a:rPr lang="en-US" altLang="en-US" sz="1400" dirty="0" smtClean="0"/>
              <a:t>Possible blend of varieties</a:t>
            </a:r>
          </a:p>
          <a:p>
            <a:pPr marL="952500" lvl="1" indent="-533400" eaLnBrk="1" hangingPunct="1">
              <a:lnSpc>
                <a:spcPct val="80000"/>
              </a:lnSpc>
            </a:pPr>
            <a:r>
              <a:rPr lang="en-US" altLang="en-US" sz="1400" dirty="0" smtClean="0"/>
              <a:t>Possible blend of vineyards</a:t>
            </a:r>
          </a:p>
          <a:p>
            <a:pPr marL="952500" lvl="1" indent="-533400" eaLnBrk="1" hangingPunct="1">
              <a:lnSpc>
                <a:spcPct val="80000"/>
              </a:lnSpc>
            </a:pPr>
            <a:r>
              <a:rPr lang="en-US" altLang="en-US" sz="1400" dirty="0" smtClean="0"/>
              <a:t>Often 2</a:t>
            </a:r>
            <a:r>
              <a:rPr lang="en-US" altLang="en-US" sz="1400" baseline="30000" dirty="0" smtClean="0"/>
              <a:t>nd</a:t>
            </a:r>
            <a:r>
              <a:rPr lang="en-US" altLang="en-US" sz="1400" dirty="0" smtClean="0"/>
              <a:t> fraction, possible addition of 1</a:t>
            </a:r>
            <a:r>
              <a:rPr lang="en-US" altLang="en-US" sz="1400" baseline="30000" dirty="0" smtClean="0"/>
              <a:t>st</a:t>
            </a:r>
            <a:r>
              <a:rPr lang="en-US" altLang="en-US" sz="1400" dirty="0" smtClean="0"/>
              <a:t> fraction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dirty="0" smtClean="0">
                <a:solidFill>
                  <a:srgbClr val="FF0000"/>
                </a:solidFill>
              </a:rPr>
              <a:t>Base</a:t>
            </a:r>
            <a:endParaRPr lang="en-US" altLang="en-US" sz="1600" dirty="0" smtClean="0">
              <a:solidFill>
                <a:srgbClr val="FF0000"/>
              </a:solidFill>
            </a:endParaRPr>
          </a:p>
          <a:p>
            <a:pPr marL="952500" lvl="1" indent="-533400" eaLnBrk="1" hangingPunct="1">
              <a:lnSpc>
                <a:spcPct val="80000"/>
              </a:lnSpc>
            </a:pPr>
            <a:r>
              <a:rPr lang="en-US" altLang="en-US" sz="1400" dirty="0" smtClean="0"/>
              <a:t>Young or recently grafted vines</a:t>
            </a:r>
          </a:p>
          <a:p>
            <a:pPr marL="952500" lvl="1" indent="-533400" eaLnBrk="1" hangingPunct="1">
              <a:lnSpc>
                <a:spcPct val="80000"/>
              </a:lnSpc>
            </a:pPr>
            <a:r>
              <a:rPr lang="en-US" altLang="en-US" sz="1400" dirty="0" smtClean="0"/>
              <a:t>Blended 3</a:t>
            </a:r>
            <a:r>
              <a:rPr lang="en-US" altLang="en-US" sz="1400" baseline="30000" dirty="0" smtClean="0"/>
              <a:t>rd</a:t>
            </a:r>
            <a:r>
              <a:rPr lang="en-US" altLang="en-US" sz="1400" dirty="0" smtClean="0"/>
              <a:t> fractions</a:t>
            </a:r>
          </a:p>
        </p:txBody>
      </p:sp>
      <p:pic>
        <p:nvPicPr>
          <p:cNvPr id="31749" name="Picture 6" descr="VillaSandahlVineyardsLowRe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412278"/>
            <a:ext cx="3816399" cy="317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Our Vision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513" y="1277938"/>
            <a:ext cx="7488237" cy="344487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99CCFF"/>
                </a:solidFill>
              </a:rPr>
              <a:t>Villa Sandahl's vineyards have the potential to bear such grapes,</a:t>
            </a:r>
            <a:r>
              <a:rPr lang="en-US" altLang="en-US" sz="2400" smtClean="0"/>
              <a:t> </a:t>
            </a:r>
          </a:p>
          <a:p>
            <a:pPr eaLnBrk="1" hangingPunct="1"/>
            <a:r>
              <a:rPr lang="en-US" altLang="en-US" sz="2400" smtClean="0">
                <a:solidFill>
                  <a:srgbClr val="FFCC99"/>
                </a:solidFill>
              </a:rPr>
              <a:t>which vinified by the best equipment and methods available,</a:t>
            </a:r>
            <a:r>
              <a:rPr lang="en-US" altLang="en-US" sz="2400" smtClean="0"/>
              <a:t> </a:t>
            </a:r>
          </a:p>
          <a:p>
            <a:pPr eaLnBrk="1" hangingPunct="1"/>
            <a:r>
              <a:rPr lang="en-US" altLang="en-US" sz="2400" smtClean="0">
                <a:solidFill>
                  <a:srgbClr val="CCFFCC"/>
                </a:solidFill>
              </a:rPr>
              <a:t>result in wines with chance to be recognized on the word market,</a:t>
            </a:r>
            <a:r>
              <a:rPr lang="en-US" altLang="en-US" sz="2400" smtClean="0"/>
              <a:t> </a:t>
            </a:r>
          </a:p>
          <a:p>
            <a:pPr eaLnBrk="1" hangingPunct="1"/>
            <a:r>
              <a:rPr lang="en-US" altLang="en-US" sz="2400" smtClean="0">
                <a:solidFill>
                  <a:srgbClr val="FFCCFF"/>
                </a:solidFill>
              </a:rPr>
              <a:t>as one of the best dry white wines.</a:t>
            </a: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Bottling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1738" y="1349375"/>
            <a:ext cx="3744912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Apart from pressing, bottling is the most crucial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After corking, the content in the bottle may not contain anything living, such as yeast or bacteria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Sterile filtering is applied (even on rinse water)</a:t>
            </a:r>
            <a:endParaRPr lang="sv-SE" altLang="en-US" sz="2200" smtClean="0"/>
          </a:p>
        </p:txBody>
      </p:sp>
      <p:pic>
        <p:nvPicPr>
          <p:cNvPr id="34821" name="Picture 4" descr="BazaltborBottling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422400"/>
            <a:ext cx="3408362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Quality manual</a:t>
            </a:r>
          </a:p>
        </p:txBody>
      </p:sp>
      <p:sp>
        <p:nvSpPr>
          <p:cNvPr id="358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922963" y="1638300"/>
            <a:ext cx="4164012" cy="286861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130 pages</a:t>
            </a:r>
          </a:p>
          <a:p>
            <a:pPr eaLnBrk="1" hangingPunct="1"/>
            <a:r>
              <a:rPr lang="en-US" altLang="en-US" sz="2400" smtClean="0"/>
              <a:t>Detailed description of all links in the quality chain</a:t>
            </a:r>
          </a:p>
          <a:p>
            <a:pPr eaLnBrk="1" hangingPunct="1"/>
            <a:r>
              <a:rPr lang="en-US" altLang="en-US" sz="2400" smtClean="0"/>
              <a:t>Updated regularly</a:t>
            </a:r>
          </a:p>
          <a:p>
            <a:pPr eaLnBrk="1" hangingPunct="1"/>
            <a:r>
              <a:rPr lang="en-US" altLang="en-US" sz="2400" smtClean="0"/>
              <a:t>Not for sale :- )</a:t>
            </a:r>
          </a:p>
          <a:p>
            <a:pPr eaLnBrk="1" hangingPunct="1"/>
            <a:endParaRPr lang="en-US" altLang="en-US" sz="2400" smtClean="0"/>
          </a:p>
        </p:txBody>
      </p:sp>
      <p:pic>
        <p:nvPicPr>
          <p:cNvPr id="35845" name="Picture 6" descr="OperationMan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422400"/>
            <a:ext cx="26304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Our </a:t>
            </a:r>
            <a:r>
              <a:rPr lang="en-US" dirty="0" smtClean="0">
                <a:ea typeface="ＭＳ Ｐゴシック" charset="0"/>
              </a:rPr>
              <a:t>own </a:t>
            </a:r>
            <a:r>
              <a:rPr lang="en-US" dirty="0">
                <a:ea typeface="ＭＳ Ｐゴシック" charset="0"/>
              </a:rPr>
              <a:t>winery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7219504" y="1061715"/>
            <a:ext cx="3167756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2" rIns="95784" bIns="47892"/>
          <a:lstStyle>
            <a:lvl1pPr marL="358775" indent="-358775" defTabSz="957263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spcAft>
                <a:spcPct val="20000"/>
              </a:spcAft>
              <a:buChar char="–"/>
              <a:defRPr sz="25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spcAft>
                <a:spcPct val="20000"/>
              </a:spcAft>
              <a:buChar char="•"/>
              <a:defRPr sz="21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spcAft>
                <a:spcPct val="20000"/>
              </a:spcAft>
              <a:buChar char="–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/>
              <a:t>140 m</a:t>
            </a:r>
            <a:r>
              <a:rPr lang="en-US" altLang="en-US" sz="2400" baseline="30000" dirty="0"/>
              <a:t>2</a:t>
            </a:r>
          </a:p>
          <a:p>
            <a:pPr eaLnBrk="1" hangingPunct="1"/>
            <a:r>
              <a:rPr lang="en-US" altLang="en-US" sz="2400" dirty="0"/>
              <a:t>Wine storage and tank room</a:t>
            </a:r>
          </a:p>
          <a:p>
            <a:pPr eaLnBrk="1" hangingPunct="1"/>
            <a:r>
              <a:rPr lang="en-US" altLang="en-US" sz="2400" dirty="0"/>
              <a:t>Not yet  press and  bottling </a:t>
            </a:r>
            <a:r>
              <a:rPr lang="en-US" altLang="en-US" sz="2400" dirty="0" smtClean="0"/>
              <a:t>machine</a:t>
            </a:r>
          </a:p>
          <a:p>
            <a:pPr eaLnBrk="1" hangingPunct="1"/>
            <a:r>
              <a:rPr lang="en-US" altLang="en-US" sz="2400" dirty="0" smtClean="0"/>
              <a:t>Simple layout but appropriate functionality</a:t>
            </a:r>
            <a:endParaRPr lang="en-US" altLang="en-US" sz="2400" dirty="0"/>
          </a:p>
        </p:txBody>
      </p:sp>
      <p:pic>
        <p:nvPicPr>
          <p:cNvPr id="32773" name="Picture 7" descr="NewSto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277938"/>
            <a:ext cx="3494088" cy="2376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327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2427287"/>
            <a:ext cx="3374589" cy="2162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Early era </a:t>
            </a:r>
            <a:r>
              <a:rPr lang="en-US" dirty="0">
                <a:ea typeface="ＭＳ Ｐゴシック" charset="0"/>
              </a:rPr>
              <a:t>up to 2008</a:t>
            </a:r>
            <a:endParaRPr lang="sv-SE" dirty="0">
              <a:ea typeface="ＭＳ Ｐゴシック" charset="0"/>
            </a:endParaRPr>
          </a:p>
        </p:txBody>
      </p:sp>
      <p:pic>
        <p:nvPicPr>
          <p:cNvPr id="37892" name="Picture 7" descr="2006RhineRieslingGoldenLineFro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879600"/>
            <a:ext cx="1179512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 descr="2007pinotgrisg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297113"/>
            <a:ext cx="11699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0" descr="2008rhinerieslings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2232025"/>
            <a:ext cx="1130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0" descr="RieslingDuMondeSilver20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949450"/>
            <a:ext cx="1052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1" descr="DecanterBronze20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879600"/>
            <a:ext cx="7175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23"/>
          <p:cNvSpPr txBox="1">
            <a:spLocks noChangeArrowheads="1"/>
          </p:cNvSpPr>
          <p:nvPr/>
        </p:nvSpPr>
        <p:spPr bwMode="auto">
          <a:xfrm>
            <a:off x="4703763" y="1350963"/>
            <a:ext cx="1254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2006  </a:t>
            </a:r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rhine  riesling  GL</a:t>
            </a:r>
          </a:p>
        </p:txBody>
      </p:sp>
      <p:sp>
        <p:nvSpPr>
          <p:cNvPr id="37898" name="Text Box 24"/>
          <p:cNvSpPr txBox="1">
            <a:spLocks noChangeArrowheads="1"/>
          </p:cNvSpPr>
          <p:nvPr/>
        </p:nvSpPr>
        <p:spPr bwMode="auto">
          <a:xfrm>
            <a:off x="5422900" y="4368800"/>
            <a:ext cx="1441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2007  </a:t>
            </a:r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pinot  gris  GL</a:t>
            </a:r>
          </a:p>
        </p:txBody>
      </p:sp>
      <p:sp>
        <p:nvSpPr>
          <p:cNvPr id="37899" name="Text Box 27"/>
          <p:cNvSpPr txBox="1">
            <a:spLocks noChangeArrowheads="1"/>
          </p:cNvSpPr>
          <p:nvPr/>
        </p:nvSpPr>
        <p:spPr bwMode="auto">
          <a:xfrm>
            <a:off x="7226300" y="4248150"/>
            <a:ext cx="1441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2008  </a:t>
            </a:r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rhine  riesling  SL</a:t>
            </a:r>
          </a:p>
        </p:txBody>
      </p:sp>
      <p:pic>
        <p:nvPicPr>
          <p:cNvPr id="37900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1565275"/>
            <a:ext cx="165417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Text Box 24"/>
          <p:cNvSpPr txBox="1">
            <a:spLocks noChangeArrowheads="1"/>
          </p:cNvSpPr>
          <p:nvPr/>
        </p:nvSpPr>
        <p:spPr bwMode="auto">
          <a:xfrm>
            <a:off x="2551113" y="3875088"/>
            <a:ext cx="1687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Poor Richard" panose="02080502050505020702" pitchFamily="18" charset="0"/>
              </a:rPr>
              <a:t>2004</a:t>
            </a:r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>
                <a:solidFill>
                  <a:schemeClr val="bg1"/>
                </a:solidFill>
                <a:latin typeface="ParkAvenue BT" panose="03020602050506080705" pitchFamily="66" charset="0"/>
              </a:rPr>
              <a:t>Villa </a:t>
            </a:r>
            <a:r>
              <a:rPr lang="en-US" altLang="en-US" sz="1600" b="1">
                <a:solidFill>
                  <a:schemeClr val="bg1"/>
                </a:solidFill>
                <a:latin typeface="ParkAvenue BT" panose="03020602050506080705" pitchFamily="66" charset="0"/>
              </a:rPr>
              <a:t>Sandahl</a:t>
            </a:r>
          </a:p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Poor Richard" panose="02080502050505020702" pitchFamily="18" charset="0"/>
              </a:rPr>
              <a:t>Rhine Riesling Pinot  Gris</a:t>
            </a:r>
          </a:p>
        </p:txBody>
      </p:sp>
      <p:sp>
        <p:nvSpPr>
          <p:cNvPr id="37902" name="Text Box 24"/>
          <p:cNvSpPr txBox="1">
            <a:spLocks noChangeArrowheads="1"/>
          </p:cNvSpPr>
          <p:nvPr/>
        </p:nvSpPr>
        <p:spPr bwMode="auto">
          <a:xfrm>
            <a:off x="2106613" y="1042988"/>
            <a:ext cx="2108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Poor Richard" panose="02080502050505020702" pitchFamily="18" charset="0"/>
              </a:rPr>
              <a:t>2004</a:t>
            </a:r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>
                <a:solidFill>
                  <a:schemeClr val="bg1"/>
                </a:solidFill>
                <a:latin typeface="ParkAvenue BT" panose="03020602050506080705" pitchFamily="66" charset="0"/>
              </a:rPr>
              <a:t>Villa </a:t>
            </a:r>
            <a:r>
              <a:rPr lang="en-US" altLang="en-US" sz="1600" b="1">
                <a:solidFill>
                  <a:schemeClr val="bg1"/>
                </a:solidFill>
                <a:latin typeface="ParkAvenue BT" panose="03020602050506080705" pitchFamily="66" charset="0"/>
              </a:rPr>
              <a:t>Sandahl</a:t>
            </a:r>
          </a:p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Poor Richard" panose="02080502050505020702" pitchFamily="18" charset="0"/>
              </a:rPr>
              <a:t>Late Harvest Barrique Pinot  Gris</a:t>
            </a:r>
          </a:p>
        </p:txBody>
      </p:sp>
      <p:pic>
        <p:nvPicPr>
          <p:cNvPr id="37903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601913"/>
            <a:ext cx="16510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6" descr="2008rhinerieslingg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095" y="1741488"/>
            <a:ext cx="12414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22" descr="DecanterBronze20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670" y="1463675"/>
            <a:ext cx="7175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Text Box 26"/>
          <p:cNvSpPr txBox="1">
            <a:spLocks noChangeArrowheads="1"/>
          </p:cNvSpPr>
          <p:nvPr/>
        </p:nvSpPr>
        <p:spPr bwMode="auto">
          <a:xfrm>
            <a:off x="8140700" y="1204913"/>
            <a:ext cx="1441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2008  </a:t>
            </a:r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rhine  riesling  GL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2284" y="53975"/>
            <a:ext cx="9073008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ea typeface="ＭＳ Ｐゴシック" charset="0"/>
              </a:rPr>
              <a:t>Break through </a:t>
            </a:r>
            <a:r>
              <a:rPr lang="en-US" sz="4400" dirty="0" smtClean="0">
                <a:ea typeface="ＭＳ Ｐゴシック" charset="0"/>
              </a:rPr>
              <a:t>2010 vintage (theme: get going)</a:t>
            </a:r>
            <a:endParaRPr lang="en-US" sz="4400" dirty="0">
              <a:ea typeface="ＭＳ Ｐゴシック" charset="0"/>
            </a:endParaRPr>
          </a:p>
        </p:txBody>
      </p:sp>
      <p:pic>
        <p:nvPicPr>
          <p:cNvPr id="38916" name="Picture 4" descr="2010thestamplabel-320x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001838"/>
            <a:ext cx="2447925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DecanterGold2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75" y="2879725"/>
            <a:ext cx="825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2010receptlabel-320x2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985912"/>
            <a:ext cx="2592387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DecanterSilver2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593925"/>
            <a:ext cx="8143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PannonBormustra2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3284538"/>
            <a:ext cx="8651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RieslingDuMondeGold20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1408113"/>
            <a:ext cx="13684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RieslingDuMondeGold20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627137"/>
            <a:ext cx="13684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499225" y="3711575"/>
            <a:ext cx="172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2010  </a:t>
            </a:r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rhine  riesling  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the stamp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466975" y="3782962"/>
            <a:ext cx="172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2010  </a:t>
            </a:r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rhine  riesling  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recept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pic>
        <p:nvPicPr>
          <p:cNvPr id="38925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503562"/>
            <a:ext cx="898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75" y="2374900"/>
            <a:ext cx="900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99225" y="1587257"/>
            <a:ext cx="1156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Flagship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1684" y="1587257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12" y="53975"/>
            <a:ext cx="8064747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Wines from </a:t>
            </a:r>
            <a:r>
              <a:rPr lang="en-US" dirty="0" smtClean="0">
                <a:ea typeface="ＭＳ Ｐゴシック" charset="0"/>
              </a:rPr>
              <a:t>2011 vintage (theme: events)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39940" name="Picture 8" descr="MagicRainFront5-480x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333500"/>
            <a:ext cx="291465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9" descr="CappuccinoOilFront20-342x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70100"/>
            <a:ext cx="19431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0" descr="GiveMeFiveFront10-400x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1" y="1925811"/>
            <a:ext cx="23034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15"/>
          <p:cNvSpPr txBox="1">
            <a:spLocks noChangeArrowheads="1"/>
          </p:cNvSpPr>
          <p:nvPr/>
        </p:nvSpPr>
        <p:spPr bwMode="auto">
          <a:xfrm>
            <a:off x="1890713" y="3422650"/>
            <a:ext cx="1871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20 1 1  </a:t>
            </a:r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rhine  riesling  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magic  rain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39944" name="Text Box 17"/>
          <p:cNvSpPr txBox="1">
            <a:spLocks noChangeArrowheads="1"/>
          </p:cNvSpPr>
          <p:nvPr/>
        </p:nvSpPr>
        <p:spPr bwMode="auto">
          <a:xfrm rot="-721011">
            <a:off x="4737100" y="4373563"/>
            <a:ext cx="2305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20 1 1  </a:t>
            </a:r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rhine  riesling  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cappuccino  oil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39945" name="Text Box 18"/>
          <p:cNvSpPr txBox="1">
            <a:spLocks noChangeArrowheads="1"/>
          </p:cNvSpPr>
          <p:nvPr/>
        </p:nvSpPr>
        <p:spPr bwMode="auto">
          <a:xfrm>
            <a:off x="7947497" y="4242789"/>
            <a:ext cx="215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20 1 1  </a:t>
            </a:r>
            <a:r>
              <a:rPr lang="en-US" altLang="en-US" sz="1600" b="1" dirty="0" err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  <a:endParaRPr lang="en-US" altLang="en-US" sz="1600" b="1" dirty="0">
              <a:solidFill>
                <a:schemeClr val="bg1"/>
              </a:solidFill>
              <a:latin typeface="Hustle Extended" panose="00000400000000000000" pitchFamily="2" charset="0"/>
            </a:endParaRPr>
          </a:p>
          <a:p>
            <a:pPr eaLnBrk="1" hangingPunct="1"/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olasz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sv-SE" sz="1200" b="1" dirty="0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give  me  five</a:t>
            </a:r>
            <a:r>
              <a:rPr lang="en-US" altLang="sv-SE" sz="1200" b="1" dirty="0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pic>
        <p:nvPicPr>
          <p:cNvPr id="39946" name="Picture 20" descr="DecanterSilver20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3003550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017838"/>
            <a:ext cx="8858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917950"/>
            <a:ext cx="8858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1122363"/>
            <a:ext cx="88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084388"/>
            <a:ext cx="88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070100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62056" y="939185"/>
            <a:ext cx="1156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Flagship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37077" y="1565771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18256" y="1773013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58976" y="53975"/>
            <a:ext cx="8572300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Wines from </a:t>
            </a:r>
            <a:r>
              <a:rPr lang="en-US" dirty="0" smtClean="0">
                <a:ea typeface="ＭＳ Ｐゴシック" charset="0"/>
              </a:rPr>
              <a:t>2012 vintage (theme: windows)</a:t>
            </a:r>
            <a:endParaRPr lang="en-US" dirty="0">
              <a:ea typeface="ＭＳ Ｐゴシック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817688" y="2808312"/>
            <a:ext cx="1296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20 1 2  </a:t>
            </a:r>
            <a:r>
              <a:rPr lang="en-US" altLang="en-US" sz="1600" b="1" dirty="0" err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  <a:endParaRPr lang="en-US" altLang="en-US" sz="1600" b="1" dirty="0">
              <a:solidFill>
                <a:schemeClr val="bg1"/>
              </a:solidFill>
              <a:latin typeface="Hustle Extended" panose="00000400000000000000" pitchFamily="2" charset="0"/>
            </a:endParaRPr>
          </a:p>
          <a:p>
            <a:pPr eaLnBrk="1" hangingPunct="1"/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sv-SE" sz="1200" b="1" dirty="0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elephant tap</a:t>
            </a:r>
            <a:r>
              <a:rPr lang="en-US" altLang="sv-SE" sz="1200" b="1" dirty="0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2825750" y="4754563"/>
            <a:ext cx="3024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20 1 2  </a:t>
            </a:r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 </a:t>
            </a:r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rhine  riesling  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rake &amp; scoop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pic>
        <p:nvPicPr>
          <p:cNvPr id="40966" name="Picture 8" descr="multiplexorfront-3-clipped-low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27" y="1210686"/>
            <a:ext cx="2300211" cy="16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5634038" y="2808312"/>
            <a:ext cx="1296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20 1 2  </a:t>
            </a:r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rhine  riesling  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multiplexor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pic>
        <p:nvPicPr>
          <p:cNvPr id="40968" name="Picture 11" descr="laundryhangerfront-3-clipped-low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26" y="3160113"/>
            <a:ext cx="2298799" cy="16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6642100" y="4754563"/>
            <a:ext cx="316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20 1 2  </a:t>
            </a:r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 </a:t>
            </a:r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rhine  riesling  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laundry hanger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pic>
        <p:nvPicPr>
          <p:cNvPr id="40970" name="Picture 10" descr="boxfixturefront-5-clipped-low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38" y="1210687"/>
            <a:ext cx="2298800" cy="16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9450388" y="2808312"/>
            <a:ext cx="1296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20 1 2  </a:t>
            </a:r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olasz  riesling  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box fixture</a:t>
            </a:r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pic>
        <p:nvPicPr>
          <p:cNvPr id="4097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55837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40116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4354513"/>
            <a:ext cx="8858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5" descr="elephanttapfront-3-clipped-lowr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40" y="1210687"/>
            <a:ext cx="2298800" cy="16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65" y="2081406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40" y="2448118"/>
            <a:ext cx="8858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6" descr="rake&amp;scoopfront-3-clipped-lowr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76" y="3160113"/>
            <a:ext cx="2298799" cy="16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02113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370388"/>
            <a:ext cx="8858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200673" y="828868"/>
            <a:ext cx="769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Base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18212" y="867177"/>
            <a:ext cx="769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Base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44224" y="863695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19494" y="2833362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15130" y="2828557"/>
            <a:ext cx="1156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Flagship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92" y="53975"/>
            <a:ext cx="9145016" cy="876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Wines from </a:t>
            </a:r>
            <a:r>
              <a:rPr lang="en-US" dirty="0" smtClean="0"/>
              <a:t>2013 vintage (theme differences)</a:t>
            </a:r>
            <a:endParaRPr lang="en-US" dirty="0"/>
          </a:p>
        </p:txBody>
      </p:sp>
      <p:pic>
        <p:nvPicPr>
          <p:cNvPr id="430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71700"/>
            <a:ext cx="199866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009650"/>
            <a:ext cx="248602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2744788"/>
            <a:ext cx="211613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990600"/>
            <a:ext cx="19224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4"/>
          <p:cNvSpPr txBox="1">
            <a:spLocks noChangeArrowheads="1"/>
          </p:cNvSpPr>
          <p:nvPr/>
        </p:nvSpPr>
        <p:spPr bwMode="auto">
          <a:xfrm>
            <a:off x="2251075" y="4170363"/>
            <a:ext cx="182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20 1 3  </a:t>
            </a:r>
            <a:r>
              <a:rPr lang="en-US" altLang="en-US" sz="1600" b="1" dirty="0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</a:p>
          <a:p>
            <a:pPr eaLnBrk="1" hangingPunct="1"/>
            <a:r>
              <a:rPr lang="en-US" altLang="sv-SE" sz="1200" b="1" dirty="0">
                <a:solidFill>
                  <a:schemeClr val="bg1"/>
                </a:solidFill>
                <a:latin typeface="Basque" panose="00000400000000000000" pitchFamily="2" charset="0"/>
              </a:rPr>
              <a:t>bishop  backyard  ‘secret’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43017" name="Text Box 4"/>
          <p:cNvSpPr txBox="1">
            <a:spLocks noChangeArrowheads="1"/>
          </p:cNvSpPr>
          <p:nvPr/>
        </p:nvSpPr>
        <p:spPr bwMode="auto">
          <a:xfrm>
            <a:off x="4456113" y="2622550"/>
            <a:ext cx="1295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20 1 3  </a:t>
            </a:r>
            <a:r>
              <a:rPr lang="en-US" altLang="en-US" sz="1600" b="1" dirty="0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algn="ctr" eaLnBrk="1" hangingPunct="1"/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genesis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sv-SE" sz="1200" b="1" dirty="0">
                <a:solidFill>
                  <a:schemeClr val="bg1"/>
                </a:solidFill>
                <a:latin typeface="Basque" panose="00000400000000000000" pitchFamily="2" charset="0"/>
              </a:rPr>
              <a:t>‘count </a:t>
            </a:r>
          </a:p>
          <a:p>
            <a:pPr algn="ctr" eaLnBrk="1" hangingPunct="1"/>
            <a:r>
              <a:rPr lang="en-US" altLang="sv-SE" sz="1200" b="1" dirty="0">
                <a:solidFill>
                  <a:schemeClr val="bg1"/>
                </a:solidFill>
                <a:latin typeface="Basque" panose="00000400000000000000" pitchFamily="2" charset="0"/>
              </a:rPr>
              <a:t>down’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43018" name="Text Box 4"/>
          <p:cNvSpPr txBox="1">
            <a:spLocks noChangeArrowheads="1"/>
          </p:cNvSpPr>
          <p:nvPr/>
        </p:nvSpPr>
        <p:spPr bwMode="auto">
          <a:xfrm>
            <a:off x="7723188" y="4170363"/>
            <a:ext cx="1919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     20 1 3  </a:t>
            </a:r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   rhine  riesling </a:t>
            </a:r>
          </a:p>
          <a:p>
            <a:pPr eaLnBrk="1" hangingPunct="1"/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‘all  of  a  kind’</a:t>
            </a:r>
            <a:endParaRPr lang="en-US" altLang="en-US" sz="1200" b="1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43019" name="Text Box 4"/>
          <p:cNvSpPr txBox="1">
            <a:spLocks noChangeArrowheads="1"/>
          </p:cNvSpPr>
          <p:nvPr/>
        </p:nvSpPr>
        <p:spPr bwMode="auto">
          <a:xfrm>
            <a:off x="8442325" y="2430463"/>
            <a:ext cx="19208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20 1 3  </a:t>
            </a:r>
          </a:p>
          <a:p>
            <a:pPr algn="r" eaLnBrk="1" hangingPunct="1"/>
            <a:r>
              <a:rPr lang="en-US" altLang="en-US" sz="1600" b="1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algn="r" eaLnBrk="1" hangingPunct="1"/>
            <a:r>
              <a:rPr lang="en-US" altLang="en-US" sz="1200" b="1">
                <a:solidFill>
                  <a:schemeClr val="bg1"/>
                </a:solidFill>
                <a:latin typeface="Basque" panose="00000400000000000000" pitchFamily="2" charset="0"/>
              </a:rPr>
              <a:t>rhine  riesling </a:t>
            </a:r>
          </a:p>
          <a:p>
            <a:pPr algn="r" eaLnBrk="1" hangingPunct="1"/>
            <a:r>
              <a:rPr lang="en-US" altLang="sv-SE" sz="1200" b="1">
                <a:solidFill>
                  <a:schemeClr val="bg1"/>
                </a:solidFill>
                <a:latin typeface="Basque" panose="00000400000000000000" pitchFamily="2" charset="0"/>
              </a:rPr>
              <a:t>‘gold  standard’</a:t>
            </a:r>
            <a:endParaRPr lang="en-US" altLang="en-US" sz="1200" b="1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39" y="2382948"/>
            <a:ext cx="1080120" cy="723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36" y="709532"/>
            <a:ext cx="868685" cy="868685"/>
          </a:xfrm>
          <a:prstGeom prst="rect">
            <a:avLst/>
          </a:prstGeom>
        </p:spPr>
      </p:pic>
      <p:pic>
        <p:nvPicPr>
          <p:cNvPr id="14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054767"/>
            <a:ext cx="8858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38" y="2627850"/>
            <a:ext cx="1006529" cy="9528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132" y="1395874"/>
            <a:ext cx="1008112" cy="9543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71" y="767546"/>
            <a:ext cx="1006529" cy="9528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21758" y="840373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67" y="1873047"/>
            <a:ext cx="769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Base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24039" y="2023537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8098" y="805320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Wines of 2014 vintage (theme: flooded)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52" y="2933923"/>
            <a:ext cx="3632176" cy="2041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81" y="1061715"/>
            <a:ext cx="3632176" cy="2041283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50356" y="3149947"/>
            <a:ext cx="32396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4 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 </a:t>
            </a: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genesis ‘mms’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54812" y="2501875"/>
            <a:ext cx="32396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4 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 </a:t>
            </a: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genesis ‘</a:t>
            </a:r>
            <a:r>
              <a:rPr lang="en-US" altLang="sv-SE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sos</a:t>
            </a: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4812" y="2213843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0356" y="3509987"/>
            <a:ext cx="769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Base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VillaSandahlVineyardsLowRe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87" y="2424713"/>
            <a:ext cx="1512168" cy="11804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reeform 51"/>
          <p:cNvSpPr/>
          <p:nvPr/>
        </p:nvSpPr>
        <p:spPr bwMode="auto">
          <a:xfrm>
            <a:off x="6282804" y="2819030"/>
            <a:ext cx="288031" cy="293514"/>
          </a:xfrm>
          <a:custGeom>
            <a:avLst/>
            <a:gdLst>
              <a:gd name="connsiteX0" fmla="*/ 0 w 1183005"/>
              <a:gd name="connsiteY0" fmla="*/ 0 h 266700"/>
              <a:gd name="connsiteX1" fmla="*/ 434340 w 1183005"/>
              <a:gd name="connsiteY1" fmla="*/ 260985 h 266700"/>
              <a:gd name="connsiteX2" fmla="*/ 1183005 w 1183005"/>
              <a:gd name="connsiteY2" fmla="*/ 266700 h 266700"/>
              <a:gd name="connsiteX0" fmla="*/ 0 w 1183005"/>
              <a:gd name="connsiteY0" fmla="*/ 0 h 443484"/>
              <a:gd name="connsiteX1" fmla="*/ 434340 w 1183005"/>
              <a:gd name="connsiteY1" fmla="*/ 437769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52628 w 1183005"/>
              <a:gd name="connsiteY1" fmla="*/ 3036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4896 w 1183005"/>
              <a:gd name="connsiteY1" fmla="*/ 3417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0876 w 1183005"/>
              <a:gd name="connsiteY1" fmla="*/ 30746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92834 w 1183005"/>
              <a:gd name="connsiteY1" fmla="*/ 296037 h 443484"/>
              <a:gd name="connsiteX2" fmla="*/ 1183005 w 1183005"/>
              <a:gd name="connsiteY2" fmla="*/ 443484 h 443484"/>
              <a:gd name="connsiteX0" fmla="*/ 0 w 889497"/>
              <a:gd name="connsiteY0" fmla="*/ 0 h 1030224"/>
              <a:gd name="connsiteX1" fmla="*/ 492834 w 889497"/>
              <a:gd name="connsiteY1" fmla="*/ 296037 h 1030224"/>
              <a:gd name="connsiteX2" fmla="*/ 889497 w 889497"/>
              <a:gd name="connsiteY2" fmla="*/ 1030224 h 1030224"/>
              <a:gd name="connsiteX0" fmla="*/ 0 w 889497"/>
              <a:gd name="connsiteY0" fmla="*/ 0 h 1030224"/>
              <a:gd name="connsiteX1" fmla="*/ 565206 w 889497"/>
              <a:gd name="connsiteY1" fmla="*/ 677037 h 1030224"/>
              <a:gd name="connsiteX2" fmla="*/ 889497 w 889497"/>
              <a:gd name="connsiteY2" fmla="*/ 1030224 h 1030224"/>
              <a:gd name="connsiteX0" fmla="*/ 0 w 342688"/>
              <a:gd name="connsiteY0" fmla="*/ 0 h 694944"/>
              <a:gd name="connsiteX1" fmla="*/ 18397 w 342688"/>
              <a:gd name="connsiteY1" fmla="*/ 341757 h 694944"/>
              <a:gd name="connsiteX2" fmla="*/ 342688 w 342688"/>
              <a:gd name="connsiteY2" fmla="*/ 694944 h 694944"/>
              <a:gd name="connsiteX0" fmla="*/ 0 w 342688"/>
              <a:gd name="connsiteY0" fmla="*/ 0 h 694944"/>
              <a:gd name="connsiteX1" fmla="*/ 98810 w 342688"/>
              <a:gd name="connsiteY1" fmla="*/ 334137 h 694944"/>
              <a:gd name="connsiteX2" fmla="*/ 342688 w 342688"/>
              <a:gd name="connsiteY2" fmla="*/ 694944 h 694944"/>
              <a:gd name="connsiteX0" fmla="*/ 0 w 342688"/>
              <a:gd name="connsiteY0" fmla="*/ 0 h 664464"/>
              <a:gd name="connsiteX1" fmla="*/ 98810 w 342688"/>
              <a:gd name="connsiteY1" fmla="*/ 334137 h 664464"/>
              <a:gd name="connsiteX2" fmla="*/ 342688 w 342688"/>
              <a:gd name="connsiteY2" fmla="*/ 664464 h 66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688" h="664464">
                <a:moveTo>
                  <a:pt x="0" y="0"/>
                </a:moveTo>
                <a:lnTo>
                  <a:pt x="98810" y="334137"/>
                </a:lnTo>
                <a:lnTo>
                  <a:pt x="342688" y="664464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6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324" y="53975"/>
            <a:ext cx="8568952" cy="876300"/>
          </a:xfrm>
        </p:spPr>
        <p:txBody>
          <a:bodyPr/>
          <a:lstStyle/>
          <a:p>
            <a:r>
              <a:rPr lang="en-US" dirty="0" smtClean="0"/>
              <a:t>Wine from </a:t>
            </a:r>
            <a:r>
              <a:rPr lang="en-US" dirty="0" smtClean="0"/>
              <a:t>2015 vintage (theme: fragrancy)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39" y="1682132"/>
            <a:ext cx="1679727" cy="944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64" y="3479784"/>
            <a:ext cx="1717878" cy="966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3" y="1297874"/>
            <a:ext cx="1692702" cy="952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01" y="3817974"/>
            <a:ext cx="1679727" cy="944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54" y="3519769"/>
            <a:ext cx="1646795" cy="926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77" y="1672668"/>
            <a:ext cx="1663072" cy="935478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 bwMode="auto">
          <a:xfrm>
            <a:off x="4462015" y="1957345"/>
            <a:ext cx="1316734" cy="597050"/>
          </a:xfrm>
          <a:custGeom>
            <a:avLst/>
            <a:gdLst>
              <a:gd name="connsiteX0" fmla="*/ 0 w 1183005"/>
              <a:gd name="connsiteY0" fmla="*/ 0 h 266700"/>
              <a:gd name="connsiteX1" fmla="*/ 434340 w 1183005"/>
              <a:gd name="connsiteY1" fmla="*/ 260985 h 266700"/>
              <a:gd name="connsiteX2" fmla="*/ 1183005 w 1183005"/>
              <a:gd name="connsiteY2" fmla="*/ 266700 h 266700"/>
              <a:gd name="connsiteX0" fmla="*/ 0 w 1183005"/>
              <a:gd name="connsiteY0" fmla="*/ 0 h 443484"/>
              <a:gd name="connsiteX1" fmla="*/ 434340 w 1183005"/>
              <a:gd name="connsiteY1" fmla="*/ 437769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52628 w 1183005"/>
              <a:gd name="connsiteY1" fmla="*/ 3036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4896 w 1183005"/>
              <a:gd name="connsiteY1" fmla="*/ 3417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0876 w 1183005"/>
              <a:gd name="connsiteY1" fmla="*/ 30746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92834 w 1183005"/>
              <a:gd name="connsiteY1" fmla="*/ 296037 h 443484"/>
              <a:gd name="connsiteX2" fmla="*/ 1183005 w 1183005"/>
              <a:gd name="connsiteY2" fmla="*/ 443484 h 44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3005" h="443484">
                <a:moveTo>
                  <a:pt x="0" y="0"/>
                </a:moveTo>
                <a:lnTo>
                  <a:pt x="492834" y="296037"/>
                </a:lnTo>
                <a:lnTo>
                  <a:pt x="1183005" y="443484"/>
                </a:lnTo>
              </a:path>
            </a:pathLst>
          </a:custGeom>
          <a:noFill/>
          <a:ln w="19050" cap="flat" cmpd="sng" algn="ctr">
            <a:solidFill>
              <a:srgbClr val="9B8C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6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435642" y="2581275"/>
            <a:ext cx="1343106" cy="1389146"/>
          </a:xfrm>
          <a:custGeom>
            <a:avLst/>
            <a:gdLst>
              <a:gd name="connsiteX0" fmla="*/ 0 w 1183005"/>
              <a:gd name="connsiteY0" fmla="*/ 0 h 266700"/>
              <a:gd name="connsiteX1" fmla="*/ 434340 w 1183005"/>
              <a:gd name="connsiteY1" fmla="*/ 260985 h 266700"/>
              <a:gd name="connsiteX2" fmla="*/ 1183005 w 1183005"/>
              <a:gd name="connsiteY2" fmla="*/ 266700 h 266700"/>
              <a:gd name="connsiteX0" fmla="*/ 0 w 1183005"/>
              <a:gd name="connsiteY0" fmla="*/ 0 h 443484"/>
              <a:gd name="connsiteX1" fmla="*/ 434340 w 1183005"/>
              <a:gd name="connsiteY1" fmla="*/ 437769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52628 w 1183005"/>
              <a:gd name="connsiteY1" fmla="*/ 303657 h 443484"/>
              <a:gd name="connsiteX2" fmla="*/ 1183005 w 1183005"/>
              <a:gd name="connsiteY2" fmla="*/ 443484 h 443484"/>
              <a:gd name="connsiteX0" fmla="*/ 0 w 1298829"/>
              <a:gd name="connsiteY0" fmla="*/ 1336167 h 1336167"/>
              <a:gd name="connsiteX1" fmla="*/ 568452 w 1298829"/>
              <a:gd name="connsiteY1" fmla="*/ 0 h 1336167"/>
              <a:gd name="connsiteX2" fmla="*/ 1298829 w 1298829"/>
              <a:gd name="connsiteY2" fmla="*/ 139827 h 1336167"/>
              <a:gd name="connsiteX0" fmla="*/ 0 w 1298829"/>
              <a:gd name="connsiteY0" fmla="*/ 1196340 h 1196340"/>
              <a:gd name="connsiteX1" fmla="*/ 440436 w 1298829"/>
              <a:gd name="connsiteY1" fmla="*/ 61341 h 1196340"/>
              <a:gd name="connsiteX2" fmla="*/ 1298829 w 1298829"/>
              <a:gd name="connsiteY2" fmla="*/ 0 h 1196340"/>
              <a:gd name="connsiteX0" fmla="*/ 0 w 1128141"/>
              <a:gd name="connsiteY0" fmla="*/ 1336548 h 1336548"/>
              <a:gd name="connsiteX1" fmla="*/ 440436 w 1128141"/>
              <a:gd name="connsiteY1" fmla="*/ 201549 h 1336548"/>
              <a:gd name="connsiteX2" fmla="*/ 1128141 w 1128141"/>
              <a:gd name="connsiteY2" fmla="*/ 0 h 1336548"/>
              <a:gd name="connsiteX0" fmla="*/ 0 w 1147191"/>
              <a:gd name="connsiteY0" fmla="*/ 1347978 h 1347978"/>
              <a:gd name="connsiteX1" fmla="*/ 459486 w 1147191"/>
              <a:gd name="connsiteY1" fmla="*/ 201549 h 1347978"/>
              <a:gd name="connsiteX2" fmla="*/ 1147191 w 1147191"/>
              <a:gd name="connsiteY2" fmla="*/ 0 h 1347978"/>
              <a:gd name="connsiteX0" fmla="*/ 0 w 1321830"/>
              <a:gd name="connsiteY0" fmla="*/ 1482233 h 1482233"/>
              <a:gd name="connsiteX1" fmla="*/ 634125 w 1321830"/>
              <a:gd name="connsiteY1" fmla="*/ 201549 h 1482233"/>
              <a:gd name="connsiteX2" fmla="*/ 1321830 w 1321830"/>
              <a:gd name="connsiteY2" fmla="*/ 0 h 1482233"/>
              <a:gd name="connsiteX0" fmla="*/ 0 w 1321830"/>
              <a:gd name="connsiteY0" fmla="*/ 1482233 h 1482233"/>
              <a:gd name="connsiteX1" fmla="*/ 299381 w 1321830"/>
              <a:gd name="connsiteY1" fmla="*/ 862292 h 1482233"/>
              <a:gd name="connsiteX2" fmla="*/ 634125 w 1321830"/>
              <a:gd name="connsiteY2" fmla="*/ 201549 h 1482233"/>
              <a:gd name="connsiteX3" fmla="*/ 1321830 w 1321830"/>
              <a:gd name="connsiteY3" fmla="*/ 0 h 1482233"/>
              <a:gd name="connsiteX0" fmla="*/ 0 w 1321830"/>
              <a:gd name="connsiteY0" fmla="*/ 1482233 h 1482233"/>
              <a:gd name="connsiteX1" fmla="*/ 453230 w 1321830"/>
              <a:gd name="connsiteY1" fmla="*/ 988650 h 1482233"/>
              <a:gd name="connsiteX2" fmla="*/ 634125 w 1321830"/>
              <a:gd name="connsiteY2" fmla="*/ 201549 h 1482233"/>
              <a:gd name="connsiteX3" fmla="*/ 1321830 w 1321830"/>
              <a:gd name="connsiteY3" fmla="*/ 0 h 1482233"/>
              <a:gd name="connsiteX0" fmla="*/ 0 w 1321830"/>
              <a:gd name="connsiteY0" fmla="*/ 1482233 h 1482233"/>
              <a:gd name="connsiteX1" fmla="*/ 453230 w 1321830"/>
              <a:gd name="connsiteY1" fmla="*/ 988650 h 1482233"/>
              <a:gd name="connsiteX2" fmla="*/ 696495 w 1321830"/>
              <a:gd name="connsiteY2" fmla="*/ 418726 h 1482233"/>
              <a:gd name="connsiteX3" fmla="*/ 1321830 w 1321830"/>
              <a:gd name="connsiteY3" fmla="*/ 0 h 1482233"/>
              <a:gd name="connsiteX0" fmla="*/ 0 w 1321830"/>
              <a:gd name="connsiteY0" fmla="*/ 1482233 h 1482233"/>
              <a:gd name="connsiteX1" fmla="*/ 453230 w 1321830"/>
              <a:gd name="connsiteY1" fmla="*/ 988650 h 1482233"/>
              <a:gd name="connsiteX2" fmla="*/ 717286 w 1321830"/>
              <a:gd name="connsiteY2" fmla="*/ 296316 h 1482233"/>
              <a:gd name="connsiteX3" fmla="*/ 1321830 w 1321830"/>
              <a:gd name="connsiteY3" fmla="*/ 0 h 1482233"/>
              <a:gd name="connsiteX0" fmla="*/ 0 w 1392517"/>
              <a:gd name="connsiteY0" fmla="*/ 1367722 h 1367722"/>
              <a:gd name="connsiteX1" fmla="*/ 523917 w 1392517"/>
              <a:gd name="connsiteY1" fmla="*/ 988650 h 1367722"/>
              <a:gd name="connsiteX2" fmla="*/ 787973 w 1392517"/>
              <a:gd name="connsiteY2" fmla="*/ 296316 h 1367722"/>
              <a:gd name="connsiteX3" fmla="*/ 1392517 w 1392517"/>
              <a:gd name="connsiteY3" fmla="*/ 0 h 136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517" h="1367722">
                <a:moveTo>
                  <a:pt x="0" y="1367722"/>
                </a:moveTo>
                <a:lnTo>
                  <a:pt x="523917" y="988650"/>
                </a:lnTo>
                <a:lnTo>
                  <a:pt x="787973" y="296316"/>
                </a:lnTo>
                <a:lnTo>
                  <a:pt x="1392517" y="0"/>
                </a:lnTo>
              </a:path>
            </a:pathLst>
          </a:custGeom>
          <a:noFill/>
          <a:ln w="19050" cap="flat" cmpd="sng" algn="ctr">
            <a:solidFill>
              <a:srgbClr val="9B8C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6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161940" y="2214683"/>
            <a:ext cx="272731" cy="645597"/>
          </a:xfrm>
          <a:custGeom>
            <a:avLst/>
            <a:gdLst>
              <a:gd name="connsiteX0" fmla="*/ 0 w 1183005"/>
              <a:gd name="connsiteY0" fmla="*/ 0 h 266700"/>
              <a:gd name="connsiteX1" fmla="*/ 434340 w 1183005"/>
              <a:gd name="connsiteY1" fmla="*/ 260985 h 266700"/>
              <a:gd name="connsiteX2" fmla="*/ 1183005 w 1183005"/>
              <a:gd name="connsiteY2" fmla="*/ 266700 h 266700"/>
              <a:gd name="connsiteX0" fmla="*/ 0 w 1183005"/>
              <a:gd name="connsiteY0" fmla="*/ 0 h 443484"/>
              <a:gd name="connsiteX1" fmla="*/ 434340 w 1183005"/>
              <a:gd name="connsiteY1" fmla="*/ 437769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52628 w 1183005"/>
              <a:gd name="connsiteY1" fmla="*/ 3036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4896 w 1183005"/>
              <a:gd name="connsiteY1" fmla="*/ 3417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0876 w 1183005"/>
              <a:gd name="connsiteY1" fmla="*/ 30746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92834 w 1183005"/>
              <a:gd name="connsiteY1" fmla="*/ 296037 h 443484"/>
              <a:gd name="connsiteX2" fmla="*/ 1183005 w 1183005"/>
              <a:gd name="connsiteY2" fmla="*/ 443484 h 443484"/>
              <a:gd name="connsiteX0" fmla="*/ 0 w 889497"/>
              <a:gd name="connsiteY0" fmla="*/ 0 h 1030224"/>
              <a:gd name="connsiteX1" fmla="*/ 492834 w 889497"/>
              <a:gd name="connsiteY1" fmla="*/ 296037 h 1030224"/>
              <a:gd name="connsiteX2" fmla="*/ 889497 w 889497"/>
              <a:gd name="connsiteY2" fmla="*/ 1030224 h 1030224"/>
              <a:gd name="connsiteX0" fmla="*/ 0 w 889497"/>
              <a:gd name="connsiteY0" fmla="*/ 0 h 1030224"/>
              <a:gd name="connsiteX1" fmla="*/ 565206 w 889497"/>
              <a:gd name="connsiteY1" fmla="*/ 677037 h 1030224"/>
              <a:gd name="connsiteX2" fmla="*/ 889497 w 889497"/>
              <a:gd name="connsiteY2" fmla="*/ 1030224 h 1030224"/>
              <a:gd name="connsiteX0" fmla="*/ 0 w 342688"/>
              <a:gd name="connsiteY0" fmla="*/ 0 h 694944"/>
              <a:gd name="connsiteX1" fmla="*/ 18397 w 342688"/>
              <a:gd name="connsiteY1" fmla="*/ 341757 h 694944"/>
              <a:gd name="connsiteX2" fmla="*/ 342688 w 342688"/>
              <a:gd name="connsiteY2" fmla="*/ 694944 h 694944"/>
              <a:gd name="connsiteX0" fmla="*/ 0 w 342688"/>
              <a:gd name="connsiteY0" fmla="*/ 0 h 694944"/>
              <a:gd name="connsiteX1" fmla="*/ 98810 w 342688"/>
              <a:gd name="connsiteY1" fmla="*/ 334137 h 694944"/>
              <a:gd name="connsiteX2" fmla="*/ 342688 w 342688"/>
              <a:gd name="connsiteY2" fmla="*/ 694944 h 694944"/>
              <a:gd name="connsiteX0" fmla="*/ 0 w 342688"/>
              <a:gd name="connsiteY0" fmla="*/ 0 h 664464"/>
              <a:gd name="connsiteX1" fmla="*/ 98810 w 342688"/>
              <a:gd name="connsiteY1" fmla="*/ 334137 h 664464"/>
              <a:gd name="connsiteX2" fmla="*/ 342688 w 342688"/>
              <a:gd name="connsiteY2" fmla="*/ 664464 h 66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688" h="664464">
                <a:moveTo>
                  <a:pt x="0" y="0"/>
                </a:moveTo>
                <a:lnTo>
                  <a:pt x="98810" y="334137"/>
                </a:lnTo>
                <a:lnTo>
                  <a:pt x="342688" y="664464"/>
                </a:lnTo>
              </a:path>
            </a:pathLst>
          </a:custGeom>
          <a:noFill/>
          <a:ln w="1905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6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724561" y="2873352"/>
            <a:ext cx="446546" cy="954457"/>
          </a:xfrm>
          <a:custGeom>
            <a:avLst/>
            <a:gdLst>
              <a:gd name="connsiteX0" fmla="*/ 0 w 1183005"/>
              <a:gd name="connsiteY0" fmla="*/ 0 h 266700"/>
              <a:gd name="connsiteX1" fmla="*/ 434340 w 1183005"/>
              <a:gd name="connsiteY1" fmla="*/ 260985 h 266700"/>
              <a:gd name="connsiteX2" fmla="*/ 1183005 w 1183005"/>
              <a:gd name="connsiteY2" fmla="*/ 266700 h 266700"/>
              <a:gd name="connsiteX0" fmla="*/ 0 w 1183005"/>
              <a:gd name="connsiteY0" fmla="*/ 0 h 443484"/>
              <a:gd name="connsiteX1" fmla="*/ 434340 w 1183005"/>
              <a:gd name="connsiteY1" fmla="*/ 437769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52628 w 1183005"/>
              <a:gd name="connsiteY1" fmla="*/ 3036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4896 w 1183005"/>
              <a:gd name="connsiteY1" fmla="*/ 3417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0876 w 1183005"/>
              <a:gd name="connsiteY1" fmla="*/ 30746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92834 w 1183005"/>
              <a:gd name="connsiteY1" fmla="*/ 296037 h 443484"/>
              <a:gd name="connsiteX2" fmla="*/ 1183005 w 1183005"/>
              <a:gd name="connsiteY2" fmla="*/ 443484 h 443484"/>
              <a:gd name="connsiteX0" fmla="*/ 0 w 889497"/>
              <a:gd name="connsiteY0" fmla="*/ 0 h 1030224"/>
              <a:gd name="connsiteX1" fmla="*/ 492834 w 889497"/>
              <a:gd name="connsiteY1" fmla="*/ 296037 h 1030224"/>
              <a:gd name="connsiteX2" fmla="*/ 889497 w 889497"/>
              <a:gd name="connsiteY2" fmla="*/ 1030224 h 1030224"/>
              <a:gd name="connsiteX0" fmla="*/ 0 w 889497"/>
              <a:gd name="connsiteY0" fmla="*/ 0 h 1030224"/>
              <a:gd name="connsiteX1" fmla="*/ 565206 w 889497"/>
              <a:gd name="connsiteY1" fmla="*/ 677037 h 1030224"/>
              <a:gd name="connsiteX2" fmla="*/ 889497 w 889497"/>
              <a:gd name="connsiteY2" fmla="*/ 1030224 h 1030224"/>
              <a:gd name="connsiteX0" fmla="*/ 0 w 342688"/>
              <a:gd name="connsiteY0" fmla="*/ 0 h 694944"/>
              <a:gd name="connsiteX1" fmla="*/ 18397 w 342688"/>
              <a:gd name="connsiteY1" fmla="*/ 341757 h 694944"/>
              <a:gd name="connsiteX2" fmla="*/ 342688 w 342688"/>
              <a:gd name="connsiteY2" fmla="*/ 694944 h 694944"/>
              <a:gd name="connsiteX0" fmla="*/ 0 w 342688"/>
              <a:gd name="connsiteY0" fmla="*/ 0 h 694944"/>
              <a:gd name="connsiteX1" fmla="*/ 98810 w 342688"/>
              <a:gd name="connsiteY1" fmla="*/ 334137 h 694944"/>
              <a:gd name="connsiteX2" fmla="*/ 342688 w 342688"/>
              <a:gd name="connsiteY2" fmla="*/ 694944 h 694944"/>
              <a:gd name="connsiteX0" fmla="*/ 0 w 342688"/>
              <a:gd name="connsiteY0" fmla="*/ 0 h 664464"/>
              <a:gd name="connsiteX1" fmla="*/ 98810 w 342688"/>
              <a:gd name="connsiteY1" fmla="*/ 334137 h 664464"/>
              <a:gd name="connsiteX2" fmla="*/ 342688 w 342688"/>
              <a:gd name="connsiteY2" fmla="*/ 664464 h 66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688" h="664464">
                <a:moveTo>
                  <a:pt x="0" y="0"/>
                </a:moveTo>
                <a:lnTo>
                  <a:pt x="98810" y="334137"/>
                </a:lnTo>
                <a:lnTo>
                  <a:pt x="342688" y="664464"/>
                </a:ln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6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480251" y="2190123"/>
            <a:ext cx="1220634" cy="673491"/>
          </a:xfrm>
          <a:custGeom>
            <a:avLst/>
            <a:gdLst>
              <a:gd name="connsiteX0" fmla="*/ 0 w 1183005"/>
              <a:gd name="connsiteY0" fmla="*/ 0 h 266700"/>
              <a:gd name="connsiteX1" fmla="*/ 434340 w 1183005"/>
              <a:gd name="connsiteY1" fmla="*/ 260985 h 266700"/>
              <a:gd name="connsiteX2" fmla="*/ 1183005 w 1183005"/>
              <a:gd name="connsiteY2" fmla="*/ 266700 h 266700"/>
              <a:gd name="connsiteX0" fmla="*/ 0 w 1183005"/>
              <a:gd name="connsiteY0" fmla="*/ 0 h 443484"/>
              <a:gd name="connsiteX1" fmla="*/ 434340 w 1183005"/>
              <a:gd name="connsiteY1" fmla="*/ 437769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52628 w 1183005"/>
              <a:gd name="connsiteY1" fmla="*/ 3036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4896 w 1183005"/>
              <a:gd name="connsiteY1" fmla="*/ 3417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0876 w 1183005"/>
              <a:gd name="connsiteY1" fmla="*/ 30746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92834 w 1183005"/>
              <a:gd name="connsiteY1" fmla="*/ 296037 h 443484"/>
              <a:gd name="connsiteX2" fmla="*/ 1183005 w 1183005"/>
              <a:gd name="connsiteY2" fmla="*/ 443484 h 443484"/>
              <a:gd name="connsiteX0" fmla="*/ 0 w 889497"/>
              <a:gd name="connsiteY0" fmla="*/ 0 h 1030224"/>
              <a:gd name="connsiteX1" fmla="*/ 492834 w 889497"/>
              <a:gd name="connsiteY1" fmla="*/ 296037 h 1030224"/>
              <a:gd name="connsiteX2" fmla="*/ 889497 w 889497"/>
              <a:gd name="connsiteY2" fmla="*/ 1030224 h 1030224"/>
              <a:gd name="connsiteX0" fmla="*/ 0 w 889497"/>
              <a:gd name="connsiteY0" fmla="*/ 0 h 1030224"/>
              <a:gd name="connsiteX1" fmla="*/ 565206 w 889497"/>
              <a:gd name="connsiteY1" fmla="*/ 677037 h 1030224"/>
              <a:gd name="connsiteX2" fmla="*/ 889497 w 889497"/>
              <a:gd name="connsiteY2" fmla="*/ 1030224 h 1030224"/>
              <a:gd name="connsiteX0" fmla="*/ 0 w 342688"/>
              <a:gd name="connsiteY0" fmla="*/ 0 h 694944"/>
              <a:gd name="connsiteX1" fmla="*/ 18397 w 342688"/>
              <a:gd name="connsiteY1" fmla="*/ 341757 h 694944"/>
              <a:gd name="connsiteX2" fmla="*/ 342688 w 342688"/>
              <a:gd name="connsiteY2" fmla="*/ 694944 h 694944"/>
              <a:gd name="connsiteX0" fmla="*/ 0 w 342688"/>
              <a:gd name="connsiteY0" fmla="*/ 0 h 694944"/>
              <a:gd name="connsiteX1" fmla="*/ 98810 w 342688"/>
              <a:gd name="connsiteY1" fmla="*/ 334137 h 694944"/>
              <a:gd name="connsiteX2" fmla="*/ 342688 w 342688"/>
              <a:gd name="connsiteY2" fmla="*/ 694944 h 694944"/>
              <a:gd name="connsiteX0" fmla="*/ 0 w 342688"/>
              <a:gd name="connsiteY0" fmla="*/ 0 h 664464"/>
              <a:gd name="connsiteX1" fmla="*/ 98810 w 342688"/>
              <a:gd name="connsiteY1" fmla="*/ 334137 h 664464"/>
              <a:gd name="connsiteX2" fmla="*/ 342688 w 342688"/>
              <a:gd name="connsiteY2" fmla="*/ 664464 h 664464"/>
              <a:gd name="connsiteX0" fmla="*/ 222843 w 243878"/>
              <a:gd name="connsiteY0" fmla="*/ 0 h 725424"/>
              <a:gd name="connsiteX1" fmla="*/ 0 w 243878"/>
              <a:gd name="connsiteY1" fmla="*/ 395097 h 725424"/>
              <a:gd name="connsiteX2" fmla="*/ 243878 w 243878"/>
              <a:gd name="connsiteY2" fmla="*/ 725424 h 725424"/>
              <a:gd name="connsiteX0" fmla="*/ 1270938 w 1270938"/>
              <a:gd name="connsiteY0" fmla="*/ 0 h 710184"/>
              <a:gd name="connsiteX1" fmla="*/ 1048095 w 1270938"/>
              <a:gd name="connsiteY1" fmla="*/ 395097 h 710184"/>
              <a:gd name="connsiteX2" fmla="*/ 0 w 1270938"/>
              <a:gd name="connsiteY2" fmla="*/ 710184 h 710184"/>
              <a:gd name="connsiteX0" fmla="*/ 1287021 w 1287021"/>
              <a:gd name="connsiteY0" fmla="*/ 0 h 710184"/>
              <a:gd name="connsiteX1" fmla="*/ 1064178 w 1287021"/>
              <a:gd name="connsiteY1" fmla="*/ 395097 h 710184"/>
              <a:gd name="connsiteX2" fmla="*/ 0 w 1287021"/>
              <a:gd name="connsiteY2" fmla="*/ 710184 h 71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7021" h="710184">
                <a:moveTo>
                  <a:pt x="1287021" y="0"/>
                </a:moveTo>
                <a:lnTo>
                  <a:pt x="1064178" y="395097"/>
                </a:lnTo>
                <a:lnTo>
                  <a:pt x="0" y="710184"/>
                </a:lnTo>
              </a:path>
            </a:pathLst>
          </a:custGeom>
          <a:noFill/>
          <a:ln w="1905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6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362815" y="2214683"/>
            <a:ext cx="1338070" cy="879258"/>
          </a:xfrm>
          <a:custGeom>
            <a:avLst/>
            <a:gdLst>
              <a:gd name="connsiteX0" fmla="*/ 0 w 1183005"/>
              <a:gd name="connsiteY0" fmla="*/ 0 h 266700"/>
              <a:gd name="connsiteX1" fmla="*/ 434340 w 1183005"/>
              <a:gd name="connsiteY1" fmla="*/ 260985 h 266700"/>
              <a:gd name="connsiteX2" fmla="*/ 1183005 w 1183005"/>
              <a:gd name="connsiteY2" fmla="*/ 266700 h 266700"/>
              <a:gd name="connsiteX0" fmla="*/ 0 w 1183005"/>
              <a:gd name="connsiteY0" fmla="*/ 0 h 443484"/>
              <a:gd name="connsiteX1" fmla="*/ 434340 w 1183005"/>
              <a:gd name="connsiteY1" fmla="*/ 437769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52628 w 1183005"/>
              <a:gd name="connsiteY1" fmla="*/ 3036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4896 w 1183005"/>
              <a:gd name="connsiteY1" fmla="*/ 3417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0876 w 1183005"/>
              <a:gd name="connsiteY1" fmla="*/ 30746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92834 w 1183005"/>
              <a:gd name="connsiteY1" fmla="*/ 296037 h 443484"/>
              <a:gd name="connsiteX2" fmla="*/ 1183005 w 1183005"/>
              <a:gd name="connsiteY2" fmla="*/ 443484 h 443484"/>
              <a:gd name="connsiteX0" fmla="*/ 0 w 889497"/>
              <a:gd name="connsiteY0" fmla="*/ 0 h 1030224"/>
              <a:gd name="connsiteX1" fmla="*/ 492834 w 889497"/>
              <a:gd name="connsiteY1" fmla="*/ 296037 h 1030224"/>
              <a:gd name="connsiteX2" fmla="*/ 889497 w 889497"/>
              <a:gd name="connsiteY2" fmla="*/ 1030224 h 1030224"/>
              <a:gd name="connsiteX0" fmla="*/ 0 w 889497"/>
              <a:gd name="connsiteY0" fmla="*/ 0 h 1030224"/>
              <a:gd name="connsiteX1" fmla="*/ 565206 w 889497"/>
              <a:gd name="connsiteY1" fmla="*/ 677037 h 1030224"/>
              <a:gd name="connsiteX2" fmla="*/ 889497 w 889497"/>
              <a:gd name="connsiteY2" fmla="*/ 1030224 h 1030224"/>
              <a:gd name="connsiteX0" fmla="*/ 0 w 342688"/>
              <a:gd name="connsiteY0" fmla="*/ 0 h 694944"/>
              <a:gd name="connsiteX1" fmla="*/ 18397 w 342688"/>
              <a:gd name="connsiteY1" fmla="*/ 341757 h 694944"/>
              <a:gd name="connsiteX2" fmla="*/ 342688 w 342688"/>
              <a:gd name="connsiteY2" fmla="*/ 694944 h 694944"/>
              <a:gd name="connsiteX0" fmla="*/ 0 w 342688"/>
              <a:gd name="connsiteY0" fmla="*/ 0 h 694944"/>
              <a:gd name="connsiteX1" fmla="*/ 98810 w 342688"/>
              <a:gd name="connsiteY1" fmla="*/ 334137 h 694944"/>
              <a:gd name="connsiteX2" fmla="*/ 342688 w 342688"/>
              <a:gd name="connsiteY2" fmla="*/ 694944 h 694944"/>
              <a:gd name="connsiteX0" fmla="*/ 0 w 342688"/>
              <a:gd name="connsiteY0" fmla="*/ 0 h 664464"/>
              <a:gd name="connsiteX1" fmla="*/ 98810 w 342688"/>
              <a:gd name="connsiteY1" fmla="*/ 334137 h 664464"/>
              <a:gd name="connsiteX2" fmla="*/ 342688 w 342688"/>
              <a:gd name="connsiteY2" fmla="*/ 664464 h 664464"/>
              <a:gd name="connsiteX0" fmla="*/ 222843 w 243878"/>
              <a:gd name="connsiteY0" fmla="*/ 0 h 725424"/>
              <a:gd name="connsiteX1" fmla="*/ 0 w 243878"/>
              <a:gd name="connsiteY1" fmla="*/ 395097 h 725424"/>
              <a:gd name="connsiteX2" fmla="*/ 243878 w 243878"/>
              <a:gd name="connsiteY2" fmla="*/ 725424 h 725424"/>
              <a:gd name="connsiteX0" fmla="*/ 1270938 w 1270938"/>
              <a:gd name="connsiteY0" fmla="*/ 0 h 710184"/>
              <a:gd name="connsiteX1" fmla="*/ 1048095 w 1270938"/>
              <a:gd name="connsiteY1" fmla="*/ 395097 h 710184"/>
              <a:gd name="connsiteX2" fmla="*/ 0 w 1270938"/>
              <a:gd name="connsiteY2" fmla="*/ 710184 h 710184"/>
              <a:gd name="connsiteX0" fmla="*/ 1287021 w 1287021"/>
              <a:gd name="connsiteY0" fmla="*/ 0 h 710184"/>
              <a:gd name="connsiteX1" fmla="*/ 1064178 w 1287021"/>
              <a:gd name="connsiteY1" fmla="*/ 395097 h 710184"/>
              <a:gd name="connsiteX2" fmla="*/ 0 w 1287021"/>
              <a:gd name="connsiteY2" fmla="*/ 710184 h 71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7021" h="710184">
                <a:moveTo>
                  <a:pt x="1287021" y="0"/>
                </a:moveTo>
                <a:lnTo>
                  <a:pt x="1064178" y="395097"/>
                </a:lnTo>
                <a:lnTo>
                  <a:pt x="0" y="710184"/>
                </a:lnTo>
              </a:path>
            </a:pathLst>
          </a:custGeom>
          <a:noFill/>
          <a:ln w="1905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6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930767" y="2680181"/>
            <a:ext cx="1782432" cy="1264555"/>
          </a:xfrm>
          <a:custGeom>
            <a:avLst/>
            <a:gdLst>
              <a:gd name="connsiteX0" fmla="*/ 0 w 1183005"/>
              <a:gd name="connsiteY0" fmla="*/ 0 h 266700"/>
              <a:gd name="connsiteX1" fmla="*/ 434340 w 1183005"/>
              <a:gd name="connsiteY1" fmla="*/ 260985 h 266700"/>
              <a:gd name="connsiteX2" fmla="*/ 1183005 w 1183005"/>
              <a:gd name="connsiteY2" fmla="*/ 266700 h 266700"/>
              <a:gd name="connsiteX0" fmla="*/ 0 w 1183005"/>
              <a:gd name="connsiteY0" fmla="*/ 0 h 443484"/>
              <a:gd name="connsiteX1" fmla="*/ 434340 w 1183005"/>
              <a:gd name="connsiteY1" fmla="*/ 437769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52628 w 1183005"/>
              <a:gd name="connsiteY1" fmla="*/ 3036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4896 w 1183005"/>
              <a:gd name="connsiteY1" fmla="*/ 3417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0876 w 1183005"/>
              <a:gd name="connsiteY1" fmla="*/ 30746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92834 w 1183005"/>
              <a:gd name="connsiteY1" fmla="*/ 296037 h 443484"/>
              <a:gd name="connsiteX2" fmla="*/ 1183005 w 1183005"/>
              <a:gd name="connsiteY2" fmla="*/ 443484 h 443484"/>
              <a:gd name="connsiteX0" fmla="*/ 0 w 889497"/>
              <a:gd name="connsiteY0" fmla="*/ 0 h 1030224"/>
              <a:gd name="connsiteX1" fmla="*/ 492834 w 889497"/>
              <a:gd name="connsiteY1" fmla="*/ 296037 h 1030224"/>
              <a:gd name="connsiteX2" fmla="*/ 889497 w 889497"/>
              <a:gd name="connsiteY2" fmla="*/ 1030224 h 1030224"/>
              <a:gd name="connsiteX0" fmla="*/ 0 w 889497"/>
              <a:gd name="connsiteY0" fmla="*/ 0 h 1030224"/>
              <a:gd name="connsiteX1" fmla="*/ 565206 w 889497"/>
              <a:gd name="connsiteY1" fmla="*/ 677037 h 1030224"/>
              <a:gd name="connsiteX2" fmla="*/ 889497 w 889497"/>
              <a:gd name="connsiteY2" fmla="*/ 1030224 h 1030224"/>
              <a:gd name="connsiteX0" fmla="*/ 0 w 342688"/>
              <a:gd name="connsiteY0" fmla="*/ 0 h 694944"/>
              <a:gd name="connsiteX1" fmla="*/ 18397 w 342688"/>
              <a:gd name="connsiteY1" fmla="*/ 341757 h 694944"/>
              <a:gd name="connsiteX2" fmla="*/ 342688 w 342688"/>
              <a:gd name="connsiteY2" fmla="*/ 694944 h 694944"/>
              <a:gd name="connsiteX0" fmla="*/ 0 w 342688"/>
              <a:gd name="connsiteY0" fmla="*/ 0 h 694944"/>
              <a:gd name="connsiteX1" fmla="*/ 98810 w 342688"/>
              <a:gd name="connsiteY1" fmla="*/ 334137 h 694944"/>
              <a:gd name="connsiteX2" fmla="*/ 342688 w 342688"/>
              <a:gd name="connsiteY2" fmla="*/ 694944 h 694944"/>
              <a:gd name="connsiteX0" fmla="*/ 0 w 342688"/>
              <a:gd name="connsiteY0" fmla="*/ 0 h 664464"/>
              <a:gd name="connsiteX1" fmla="*/ 98810 w 342688"/>
              <a:gd name="connsiteY1" fmla="*/ 334137 h 664464"/>
              <a:gd name="connsiteX2" fmla="*/ 342688 w 342688"/>
              <a:gd name="connsiteY2" fmla="*/ 664464 h 664464"/>
              <a:gd name="connsiteX0" fmla="*/ 0 w 328026"/>
              <a:gd name="connsiteY0" fmla="*/ 0 h 646392"/>
              <a:gd name="connsiteX1" fmla="*/ 84148 w 328026"/>
              <a:gd name="connsiteY1" fmla="*/ 316065 h 646392"/>
              <a:gd name="connsiteX2" fmla="*/ 328026 w 328026"/>
              <a:gd name="connsiteY2" fmla="*/ 646392 h 646392"/>
              <a:gd name="connsiteX0" fmla="*/ 0 w 328026"/>
              <a:gd name="connsiteY0" fmla="*/ 0 h 646392"/>
              <a:gd name="connsiteX1" fmla="*/ 60410 w 328026"/>
              <a:gd name="connsiteY1" fmla="*/ 336145 h 646392"/>
              <a:gd name="connsiteX2" fmla="*/ 328026 w 328026"/>
              <a:gd name="connsiteY2" fmla="*/ 646392 h 646392"/>
              <a:gd name="connsiteX0" fmla="*/ 0 w 326630"/>
              <a:gd name="connsiteY0" fmla="*/ 0 h 666472"/>
              <a:gd name="connsiteX1" fmla="*/ 60410 w 326630"/>
              <a:gd name="connsiteY1" fmla="*/ 336145 h 666472"/>
              <a:gd name="connsiteX2" fmla="*/ 326630 w 326630"/>
              <a:gd name="connsiteY2" fmla="*/ 666472 h 66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630" h="666472">
                <a:moveTo>
                  <a:pt x="0" y="0"/>
                </a:moveTo>
                <a:lnTo>
                  <a:pt x="60410" y="336145"/>
                </a:lnTo>
                <a:lnTo>
                  <a:pt x="326630" y="666472"/>
                </a:lnTo>
              </a:path>
            </a:pathLst>
          </a:custGeom>
          <a:noFill/>
          <a:ln w="19050" cap="flat" cmpd="sng" algn="ctr">
            <a:solidFill>
              <a:srgbClr val="9B8C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6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422048" y="2999590"/>
            <a:ext cx="1291150" cy="939738"/>
          </a:xfrm>
          <a:custGeom>
            <a:avLst/>
            <a:gdLst>
              <a:gd name="connsiteX0" fmla="*/ 0 w 1183005"/>
              <a:gd name="connsiteY0" fmla="*/ 0 h 266700"/>
              <a:gd name="connsiteX1" fmla="*/ 434340 w 1183005"/>
              <a:gd name="connsiteY1" fmla="*/ 260985 h 266700"/>
              <a:gd name="connsiteX2" fmla="*/ 1183005 w 1183005"/>
              <a:gd name="connsiteY2" fmla="*/ 266700 h 266700"/>
              <a:gd name="connsiteX0" fmla="*/ 0 w 1183005"/>
              <a:gd name="connsiteY0" fmla="*/ 0 h 443484"/>
              <a:gd name="connsiteX1" fmla="*/ 434340 w 1183005"/>
              <a:gd name="connsiteY1" fmla="*/ 437769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52628 w 1183005"/>
              <a:gd name="connsiteY1" fmla="*/ 3036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4896 w 1183005"/>
              <a:gd name="connsiteY1" fmla="*/ 3417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0876 w 1183005"/>
              <a:gd name="connsiteY1" fmla="*/ 30746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92834 w 1183005"/>
              <a:gd name="connsiteY1" fmla="*/ 296037 h 443484"/>
              <a:gd name="connsiteX2" fmla="*/ 1183005 w 1183005"/>
              <a:gd name="connsiteY2" fmla="*/ 443484 h 443484"/>
              <a:gd name="connsiteX0" fmla="*/ 0 w 889497"/>
              <a:gd name="connsiteY0" fmla="*/ 0 h 1030224"/>
              <a:gd name="connsiteX1" fmla="*/ 492834 w 889497"/>
              <a:gd name="connsiteY1" fmla="*/ 296037 h 1030224"/>
              <a:gd name="connsiteX2" fmla="*/ 889497 w 889497"/>
              <a:gd name="connsiteY2" fmla="*/ 1030224 h 1030224"/>
              <a:gd name="connsiteX0" fmla="*/ 0 w 889497"/>
              <a:gd name="connsiteY0" fmla="*/ 0 h 1030224"/>
              <a:gd name="connsiteX1" fmla="*/ 565206 w 889497"/>
              <a:gd name="connsiteY1" fmla="*/ 677037 h 1030224"/>
              <a:gd name="connsiteX2" fmla="*/ 889497 w 889497"/>
              <a:gd name="connsiteY2" fmla="*/ 1030224 h 1030224"/>
              <a:gd name="connsiteX0" fmla="*/ 0 w 342688"/>
              <a:gd name="connsiteY0" fmla="*/ 0 h 694944"/>
              <a:gd name="connsiteX1" fmla="*/ 18397 w 342688"/>
              <a:gd name="connsiteY1" fmla="*/ 341757 h 694944"/>
              <a:gd name="connsiteX2" fmla="*/ 342688 w 342688"/>
              <a:gd name="connsiteY2" fmla="*/ 694944 h 694944"/>
              <a:gd name="connsiteX0" fmla="*/ 0 w 342688"/>
              <a:gd name="connsiteY0" fmla="*/ 0 h 694944"/>
              <a:gd name="connsiteX1" fmla="*/ 98810 w 342688"/>
              <a:gd name="connsiteY1" fmla="*/ 334137 h 694944"/>
              <a:gd name="connsiteX2" fmla="*/ 342688 w 342688"/>
              <a:gd name="connsiteY2" fmla="*/ 694944 h 694944"/>
              <a:gd name="connsiteX0" fmla="*/ 0 w 342688"/>
              <a:gd name="connsiteY0" fmla="*/ 0 h 664464"/>
              <a:gd name="connsiteX1" fmla="*/ 98810 w 342688"/>
              <a:gd name="connsiteY1" fmla="*/ 334137 h 664464"/>
              <a:gd name="connsiteX2" fmla="*/ 342688 w 342688"/>
              <a:gd name="connsiteY2" fmla="*/ 664464 h 664464"/>
              <a:gd name="connsiteX0" fmla="*/ 0 w 328026"/>
              <a:gd name="connsiteY0" fmla="*/ 0 h 646392"/>
              <a:gd name="connsiteX1" fmla="*/ 84148 w 328026"/>
              <a:gd name="connsiteY1" fmla="*/ 316065 h 646392"/>
              <a:gd name="connsiteX2" fmla="*/ 328026 w 328026"/>
              <a:gd name="connsiteY2" fmla="*/ 646392 h 646392"/>
              <a:gd name="connsiteX0" fmla="*/ 0 w 328026"/>
              <a:gd name="connsiteY0" fmla="*/ 0 h 646392"/>
              <a:gd name="connsiteX1" fmla="*/ 60410 w 328026"/>
              <a:gd name="connsiteY1" fmla="*/ 336145 h 646392"/>
              <a:gd name="connsiteX2" fmla="*/ 328026 w 328026"/>
              <a:gd name="connsiteY2" fmla="*/ 646392 h 646392"/>
              <a:gd name="connsiteX0" fmla="*/ 0 w 326630"/>
              <a:gd name="connsiteY0" fmla="*/ 0 h 666472"/>
              <a:gd name="connsiteX1" fmla="*/ 60410 w 326630"/>
              <a:gd name="connsiteY1" fmla="*/ 336145 h 666472"/>
              <a:gd name="connsiteX2" fmla="*/ 326630 w 326630"/>
              <a:gd name="connsiteY2" fmla="*/ 666472 h 666472"/>
              <a:gd name="connsiteX0" fmla="*/ 0 w 326630"/>
              <a:gd name="connsiteY0" fmla="*/ 0 h 666472"/>
              <a:gd name="connsiteX1" fmla="*/ 46587 w 326630"/>
              <a:gd name="connsiteY1" fmla="*/ 195011 h 666472"/>
              <a:gd name="connsiteX2" fmla="*/ 326630 w 326630"/>
              <a:gd name="connsiteY2" fmla="*/ 666472 h 666472"/>
              <a:gd name="connsiteX0" fmla="*/ 0 w 319241"/>
              <a:gd name="connsiteY0" fmla="*/ 0 h 660173"/>
              <a:gd name="connsiteX1" fmla="*/ 39198 w 319241"/>
              <a:gd name="connsiteY1" fmla="*/ 188712 h 660173"/>
              <a:gd name="connsiteX2" fmla="*/ 319241 w 319241"/>
              <a:gd name="connsiteY2" fmla="*/ 660173 h 660173"/>
              <a:gd name="connsiteX0" fmla="*/ 0 w 320165"/>
              <a:gd name="connsiteY0" fmla="*/ 0 h 653874"/>
              <a:gd name="connsiteX1" fmla="*/ 40122 w 320165"/>
              <a:gd name="connsiteY1" fmla="*/ 182413 h 653874"/>
              <a:gd name="connsiteX2" fmla="*/ 320165 w 320165"/>
              <a:gd name="connsiteY2" fmla="*/ 653874 h 65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165" h="653874">
                <a:moveTo>
                  <a:pt x="0" y="0"/>
                </a:moveTo>
                <a:lnTo>
                  <a:pt x="40122" y="182413"/>
                </a:lnTo>
                <a:lnTo>
                  <a:pt x="320165" y="653874"/>
                </a:lnTo>
              </a:path>
            </a:pathLst>
          </a:custGeom>
          <a:noFill/>
          <a:ln w="1905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6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717132">
            <a:off x="6814837" y="3468728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CCFF"/>
                </a:solidFill>
              </a:rPr>
              <a:t>3</a:t>
            </a:r>
            <a:r>
              <a:rPr lang="en-US" sz="1100" baseline="30000" dirty="0" smtClean="0">
                <a:solidFill>
                  <a:srgbClr val="33CCFF"/>
                </a:solidFill>
              </a:rPr>
              <a:t>rd</a:t>
            </a:r>
            <a:r>
              <a:rPr lang="en-US" sz="1100" dirty="0">
                <a:solidFill>
                  <a:srgbClr val="33CCFF"/>
                </a:solidFill>
              </a:rPr>
              <a:t> </a:t>
            </a:r>
            <a:r>
              <a:rPr lang="en-US" sz="1100" dirty="0" smtClean="0">
                <a:solidFill>
                  <a:srgbClr val="33CCFF"/>
                </a:solidFill>
              </a:rPr>
              <a:t>low </a:t>
            </a:r>
            <a:r>
              <a:rPr lang="en-US" sz="1100" dirty="0" smtClean="0">
                <a:solidFill>
                  <a:srgbClr val="33CCFF"/>
                </a:solidFill>
              </a:rPr>
              <a:t>+ high</a:t>
            </a:r>
            <a:endParaRPr lang="en-US" sz="1100" baseline="30000" dirty="0">
              <a:solidFill>
                <a:srgbClr val="33CC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573517">
            <a:off x="6881898" y="2432131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CCFF"/>
                </a:solidFill>
              </a:rPr>
              <a:t>1</a:t>
            </a:r>
            <a:r>
              <a:rPr lang="en-US" sz="1100" baseline="30000" dirty="0" smtClean="0">
                <a:solidFill>
                  <a:srgbClr val="33CCFF"/>
                </a:solidFill>
              </a:rPr>
              <a:t>st</a:t>
            </a:r>
            <a:r>
              <a:rPr lang="en-US" sz="1100" dirty="0">
                <a:solidFill>
                  <a:srgbClr val="33CCFF"/>
                </a:solidFill>
              </a:rPr>
              <a:t> h</a:t>
            </a:r>
            <a:r>
              <a:rPr lang="en-US" sz="1100" dirty="0" smtClean="0">
                <a:solidFill>
                  <a:srgbClr val="33CCFF"/>
                </a:solidFill>
              </a:rPr>
              <a:t>igh </a:t>
            </a:r>
            <a:endParaRPr lang="en-US" sz="1100" baseline="30000" dirty="0">
              <a:solidFill>
                <a:srgbClr val="33CC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377543">
            <a:off x="6882072" y="2802292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CCFF"/>
                </a:solidFill>
              </a:rPr>
              <a:t>1</a:t>
            </a:r>
            <a:r>
              <a:rPr lang="en-US" sz="1100" baseline="30000" dirty="0" smtClean="0">
                <a:solidFill>
                  <a:srgbClr val="33CCFF"/>
                </a:solidFill>
              </a:rPr>
              <a:t>st</a:t>
            </a:r>
            <a:r>
              <a:rPr lang="en-US" sz="1100" dirty="0" smtClean="0">
                <a:solidFill>
                  <a:srgbClr val="33CCFF"/>
                </a:solidFill>
              </a:rPr>
              <a:t> low </a:t>
            </a:r>
            <a:endParaRPr lang="en-US" sz="1100" baseline="30000" dirty="0">
              <a:solidFill>
                <a:srgbClr val="33CC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2440" y="2176727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CCFF"/>
                </a:solidFill>
              </a:rPr>
              <a:t>2</a:t>
            </a:r>
            <a:r>
              <a:rPr lang="en-US" sz="1100" baseline="30000" dirty="0" smtClean="0">
                <a:solidFill>
                  <a:srgbClr val="33CCFF"/>
                </a:solidFill>
              </a:rPr>
              <a:t>nd</a:t>
            </a:r>
            <a:r>
              <a:rPr lang="en-US" sz="1100" dirty="0" smtClean="0">
                <a:solidFill>
                  <a:srgbClr val="33CCFF"/>
                </a:solidFill>
              </a:rPr>
              <a:t> </a:t>
            </a:r>
            <a:r>
              <a:rPr lang="en-US" sz="1100" dirty="0">
                <a:solidFill>
                  <a:srgbClr val="33CCFF"/>
                </a:solidFill>
              </a:rPr>
              <a:t>h</a:t>
            </a:r>
            <a:r>
              <a:rPr lang="en-US" sz="1100" dirty="0" smtClean="0">
                <a:solidFill>
                  <a:srgbClr val="33CCFF"/>
                </a:solidFill>
              </a:rPr>
              <a:t>igh </a:t>
            </a:r>
            <a:endParaRPr lang="en-US" sz="1100" baseline="30000" dirty="0">
              <a:solidFill>
                <a:srgbClr val="33CC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1730" y="3608417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FF"/>
                </a:solidFill>
              </a:rPr>
              <a:t>1</a:t>
            </a:r>
            <a:r>
              <a:rPr lang="en-US" sz="1100" baseline="30000" dirty="0" smtClean="0">
                <a:solidFill>
                  <a:srgbClr val="FF00FF"/>
                </a:solidFill>
              </a:rPr>
              <a:t>st</a:t>
            </a:r>
            <a:r>
              <a:rPr lang="en-US" sz="1100" dirty="0">
                <a:solidFill>
                  <a:srgbClr val="FF00FF"/>
                </a:solidFill>
              </a:rPr>
              <a:t> </a:t>
            </a:r>
            <a:r>
              <a:rPr lang="en-US" sz="1100" dirty="0" smtClean="0">
                <a:solidFill>
                  <a:srgbClr val="FF00FF"/>
                </a:solidFill>
              </a:rPr>
              <a:t>2</a:t>
            </a:r>
            <a:r>
              <a:rPr lang="en-US" sz="1100" baseline="30000" dirty="0" smtClean="0">
                <a:solidFill>
                  <a:srgbClr val="FF00FF"/>
                </a:solidFill>
              </a:rPr>
              <a:t>nd</a:t>
            </a:r>
            <a:r>
              <a:rPr lang="en-US" sz="1100" dirty="0">
                <a:solidFill>
                  <a:srgbClr val="FF00FF"/>
                </a:solidFill>
              </a:rPr>
              <a:t> </a:t>
            </a:r>
            <a:r>
              <a:rPr lang="en-US" sz="1100" dirty="0" smtClean="0">
                <a:solidFill>
                  <a:srgbClr val="FF00FF"/>
                </a:solidFill>
              </a:rPr>
              <a:t>3</a:t>
            </a:r>
            <a:r>
              <a:rPr lang="en-US" sz="1100" baseline="30000" dirty="0" smtClean="0">
                <a:solidFill>
                  <a:srgbClr val="FF00FF"/>
                </a:solidFill>
              </a:rPr>
              <a:t>rd</a:t>
            </a:r>
            <a:endParaRPr lang="en-US" sz="1100" baseline="30000" dirty="0">
              <a:solidFill>
                <a:srgbClr val="FF00FF"/>
              </a:solidFill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168688" y="3117952"/>
            <a:ext cx="178286" cy="709857"/>
          </a:xfrm>
          <a:custGeom>
            <a:avLst/>
            <a:gdLst>
              <a:gd name="connsiteX0" fmla="*/ 0 w 1183005"/>
              <a:gd name="connsiteY0" fmla="*/ 0 h 266700"/>
              <a:gd name="connsiteX1" fmla="*/ 434340 w 1183005"/>
              <a:gd name="connsiteY1" fmla="*/ 260985 h 266700"/>
              <a:gd name="connsiteX2" fmla="*/ 1183005 w 1183005"/>
              <a:gd name="connsiteY2" fmla="*/ 266700 h 266700"/>
              <a:gd name="connsiteX0" fmla="*/ 0 w 1183005"/>
              <a:gd name="connsiteY0" fmla="*/ 0 h 443484"/>
              <a:gd name="connsiteX1" fmla="*/ 434340 w 1183005"/>
              <a:gd name="connsiteY1" fmla="*/ 437769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52628 w 1183005"/>
              <a:gd name="connsiteY1" fmla="*/ 3036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4896 w 1183005"/>
              <a:gd name="connsiteY1" fmla="*/ 34175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500876 w 1183005"/>
              <a:gd name="connsiteY1" fmla="*/ 307467 h 443484"/>
              <a:gd name="connsiteX2" fmla="*/ 1183005 w 1183005"/>
              <a:gd name="connsiteY2" fmla="*/ 443484 h 443484"/>
              <a:gd name="connsiteX0" fmla="*/ 0 w 1183005"/>
              <a:gd name="connsiteY0" fmla="*/ 0 h 443484"/>
              <a:gd name="connsiteX1" fmla="*/ 492834 w 1183005"/>
              <a:gd name="connsiteY1" fmla="*/ 296037 h 443484"/>
              <a:gd name="connsiteX2" fmla="*/ 1183005 w 1183005"/>
              <a:gd name="connsiteY2" fmla="*/ 443484 h 443484"/>
              <a:gd name="connsiteX0" fmla="*/ 0 w 889497"/>
              <a:gd name="connsiteY0" fmla="*/ 0 h 1030224"/>
              <a:gd name="connsiteX1" fmla="*/ 492834 w 889497"/>
              <a:gd name="connsiteY1" fmla="*/ 296037 h 1030224"/>
              <a:gd name="connsiteX2" fmla="*/ 889497 w 889497"/>
              <a:gd name="connsiteY2" fmla="*/ 1030224 h 1030224"/>
              <a:gd name="connsiteX0" fmla="*/ 0 w 889497"/>
              <a:gd name="connsiteY0" fmla="*/ 0 h 1030224"/>
              <a:gd name="connsiteX1" fmla="*/ 565206 w 889497"/>
              <a:gd name="connsiteY1" fmla="*/ 677037 h 1030224"/>
              <a:gd name="connsiteX2" fmla="*/ 889497 w 889497"/>
              <a:gd name="connsiteY2" fmla="*/ 1030224 h 1030224"/>
              <a:gd name="connsiteX0" fmla="*/ 0 w 342688"/>
              <a:gd name="connsiteY0" fmla="*/ 0 h 694944"/>
              <a:gd name="connsiteX1" fmla="*/ 18397 w 342688"/>
              <a:gd name="connsiteY1" fmla="*/ 341757 h 694944"/>
              <a:gd name="connsiteX2" fmla="*/ 342688 w 342688"/>
              <a:gd name="connsiteY2" fmla="*/ 694944 h 694944"/>
              <a:gd name="connsiteX0" fmla="*/ 0 w 342688"/>
              <a:gd name="connsiteY0" fmla="*/ 0 h 694944"/>
              <a:gd name="connsiteX1" fmla="*/ 98810 w 342688"/>
              <a:gd name="connsiteY1" fmla="*/ 334137 h 694944"/>
              <a:gd name="connsiteX2" fmla="*/ 342688 w 342688"/>
              <a:gd name="connsiteY2" fmla="*/ 694944 h 694944"/>
              <a:gd name="connsiteX0" fmla="*/ 0 w 342688"/>
              <a:gd name="connsiteY0" fmla="*/ 0 h 664464"/>
              <a:gd name="connsiteX1" fmla="*/ 98810 w 342688"/>
              <a:gd name="connsiteY1" fmla="*/ 334137 h 664464"/>
              <a:gd name="connsiteX2" fmla="*/ 342688 w 342688"/>
              <a:gd name="connsiteY2" fmla="*/ 664464 h 664464"/>
              <a:gd name="connsiteX0" fmla="*/ 0 w 328026"/>
              <a:gd name="connsiteY0" fmla="*/ 0 h 646392"/>
              <a:gd name="connsiteX1" fmla="*/ 84148 w 328026"/>
              <a:gd name="connsiteY1" fmla="*/ 316065 h 646392"/>
              <a:gd name="connsiteX2" fmla="*/ 328026 w 328026"/>
              <a:gd name="connsiteY2" fmla="*/ 646392 h 646392"/>
              <a:gd name="connsiteX0" fmla="*/ 0 w 328026"/>
              <a:gd name="connsiteY0" fmla="*/ 0 h 646392"/>
              <a:gd name="connsiteX1" fmla="*/ 60410 w 328026"/>
              <a:gd name="connsiteY1" fmla="*/ 336145 h 646392"/>
              <a:gd name="connsiteX2" fmla="*/ 328026 w 328026"/>
              <a:gd name="connsiteY2" fmla="*/ 646392 h 646392"/>
              <a:gd name="connsiteX0" fmla="*/ 0 w 326630"/>
              <a:gd name="connsiteY0" fmla="*/ 0 h 666472"/>
              <a:gd name="connsiteX1" fmla="*/ 60410 w 326630"/>
              <a:gd name="connsiteY1" fmla="*/ 336145 h 666472"/>
              <a:gd name="connsiteX2" fmla="*/ 326630 w 326630"/>
              <a:gd name="connsiteY2" fmla="*/ 666472 h 666472"/>
              <a:gd name="connsiteX0" fmla="*/ 0 w 326630"/>
              <a:gd name="connsiteY0" fmla="*/ 0 h 666472"/>
              <a:gd name="connsiteX1" fmla="*/ 46587 w 326630"/>
              <a:gd name="connsiteY1" fmla="*/ 195011 h 666472"/>
              <a:gd name="connsiteX2" fmla="*/ 326630 w 326630"/>
              <a:gd name="connsiteY2" fmla="*/ 666472 h 666472"/>
              <a:gd name="connsiteX0" fmla="*/ 30824 w 280043"/>
              <a:gd name="connsiteY0" fmla="*/ 0 h 914990"/>
              <a:gd name="connsiteX1" fmla="*/ 0 w 280043"/>
              <a:gd name="connsiteY1" fmla="*/ 443529 h 914990"/>
              <a:gd name="connsiteX2" fmla="*/ 280043 w 280043"/>
              <a:gd name="connsiteY2" fmla="*/ 914990 h 914990"/>
              <a:gd name="connsiteX0" fmla="*/ 34622 w 34622"/>
              <a:gd name="connsiteY0" fmla="*/ 0 h 571360"/>
              <a:gd name="connsiteX1" fmla="*/ 3798 w 34622"/>
              <a:gd name="connsiteY1" fmla="*/ 443529 h 571360"/>
              <a:gd name="connsiteX2" fmla="*/ 0 w 34622"/>
              <a:gd name="connsiteY2" fmla="*/ 571360 h 571360"/>
              <a:gd name="connsiteX0" fmla="*/ 33700 w 33700"/>
              <a:gd name="connsiteY0" fmla="*/ 0 h 577496"/>
              <a:gd name="connsiteX1" fmla="*/ 2876 w 33700"/>
              <a:gd name="connsiteY1" fmla="*/ 443529 h 577496"/>
              <a:gd name="connsiteX2" fmla="*/ 0 w 33700"/>
              <a:gd name="connsiteY2" fmla="*/ 577496 h 577496"/>
              <a:gd name="connsiteX0" fmla="*/ 33700 w 33700"/>
              <a:gd name="connsiteY0" fmla="*/ 0 h 577496"/>
              <a:gd name="connsiteX1" fmla="*/ 32366 w 33700"/>
              <a:gd name="connsiteY1" fmla="*/ 262510 h 577496"/>
              <a:gd name="connsiteX2" fmla="*/ 0 w 33700"/>
              <a:gd name="connsiteY2" fmla="*/ 577496 h 57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00" h="577496">
                <a:moveTo>
                  <a:pt x="33700" y="0"/>
                </a:moveTo>
                <a:cubicBezTo>
                  <a:pt x="33255" y="87503"/>
                  <a:pt x="32811" y="175007"/>
                  <a:pt x="32366" y="262510"/>
                </a:cubicBezTo>
                <a:cubicBezTo>
                  <a:pt x="31407" y="307166"/>
                  <a:pt x="959" y="532840"/>
                  <a:pt x="0" y="577496"/>
                </a:cubicBezTo>
              </a:path>
            </a:pathLst>
          </a:custGeom>
          <a:noFill/>
          <a:ln w="1905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60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69474" y="3608417"/>
            <a:ext cx="690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33CCFF"/>
                </a:solidFill>
              </a:rPr>
              <a:t>2</a:t>
            </a:r>
            <a:r>
              <a:rPr lang="en-US" sz="1100" baseline="30000" dirty="0" smtClean="0">
                <a:solidFill>
                  <a:srgbClr val="33CCFF"/>
                </a:solidFill>
              </a:rPr>
              <a:t>nd</a:t>
            </a:r>
            <a:r>
              <a:rPr lang="en-US" sz="1100" dirty="0" smtClean="0">
                <a:solidFill>
                  <a:srgbClr val="33CCFF"/>
                </a:solidFill>
              </a:rPr>
              <a:t> low </a:t>
            </a:r>
            <a:endParaRPr lang="en-US" sz="1100" baseline="30000" dirty="0">
              <a:solidFill>
                <a:srgbClr val="33CC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555051">
            <a:off x="7020762" y="3724456"/>
            <a:ext cx="348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9B8C80"/>
                </a:solidFill>
              </a:rPr>
              <a:t>3</a:t>
            </a:r>
            <a:r>
              <a:rPr lang="en-US" sz="1100" baseline="30000" dirty="0" smtClean="0">
                <a:solidFill>
                  <a:srgbClr val="9B8C80"/>
                </a:solidFill>
              </a:rPr>
              <a:t>rd</a:t>
            </a:r>
            <a:endParaRPr lang="en-US" sz="1100" baseline="30000" dirty="0">
              <a:solidFill>
                <a:srgbClr val="9B8C8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942985">
            <a:off x="4813846" y="2318928"/>
            <a:ext cx="335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9B8C80"/>
                </a:solidFill>
              </a:rPr>
              <a:t>1</a:t>
            </a:r>
            <a:r>
              <a:rPr lang="en-US" sz="1100" baseline="30000" dirty="0" smtClean="0">
                <a:solidFill>
                  <a:srgbClr val="9B8C80"/>
                </a:solidFill>
              </a:rPr>
              <a:t>st</a:t>
            </a:r>
            <a:endParaRPr lang="en-US" sz="1100" baseline="30000" dirty="0">
              <a:solidFill>
                <a:srgbClr val="9B8C8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7470488">
            <a:off x="4788630" y="3061992"/>
            <a:ext cx="369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9B8C80"/>
                </a:solidFill>
              </a:rPr>
              <a:t>2</a:t>
            </a:r>
            <a:r>
              <a:rPr lang="en-US" sz="1100" baseline="30000" dirty="0" smtClean="0">
                <a:solidFill>
                  <a:srgbClr val="9B8C80"/>
                </a:solidFill>
              </a:rPr>
              <a:t>nd</a:t>
            </a:r>
            <a:endParaRPr lang="en-US" sz="1100" baseline="30000" dirty="0">
              <a:solidFill>
                <a:srgbClr val="9B8C80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570733" y="1149085"/>
            <a:ext cx="21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5 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 </a:t>
            </a: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bishop backyard </a:t>
            </a: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‘dry honey’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548747" y="2956564"/>
            <a:ext cx="21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5 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 </a:t>
            </a: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bishop backyard </a:t>
            </a: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‘bear glue’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311901" y="773683"/>
            <a:ext cx="21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5 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 </a:t>
            </a: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genesis high </a:t>
            </a: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‘citrus x </a:t>
            </a:r>
            <a:r>
              <a:rPr lang="en-US" altLang="sv-SE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limon</a:t>
            </a: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050249" y="4734123"/>
            <a:ext cx="21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5 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 </a:t>
            </a: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sv-SE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tussilago</a:t>
            </a: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</a:t>
            </a:r>
            <a:r>
              <a:rPr lang="en-US" altLang="sv-SE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farfara</a:t>
            </a: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7398531" y="1163686"/>
            <a:ext cx="21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5 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 </a:t>
            </a: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genesis </a:t>
            </a: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‘wet stones’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7533539" y="3029816"/>
            <a:ext cx="21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5 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 </a:t>
            </a: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sv-SE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bella</a:t>
            </a: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sunrise’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88" y="2037415"/>
            <a:ext cx="702965" cy="7029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98" y="1604567"/>
            <a:ext cx="702965" cy="702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80" y="3870027"/>
            <a:ext cx="917099" cy="8681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73" y="3744133"/>
            <a:ext cx="917099" cy="86818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75" y="3894633"/>
            <a:ext cx="917099" cy="86818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712" y="1495018"/>
            <a:ext cx="917099" cy="86818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621554" y="4518099"/>
            <a:ext cx="769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Base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51053" y="4513220"/>
            <a:ext cx="769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Base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82732" y="2641713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35127" y="4497780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06340" y="907060"/>
            <a:ext cx="769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Flag-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ship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16438" y="907060"/>
            <a:ext cx="769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Flag-</a:t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ship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Some  model  companies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513" y="1565275"/>
            <a:ext cx="3095625" cy="3529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Innovative as: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Competitive as: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Attractive as: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Wilful as: </a:t>
            </a:r>
            <a:endParaRPr lang="sv-SE" altLang="en-US" sz="2200" smtClean="0"/>
          </a:p>
        </p:txBody>
      </p:sp>
      <p:pic>
        <p:nvPicPr>
          <p:cNvPr id="8197" name="Picture 4" descr="ANd9GcSUWz9tyCg09mOBv3gsqa1GGSb8dkiICcis5rD97lBixwE3F56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1420813"/>
            <a:ext cx="1727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ANd9GcTUGBX1o51d0rooAbtKKbnC0ErZkMYb25OaR1zocBX_jNolDy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2357438"/>
            <a:ext cx="17272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ANd9GcRs8fhs3NT1oVgsVeDQQGM-m8mbfSZ480AMOmOiMoAY3H73XZr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149600"/>
            <a:ext cx="1366838" cy="852488"/>
          </a:xfrm>
          <a:prstGeom prst="rect">
            <a:avLst/>
          </a:prstGeom>
          <a:noFill/>
          <a:ln w="28575">
            <a:solidFill>
              <a:srgbClr val="7575D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7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4176713"/>
            <a:ext cx="18002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21" y="2522221"/>
            <a:ext cx="2265505" cy="2265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vintage wines (theme: Asia)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49" y="932341"/>
            <a:ext cx="2248473" cy="2248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8" y="911434"/>
            <a:ext cx="2265505" cy="2265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70" y="2522221"/>
            <a:ext cx="2265505" cy="226550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78948" y="801502"/>
            <a:ext cx="2195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6 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/>
            </a:r>
            <a:b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</a:b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‘Chicken Year’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480846" y="1794765"/>
            <a:ext cx="2195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6 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/>
            </a:r>
            <a:b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</a:b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‘Tie mania’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62324" y="4158059"/>
            <a:ext cx="2195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6 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/>
            </a:r>
            <a:b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</a:b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‘Street smart’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31478" y="3186560"/>
            <a:ext cx="2195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6 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/>
            </a:r>
            <a:b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</a:b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‘Banana split’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8399" y="2164097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76994" y="3176939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71036" y="2164097"/>
            <a:ext cx="769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Base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3431" y="581620"/>
            <a:ext cx="1156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Flagship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09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63" y="959991"/>
            <a:ext cx="2615627" cy="2354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83" y="2700189"/>
            <a:ext cx="2868551" cy="2165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vintage wines (theme: magic)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08589" y="1533438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30276" y="4158059"/>
            <a:ext cx="2195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7 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/>
            </a:r>
            <a:b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</a:b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‘Shop stop’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39322" y="890776"/>
            <a:ext cx="2195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7 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/>
            </a:r>
            <a:b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</a:b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‘Rabbit periscope’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1697" y="3891513"/>
            <a:ext cx="769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Base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34361" y="3343771"/>
            <a:ext cx="2195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7 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/>
            </a:r>
            <a:b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</a:b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‘Crystal Cut’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75599" y="4010748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Premium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659068" y="1145917"/>
            <a:ext cx="21950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7 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> </a:t>
            </a:r>
            <a: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  <a:t/>
            </a:r>
            <a:br>
              <a:rPr lang="en-US" altLang="en-US" sz="1600" b="1" dirty="0" smtClean="0">
                <a:solidFill>
                  <a:schemeClr val="bg1"/>
                </a:solidFill>
                <a:latin typeface="Hustle Extended" panose="00000400000000000000" pitchFamily="2" charset="0"/>
              </a:rPr>
            </a:br>
            <a:r>
              <a:rPr lang="en-US" altLang="en-US" sz="1200" b="1" dirty="0" err="1" smtClean="0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b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</a:br>
            <a:r>
              <a:rPr lang="en-US" altLang="sv-SE" sz="1200" b="1" dirty="0" smtClean="0">
                <a:solidFill>
                  <a:schemeClr val="bg1"/>
                </a:solidFill>
                <a:latin typeface="Basque" panose="00000400000000000000" pitchFamily="2" charset="0"/>
              </a:rPr>
              <a:t>‘Ball of Fame’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59166" y="867177"/>
            <a:ext cx="1156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Flagship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37" y="912466"/>
            <a:ext cx="2484880" cy="23606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41" y="1925811"/>
            <a:ext cx="1981270" cy="30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7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Labels for </a:t>
            </a:r>
            <a:r>
              <a:rPr lang="en-US" dirty="0" smtClean="0">
                <a:ea typeface="ＭＳ Ｐゴシック" charset="0"/>
              </a:rPr>
              <a:t>Sweden (theme: censored)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44036" name="Picture 5" descr="FrontLabel-2010SandahlAccept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40" y="1997819"/>
            <a:ext cx="3024882" cy="211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WineCanSurprise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643" y="1061715"/>
            <a:ext cx="24606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216438" y="4152589"/>
            <a:ext cx="172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2010  </a:t>
            </a:r>
            <a:r>
              <a:rPr lang="en-US" altLang="en-US" sz="1600" b="1" dirty="0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sv-SE" sz="1200" b="1" dirty="0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accept</a:t>
            </a:r>
            <a:r>
              <a:rPr lang="en-US" altLang="sv-SE" sz="1200" b="1" dirty="0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 rot="20915311">
            <a:off x="8327599" y="4136125"/>
            <a:ext cx="230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20 1 1  </a:t>
            </a:r>
            <a:r>
              <a:rPr lang="en-US" altLang="en-US" sz="1600" b="1" dirty="0">
                <a:solidFill>
                  <a:schemeClr val="bg1"/>
                </a:solidFill>
                <a:latin typeface="Hustle Extended" panose="00000400000000000000" pitchFamily="2" charset="0"/>
              </a:rPr>
              <a:t>Sandahl</a:t>
            </a:r>
          </a:p>
          <a:p>
            <a:pPr eaLnBrk="1" hangingPunct="1"/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rhine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en-US" sz="1200" b="1" dirty="0" err="1">
                <a:solidFill>
                  <a:schemeClr val="bg1"/>
                </a:solidFill>
                <a:latin typeface="Basque" panose="00000400000000000000" pitchFamily="2" charset="0"/>
              </a:rPr>
              <a:t>riesling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  </a:t>
            </a:r>
            <a:r>
              <a:rPr lang="en-US" altLang="sv-SE" sz="1200" b="1" dirty="0">
                <a:solidFill>
                  <a:schemeClr val="bg1"/>
                </a:solidFill>
                <a:latin typeface="Basque" panose="00000400000000000000" pitchFamily="2" charset="0"/>
              </a:rPr>
              <a:t>‘</a:t>
            </a:r>
            <a:r>
              <a:rPr lang="en-US" altLang="en-US" sz="1200" b="1" dirty="0">
                <a:solidFill>
                  <a:schemeClr val="bg1"/>
                </a:solidFill>
                <a:latin typeface="Basque" panose="00000400000000000000" pitchFamily="2" charset="0"/>
              </a:rPr>
              <a:t>wine  can  surprise</a:t>
            </a:r>
            <a:r>
              <a:rPr lang="en-US" altLang="sv-SE" sz="1200" b="1" dirty="0">
                <a:solidFill>
                  <a:schemeClr val="bg1"/>
                </a:solidFill>
                <a:latin typeface="Basque" panose="00000400000000000000" pitchFamily="2" charset="0"/>
              </a:rPr>
              <a:t>’</a:t>
            </a:r>
            <a:endParaRPr lang="en-US" altLang="en-US" sz="1200" b="1" dirty="0">
              <a:solidFill>
                <a:schemeClr val="bg1"/>
              </a:solidFill>
              <a:latin typeface="Basque" panose="00000400000000000000" pitchFamily="2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83993" y="1349747"/>
            <a:ext cx="252028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2" rIns="95784" bIns="47892"/>
          <a:lstStyle>
            <a:lvl1pPr marL="358775" indent="-358775" defTabSz="957263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spcAft>
                <a:spcPct val="20000"/>
              </a:spcAft>
              <a:buChar char="–"/>
              <a:defRPr sz="25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spcAft>
                <a:spcPct val="20000"/>
              </a:spcAft>
              <a:buChar char="•"/>
              <a:defRPr sz="21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spcAft>
                <a:spcPct val="20000"/>
              </a:spcAft>
              <a:buChar char="–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400" dirty="0" smtClean="0"/>
              <a:t>“In Sweden it is forbidden to prescribe alcohol”</a:t>
            </a:r>
            <a:endParaRPr lang="en-US" altLang="en-US" sz="14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483159" y="1205731"/>
            <a:ext cx="2664296" cy="322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2" rIns="95784" bIns="47892"/>
          <a:lstStyle>
            <a:lvl1pPr marL="358775" indent="-358775" defTabSz="957263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spcAft>
                <a:spcPct val="20000"/>
              </a:spcAft>
              <a:buChar char="–"/>
              <a:defRPr sz="25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spcAft>
                <a:spcPct val="20000"/>
              </a:spcAft>
              <a:buChar char="•"/>
              <a:defRPr sz="21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spcAft>
                <a:spcPct val="20000"/>
              </a:spcAft>
              <a:buChar char="–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400" dirty="0" smtClean="0"/>
              <a:t>“- Does this wine contain cappuccino or alcohol ?”</a:t>
            </a:r>
          </a:p>
          <a:p>
            <a:pPr marL="0" indent="0" eaLnBrk="1" hangingPunct="1">
              <a:buNone/>
            </a:pPr>
            <a:r>
              <a:rPr lang="en-US" altLang="en-US" sz="1400" dirty="0" smtClean="0"/>
              <a:t>“- No !”</a:t>
            </a:r>
          </a:p>
          <a:p>
            <a:pPr marL="0" indent="0" eaLnBrk="1" hangingPunct="1">
              <a:buNone/>
            </a:pPr>
            <a:r>
              <a:rPr lang="en-US" altLang="en-US" sz="1400" dirty="0" smtClean="0"/>
              <a:t>“- Then you may not call </a:t>
            </a:r>
            <a:br>
              <a:rPr lang="en-US" altLang="en-US" sz="1400" dirty="0" smtClean="0"/>
            </a:br>
            <a:r>
              <a:rPr lang="en-US" altLang="en-US" sz="1400" dirty="0" smtClean="0"/>
              <a:t>it </a:t>
            </a:r>
            <a:r>
              <a:rPr lang="en-US" altLang="en-US" sz="1400" dirty="0" smtClean="0">
                <a:solidFill>
                  <a:srgbClr val="00B050"/>
                </a:solidFill>
              </a:rPr>
              <a:t>Cappuccino oil</a:t>
            </a:r>
            <a:r>
              <a:rPr lang="en-US" altLang="en-US" sz="1400" dirty="0" smtClean="0"/>
              <a:t> !”</a:t>
            </a:r>
          </a:p>
          <a:p>
            <a:pPr marL="0" indent="0" eaLnBrk="1" hangingPunct="1">
              <a:buNone/>
            </a:pPr>
            <a:r>
              <a:rPr lang="en-US" altLang="en-US" sz="1400" dirty="0" smtClean="0"/>
              <a:t>“- But then I call it </a:t>
            </a:r>
            <a:r>
              <a:rPr lang="en-US" altLang="en-US" sz="1400" dirty="0" smtClean="0">
                <a:solidFill>
                  <a:srgbClr val="FF0000"/>
                </a:solidFill>
              </a:rPr>
              <a:t>No cappuccino and no oil </a:t>
            </a:r>
            <a:r>
              <a:rPr lang="en-US" altLang="en-US" sz="1400" dirty="0" smtClean="0"/>
              <a:t>!”</a:t>
            </a:r>
          </a:p>
          <a:p>
            <a:pPr marL="0" indent="0" eaLnBrk="1" hangingPunct="1">
              <a:buNone/>
            </a:pPr>
            <a:r>
              <a:rPr lang="en-US" altLang="en-US" sz="1400" dirty="0" smtClean="0"/>
              <a:t>“- Does this wine normally contain cappuccino or oil ?”</a:t>
            </a:r>
          </a:p>
          <a:p>
            <a:pPr marL="0" indent="0" eaLnBrk="1" hangingPunct="1">
              <a:buNone/>
            </a:pPr>
            <a:r>
              <a:rPr lang="en-US" altLang="en-US" sz="1400" dirty="0" smtClean="0"/>
              <a:t>“- No !”</a:t>
            </a:r>
          </a:p>
          <a:p>
            <a:pPr marL="0" indent="0" eaLnBrk="1" hangingPunct="1">
              <a:buNone/>
            </a:pPr>
            <a:r>
              <a:rPr lang="en-US" altLang="en-US" sz="1400" dirty="0" smtClean="0"/>
              <a:t>“- Then you may not call it </a:t>
            </a:r>
            <a:r>
              <a:rPr lang="en-US" altLang="en-US" sz="1400" dirty="0" smtClean="0">
                <a:solidFill>
                  <a:srgbClr val="FF0000"/>
                </a:solidFill>
              </a:rPr>
              <a:t>No cappuccino and no oil </a:t>
            </a:r>
            <a:r>
              <a:rPr lang="en-US" altLang="en-US" sz="1400" dirty="0" smtClean="0"/>
              <a:t>!”</a:t>
            </a:r>
          </a:p>
          <a:p>
            <a:pPr marL="0" indent="0" eaLnBrk="1" hangingPunct="1">
              <a:buNone/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Current retailers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06940" y="1493763"/>
            <a:ext cx="2735263" cy="3516684"/>
          </a:xfrm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en-US" altLang="en-US" dirty="0" smtClean="0"/>
              <a:t>Hungary</a:t>
            </a:r>
          </a:p>
          <a:p>
            <a:pPr eaLnBrk="1" hangingPunct="1">
              <a:lnSpc>
                <a:spcPts val="2000"/>
              </a:lnSpc>
            </a:pPr>
            <a:endParaRPr lang="en-US" altLang="en-US" dirty="0" smtClean="0"/>
          </a:p>
          <a:p>
            <a:pPr eaLnBrk="1" hangingPunct="1">
              <a:lnSpc>
                <a:spcPts val="2000"/>
              </a:lnSpc>
            </a:pPr>
            <a:r>
              <a:rPr lang="en-US" altLang="en-US" dirty="0" err="1" smtClean="0"/>
              <a:t>Badacsony</a:t>
            </a:r>
            <a:endParaRPr lang="en-US" altLang="en-US" dirty="0" smtClean="0"/>
          </a:p>
          <a:p>
            <a:pPr eaLnBrk="1" hangingPunct="1">
              <a:lnSpc>
                <a:spcPts val="2000"/>
              </a:lnSpc>
            </a:pPr>
            <a:endParaRPr lang="en-US" altLang="en-US" dirty="0"/>
          </a:p>
          <a:p>
            <a:pPr eaLnBrk="1" hangingPunct="1">
              <a:lnSpc>
                <a:spcPts val="2000"/>
              </a:lnSpc>
            </a:pPr>
            <a:r>
              <a:rPr lang="en-US" altLang="en-US" dirty="0" smtClean="0"/>
              <a:t>Austria</a:t>
            </a:r>
          </a:p>
          <a:p>
            <a:pPr eaLnBrk="1" hangingPunct="1">
              <a:lnSpc>
                <a:spcPts val="2000"/>
              </a:lnSpc>
            </a:pPr>
            <a:endParaRPr lang="en-US" altLang="en-US" dirty="0" smtClean="0"/>
          </a:p>
          <a:p>
            <a:pPr eaLnBrk="1" hangingPunct="1">
              <a:lnSpc>
                <a:spcPts val="2000"/>
              </a:lnSpc>
            </a:pPr>
            <a:r>
              <a:rPr lang="en-US" altLang="en-US" dirty="0" smtClean="0"/>
              <a:t>Sweden</a:t>
            </a:r>
          </a:p>
        </p:txBody>
      </p:sp>
      <p:pic>
        <p:nvPicPr>
          <p:cNvPr id="45062" name="Picture 12" descr="systembolaget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68" y="3818581"/>
            <a:ext cx="1155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3" descr="BonaViteBusinessLogo3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3821757"/>
            <a:ext cx="23749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4" descr="Bortarsas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50" y="1190724"/>
            <a:ext cx="1738113" cy="87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0" descr="Villa Sandah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16" y="1190724"/>
            <a:ext cx="1366713" cy="87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64" y="2198456"/>
            <a:ext cx="1418499" cy="716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44" y="3050625"/>
            <a:ext cx="2095921" cy="644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90" y="3044194"/>
            <a:ext cx="1756773" cy="650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 rot="21216966">
            <a:off x="2139273" y="331271"/>
            <a:ext cx="3816424" cy="2100436"/>
          </a:xfrm>
        </p:spPr>
        <p:txBody>
          <a:bodyPr/>
          <a:lstStyle/>
          <a:p>
            <a:pPr algn="l">
              <a:defRPr/>
            </a:pPr>
            <a:r>
              <a:rPr lang="sv-SE" dirty="0">
                <a:ea typeface="ＭＳ Ｐゴシック" charset="0"/>
              </a:rPr>
              <a:t>Michelin star     </a:t>
            </a:r>
            <a:r>
              <a:rPr lang="sv-SE" dirty="0" smtClean="0">
                <a:ea typeface="ＭＳ Ｐゴシック" charset="0"/>
              </a:rPr>
              <a:t/>
            </a:r>
            <a:br>
              <a:rPr lang="sv-SE" dirty="0" smtClean="0">
                <a:ea typeface="ＭＳ Ｐゴシック" charset="0"/>
              </a:rPr>
            </a:br>
            <a:r>
              <a:rPr lang="sv-SE" dirty="0" smtClean="0">
                <a:ea typeface="ＭＳ Ｐゴシック" charset="0"/>
              </a:rPr>
              <a:t>restaurants in </a:t>
            </a:r>
            <a:br>
              <a:rPr lang="sv-SE" dirty="0" smtClean="0">
                <a:ea typeface="ＭＳ Ｐゴシック" charset="0"/>
              </a:rPr>
            </a:br>
            <a:r>
              <a:rPr lang="sv-SE" dirty="0" smtClean="0">
                <a:ea typeface="ＭＳ Ｐゴシック" charset="0"/>
              </a:rPr>
              <a:t>Budapest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46088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60" y="337593"/>
            <a:ext cx="5762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679">
            <a:off x="5918777" y="387539"/>
            <a:ext cx="3109971" cy="4957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>
                <a:ea typeface="ＭＳ Ｐゴシック" charset="0"/>
              </a:rPr>
              <a:t>Retailers are one link in our quality chain</a:t>
            </a: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5994400" y="2862263"/>
            <a:ext cx="36004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2" rIns="95784" bIns="47892"/>
          <a:lstStyle>
            <a:lvl1pPr marL="358775" indent="-358775" defTabSz="957263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spcAft>
                <a:spcPct val="20000"/>
              </a:spcAft>
              <a:buChar char="–"/>
              <a:defRPr sz="25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spcAft>
                <a:spcPct val="20000"/>
              </a:spcAft>
              <a:buChar char="•"/>
              <a:defRPr sz="21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spcAft>
                <a:spcPct val="20000"/>
              </a:spcAft>
              <a:buChar char="–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50"/>
                </a:solidFill>
              </a:rPr>
              <a:t>Help us keep the chain intact all the way to the end consumer !</a:t>
            </a:r>
          </a:p>
        </p:txBody>
      </p:sp>
      <p:pic>
        <p:nvPicPr>
          <p:cNvPr id="471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085850"/>
            <a:ext cx="55530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Villa Sandahl network</a:t>
            </a:r>
            <a:endParaRPr lang="sv-SE">
              <a:ea typeface="ＭＳ Ｐゴシック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 rot="-5400000">
            <a:off x="1832769" y="1551781"/>
            <a:ext cx="776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  <a:t>Lund</a:t>
            </a:r>
            <a:b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</a:br>
            <a: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  <a:t>Sweden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033588" y="2222500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Christer Sandahl</a:t>
            </a:r>
          </a:p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+46 733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736008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christer@sandahl.com</a:t>
            </a:r>
          </a:p>
        </p:txBody>
      </p:sp>
      <p:pic>
        <p:nvPicPr>
          <p:cNvPr id="49160" name="Picture 17" descr="Chrille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043781"/>
            <a:ext cx="874748" cy="115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8" descr="Th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7" y="1061715"/>
            <a:ext cx="870287" cy="11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9" descr="Gunn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061715"/>
            <a:ext cx="870288" cy="11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Text Box 20"/>
          <p:cNvSpPr txBox="1">
            <a:spLocks noChangeArrowheads="1"/>
          </p:cNvSpPr>
          <p:nvPr/>
        </p:nvSpPr>
        <p:spPr bwMode="auto">
          <a:xfrm rot="-5400000">
            <a:off x="7509669" y="1467644"/>
            <a:ext cx="944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  <a:t>Värnamon</a:t>
            </a:r>
            <a:b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</a:br>
            <a: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  <a:t> Sweden</a:t>
            </a:r>
          </a:p>
        </p:txBody>
      </p:sp>
      <p:sp>
        <p:nvSpPr>
          <p:cNvPr id="49164" name="Text Box 21"/>
          <p:cNvSpPr txBox="1">
            <a:spLocks noChangeArrowheads="1"/>
          </p:cNvSpPr>
          <p:nvPr/>
        </p:nvSpPr>
        <p:spPr bwMode="auto">
          <a:xfrm rot="-5400000">
            <a:off x="4658519" y="1551781"/>
            <a:ext cx="776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  <a:t>Lund</a:t>
            </a:r>
            <a:b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</a:br>
            <a: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  <a:t>Sweden</a:t>
            </a:r>
          </a:p>
        </p:txBody>
      </p:sp>
      <p:sp>
        <p:nvSpPr>
          <p:cNvPr id="49165" name="Text Box 22"/>
          <p:cNvSpPr txBox="1">
            <a:spLocks noChangeArrowheads="1"/>
          </p:cNvSpPr>
          <p:nvPr/>
        </p:nvSpPr>
        <p:spPr bwMode="auto">
          <a:xfrm>
            <a:off x="4843463" y="2222500"/>
            <a:ext cx="20161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Gunnel Sandahl</a:t>
            </a:r>
          </a:p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+46 708 152538</a:t>
            </a:r>
          </a:p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gunnel@sandahl.com</a:t>
            </a:r>
          </a:p>
        </p:txBody>
      </p:sp>
      <p:sp>
        <p:nvSpPr>
          <p:cNvPr id="49166" name="Text Box 24"/>
          <p:cNvSpPr txBox="1">
            <a:spLocks noChangeArrowheads="1"/>
          </p:cNvSpPr>
          <p:nvPr/>
        </p:nvSpPr>
        <p:spPr bwMode="auto">
          <a:xfrm>
            <a:off x="7794625" y="2222500"/>
            <a:ext cx="2363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Thord Sandahl</a:t>
            </a:r>
          </a:p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+46 733 736010</a:t>
            </a:r>
          </a:p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thord@sandahlsbolagen.se</a:t>
            </a:r>
          </a:p>
        </p:txBody>
      </p:sp>
      <p:sp>
        <p:nvSpPr>
          <p:cNvPr id="49168" name="Text Box 5"/>
          <p:cNvSpPr txBox="1">
            <a:spLocks noChangeArrowheads="1"/>
          </p:cNvSpPr>
          <p:nvPr/>
        </p:nvSpPr>
        <p:spPr bwMode="auto">
          <a:xfrm>
            <a:off x="3173562" y="4286597"/>
            <a:ext cx="246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Zsolt Palkó</a:t>
            </a:r>
          </a:p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+36 30 530 4739</a:t>
            </a:r>
          </a:p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zsolt.villasandahl@gmail.com</a:t>
            </a:r>
          </a:p>
        </p:txBody>
      </p:sp>
      <p:sp>
        <p:nvSpPr>
          <p:cNvPr id="49169" name="Text Box 4"/>
          <p:cNvSpPr txBox="1">
            <a:spLocks noChangeArrowheads="1"/>
          </p:cNvSpPr>
          <p:nvPr/>
        </p:nvSpPr>
        <p:spPr bwMode="auto">
          <a:xfrm rot="-5400000">
            <a:off x="2941787" y="3527771"/>
            <a:ext cx="103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  <a:t>Badacsony</a:t>
            </a:r>
            <a:b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</a:br>
            <a: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  <a:t>Hungary</a:t>
            </a:r>
          </a:p>
        </p:txBody>
      </p:sp>
      <p:pic>
        <p:nvPicPr>
          <p:cNvPr id="4917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3149947"/>
            <a:ext cx="8223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2" name="Text Box 4"/>
          <p:cNvSpPr txBox="1">
            <a:spLocks noChangeArrowheads="1"/>
          </p:cNvSpPr>
          <p:nvPr/>
        </p:nvSpPr>
        <p:spPr bwMode="auto">
          <a:xfrm rot="-5400000">
            <a:off x="5877075" y="3527771"/>
            <a:ext cx="103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  <a:t>Badacsony</a:t>
            </a:r>
            <a:b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</a:br>
            <a:r>
              <a:rPr lang="en-US" altLang="en-US" sz="1400" b="1">
                <a:solidFill>
                  <a:schemeClr val="bg2"/>
                </a:solidFill>
                <a:latin typeface="Basque" panose="00000400000000000000" pitchFamily="2" charset="0"/>
              </a:rPr>
              <a:t>Hungary</a:t>
            </a:r>
          </a:p>
        </p:txBody>
      </p:sp>
      <p:sp>
        <p:nvSpPr>
          <p:cNvPr id="49173" name="Text Box 5"/>
          <p:cNvSpPr txBox="1">
            <a:spLocks noChangeArrowheads="1"/>
          </p:cNvSpPr>
          <p:nvPr/>
        </p:nvSpPr>
        <p:spPr bwMode="auto">
          <a:xfrm>
            <a:off x="6113612" y="4286597"/>
            <a:ext cx="2995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 err="1" smtClean="0">
                <a:solidFill>
                  <a:schemeClr val="bg1"/>
                </a:solidFill>
              </a:rPr>
              <a:t>Judit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Mozdeny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200" b="1" dirty="0" smtClean="0">
                <a:solidFill>
                  <a:schemeClr val="bg1"/>
                </a:solidFill>
              </a:rPr>
              <a:t>+</a:t>
            </a:r>
            <a:r>
              <a:rPr lang="en-US" altLang="en-US" sz="1200" b="1" dirty="0">
                <a:solidFill>
                  <a:schemeClr val="bg1"/>
                </a:solidFill>
              </a:rPr>
              <a:t>36 70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610 7255</a:t>
            </a:r>
          </a:p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mozdenyjudit.villasandahl@gmail.com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61" y="3159472"/>
            <a:ext cx="822617" cy="1147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We don</a:t>
            </a:r>
            <a:r>
              <a:rPr lang="en-US" altLang="sv-SE" smtClean="0"/>
              <a:t>’</a:t>
            </a:r>
            <a:r>
              <a:rPr lang="en-US" altLang="en-US" smtClean="0"/>
              <a:t>t conform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513" y="1133475"/>
            <a:ext cx="4895850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Taking entrepreneurship and some capital to Hungary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Entering wine production without formal degrees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Matching varieties with vineyard potential and market demand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Applying French </a:t>
            </a:r>
            <a:r>
              <a:rPr lang="en-US" altLang="sv-SE" sz="1800" dirty="0" smtClean="0"/>
              <a:t>‘</a:t>
            </a:r>
            <a:r>
              <a:rPr lang="en-US" altLang="en-US" sz="1800" dirty="0" smtClean="0"/>
              <a:t>state of the art</a:t>
            </a:r>
            <a:r>
              <a:rPr lang="en-US" altLang="sv-SE" sz="1800" dirty="0" smtClean="0"/>
              <a:t>’</a:t>
            </a:r>
            <a:r>
              <a:rPr lang="en-US" altLang="en-US" sz="1800" dirty="0" smtClean="0"/>
              <a:t> winemaking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Applying unique labels for each vintage, vineyard and variety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Ramp-up company without fashion-able media and marketing experts</a:t>
            </a:r>
          </a:p>
        </p:txBody>
      </p:sp>
      <p:pic>
        <p:nvPicPr>
          <p:cNvPr id="9221" name="Picture 11" descr="OutOfTheBox-1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206500"/>
            <a:ext cx="17621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9"/>
          <p:cNvSpPr>
            <a:spLocks/>
          </p:cNvSpPr>
          <p:nvPr/>
        </p:nvSpPr>
        <p:spPr bwMode="auto">
          <a:xfrm>
            <a:off x="8875713" y="3581400"/>
            <a:ext cx="1441450" cy="865188"/>
          </a:xfrm>
          <a:prstGeom prst="borderCallout2">
            <a:avLst>
              <a:gd name="adj1" fmla="val 13213"/>
              <a:gd name="adj2" fmla="val -5287"/>
              <a:gd name="adj3" fmla="val 13213"/>
              <a:gd name="adj4" fmla="val -34139"/>
              <a:gd name="adj5" fmla="val 48074"/>
              <a:gd name="adj6" fmla="val -63324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chemeClr val="bg1"/>
                </a:solidFill>
              </a:rPr>
              <a:t>Here are our conventional competitors</a:t>
            </a:r>
          </a:p>
        </p:txBody>
      </p:sp>
      <p:sp>
        <p:nvSpPr>
          <p:cNvPr id="9223" name="AutoShape 10"/>
          <p:cNvSpPr>
            <a:spLocks/>
          </p:cNvSpPr>
          <p:nvPr/>
        </p:nvSpPr>
        <p:spPr bwMode="auto">
          <a:xfrm>
            <a:off x="8875713" y="2070100"/>
            <a:ext cx="1441450" cy="603250"/>
          </a:xfrm>
          <a:prstGeom prst="borderCallout2">
            <a:avLst>
              <a:gd name="adj1" fmla="val 18949"/>
              <a:gd name="adj2" fmla="val -5292"/>
              <a:gd name="adj3" fmla="val 18949"/>
              <a:gd name="adj4" fmla="val -18823"/>
              <a:gd name="adj5" fmla="val 6745"/>
              <a:gd name="adj6" fmla="val -33047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FFCC99"/>
                </a:solidFill>
              </a:rPr>
              <a:t>Here is </a:t>
            </a:r>
            <a:br>
              <a:rPr lang="en-US" altLang="en-US" sz="1600" dirty="0">
                <a:solidFill>
                  <a:srgbClr val="FFCC99"/>
                </a:solidFill>
              </a:rPr>
            </a:br>
            <a:r>
              <a:rPr lang="en-US" altLang="en-US" sz="1600" dirty="0">
                <a:solidFill>
                  <a:srgbClr val="FFCC99"/>
                </a:solidFill>
              </a:rPr>
              <a:t>Villa Sandahl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Our business strategy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513" y="1565275"/>
            <a:ext cx="4537075" cy="3157538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Villa Sandahl owners are extremely quality driven</a:t>
            </a:r>
          </a:p>
          <a:p>
            <a:pPr eaLnBrk="1" hangingPunct="1"/>
            <a:r>
              <a:rPr lang="en-US" altLang="en-US" sz="2000" dirty="0" smtClean="0"/>
              <a:t>High quality means good margins but limits volume demand </a:t>
            </a:r>
          </a:p>
          <a:p>
            <a:pPr eaLnBrk="1" hangingPunct="1"/>
            <a:r>
              <a:rPr lang="en-US" altLang="en-US" sz="2000" dirty="0" smtClean="0"/>
              <a:t>Therefore Villa Sandahl opts for small but excellent vineyards</a:t>
            </a:r>
            <a:endParaRPr lang="sv-SE" altLang="en-US" sz="2000" dirty="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9559925" y="2513013"/>
            <a:ext cx="431800" cy="1333500"/>
          </a:xfrm>
          <a:prstGeom prst="rect">
            <a:avLst/>
          </a:prstGeom>
          <a:noFill/>
          <a:ln w="19050">
            <a:solidFill>
              <a:srgbClr val="FFCC9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>
            <a:lvl1pPr defTabSz="957263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spcAft>
                <a:spcPct val="20000"/>
              </a:spcAft>
              <a:buChar char="–"/>
              <a:defRPr sz="25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spcAft>
                <a:spcPct val="20000"/>
              </a:spcAft>
              <a:buChar char="•"/>
              <a:defRPr sz="21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spcAft>
                <a:spcPct val="20000"/>
              </a:spcAft>
              <a:buChar char="–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900">
              <a:solidFill>
                <a:srgbClr val="CCFFCC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flipV="1">
            <a:off x="7112000" y="2009775"/>
            <a:ext cx="0" cy="2160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6931025" y="3917950"/>
            <a:ext cx="3276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11272" name="Freeform 7"/>
          <p:cNvSpPr>
            <a:spLocks/>
          </p:cNvSpPr>
          <p:nvPr/>
        </p:nvSpPr>
        <p:spPr bwMode="auto">
          <a:xfrm>
            <a:off x="7435850" y="2573338"/>
            <a:ext cx="2547938" cy="1401762"/>
          </a:xfrm>
          <a:custGeom>
            <a:avLst/>
            <a:gdLst>
              <a:gd name="T0" fmla="*/ 0 w 1605"/>
              <a:gd name="T1" fmla="*/ 2147483646 h 883"/>
              <a:gd name="T2" fmla="*/ 2147483646 w 1605"/>
              <a:gd name="T3" fmla="*/ 2147483646 h 883"/>
              <a:gd name="T4" fmla="*/ 2147483646 w 1605"/>
              <a:gd name="T5" fmla="*/ 2147483646 h 883"/>
              <a:gd name="T6" fmla="*/ 2147483646 w 1605"/>
              <a:gd name="T7" fmla="*/ 0 h 8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5" h="883">
                <a:moveTo>
                  <a:pt x="0" y="883"/>
                </a:moveTo>
                <a:cubicBezTo>
                  <a:pt x="77" y="873"/>
                  <a:pt x="286" y="865"/>
                  <a:pt x="465" y="821"/>
                </a:cubicBezTo>
                <a:cubicBezTo>
                  <a:pt x="554" y="805"/>
                  <a:pt x="869" y="716"/>
                  <a:pt x="1059" y="561"/>
                </a:cubicBezTo>
                <a:cubicBezTo>
                  <a:pt x="1309" y="348"/>
                  <a:pt x="1491" y="117"/>
                  <a:pt x="1605" y="0"/>
                </a:cubicBezTo>
              </a:path>
            </a:pathLst>
          </a:custGeom>
          <a:noFill/>
          <a:ln w="19050" cap="flat" cmpd="sng">
            <a:solidFill>
              <a:srgbClr val="99CC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11273" name="Freeform 8"/>
          <p:cNvSpPr>
            <a:spLocks/>
          </p:cNvSpPr>
          <p:nvPr/>
        </p:nvSpPr>
        <p:spPr bwMode="auto">
          <a:xfrm>
            <a:off x="7458075" y="2189163"/>
            <a:ext cx="2605088" cy="1719262"/>
          </a:xfrm>
          <a:custGeom>
            <a:avLst/>
            <a:gdLst>
              <a:gd name="T0" fmla="*/ 0 w 1641"/>
              <a:gd name="T1" fmla="*/ 2147483646 h 1083"/>
              <a:gd name="T2" fmla="*/ 2147483646 w 1641"/>
              <a:gd name="T3" fmla="*/ 2147483646 h 1083"/>
              <a:gd name="T4" fmla="*/ 2147483646 w 1641"/>
              <a:gd name="T5" fmla="*/ 2147483646 h 1083"/>
              <a:gd name="T6" fmla="*/ 2147483646 w 1641"/>
              <a:gd name="T7" fmla="*/ 2147483646 h 1083"/>
              <a:gd name="T8" fmla="*/ 2147483646 w 1641"/>
              <a:gd name="T9" fmla="*/ 2147483646 h 10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1" h="1083">
                <a:moveTo>
                  <a:pt x="0" y="1083"/>
                </a:moveTo>
                <a:cubicBezTo>
                  <a:pt x="37" y="933"/>
                  <a:pt x="129" y="346"/>
                  <a:pt x="222" y="183"/>
                </a:cubicBezTo>
                <a:cubicBezTo>
                  <a:pt x="315" y="20"/>
                  <a:pt x="412" y="0"/>
                  <a:pt x="560" y="105"/>
                </a:cubicBezTo>
                <a:cubicBezTo>
                  <a:pt x="708" y="210"/>
                  <a:pt x="930" y="665"/>
                  <a:pt x="1110" y="811"/>
                </a:cubicBezTo>
                <a:cubicBezTo>
                  <a:pt x="1291" y="957"/>
                  <a:pt x="1556" y="956"/>
                  <a:pt x="1641" y="977"/>
                </a:cubicBezTo>
              </a:path>
            </a:pathLst>
          </a:custGeom>
          <a:noFill/>
          <a:ln w="19050" cap="flat" cmpd="sng">
            <a:solidFill>
              <a:srgbClr val="CCFF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 rot="-2791544">
            <a:off x="9082088" y="3027363"/>
            <a:ext cx="4603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99CCFF"/>
                </a:solidFill>
              </a:rPr>
              <a:t>Margin</a:t>
            </a: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 rot="3392077">
            <a:off x="8443913" y="2478087"/>
            <a:ext cx="5016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CCFFCC"/>
                </a:solidFill>
              </a:rPr>
              <a:t>Volume</a:t>
            </a: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 rot="-5400000">
            <a:off x="9341644" y="3126581"/>
            <a:ext cx="8588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FFCC99"/>
                </a:solidFill>
              </a:rPr>
              <a:t>Villa Sandahl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Wine consumer segments</a:t>
            </a:r>
            <a:endParaRPr lang="sv-SE">
              <a:ea typeface="ＭＳ Ｐゴシック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 rot="-5400000">
            <a:off x="1952626" y="3897312"/>
            <a:ext cx="13890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7" rIns="87272" bIns="43637"/>
          <a:lstStyle>
            <a:lvl1pPr marL="495300" indent="-4953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1600" b="1">
                <a:solidFill>
                  <a:srgbClr val="FF99FF"/>
                </a:solidFill>
                <a:latin typeface="Verdana" panose="020B0604030504040204" pitchFamily="34" charset="0"/>
              </a:rPr>
              <a:t>1. Booze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 rot="-5400000">
            <a:off x="4462463" y="4087813"/>
            <a:ext cx="12239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7" rIns="87272" bIns="43637"/>
          <a:lstStyle>
            <a:lvl1pPr marL="495300" indent="-4953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1600" b="1">
                <a:solidFill>
                  <a:srgbClr val="FF99FF"/>
                </a:solidFill>
                <a:latin typeface="Verdana" panose="020B0604030504040204" pitchFamily="34" charset="0"/>
              </a:rPr>
              <a:t>2. Social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 rot="-5400000">
            <a:off x="7130257" y="3707606"/>
            <a:ext cx="1765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7" rIns="87272" bIns="43637"/>
          <a:lstStyle>
            <a:lvl1pPr marL="495300" indent="-4953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1600" b="1">
                <a:solidFill>
                  <a:srgbClr val="FF99FF"/>
                </a:solidFill>
                <a:latin typeface="Verdana" panose="020B0604030504040204" pitchFamily="34" charset="0"/>
              </a:rPr>
              <a:t>3. Emotional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 rot="-5400000">
            <a:off x="7135813" y="1941512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7" rIns="87272" bIns="43637"/>
          <a:lstStyle>
            <a:lvl1pPr marL="495300" indent="-4953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1600" b="1">
                <a:solidFill>
                  <a:srgbClr val="FF99FF"/>
                </a:solidFill>
                <a:latin typeface="Verdana" panose="020B0604030504040204" pitchFamily="34" charset="0"/>
              </a:rPr>
              <a:t>6. Prestige</a:t>
            </a: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 rot="-5400000">
            <a:off x="4142582" y="1780381"/>
            <a:ext cx="1836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7" rIns="87272" bIns="43637"/>
          <a:lstStyle>
            <a:lvl1pPr marL="495300" indent="-4953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1600" b="1">
                <a:solidFill>
                  <a:srgbClr val="FF99FF"/>
                </a:solidFill>
                <a:latin typeface="Verdana" panose="020B0604030504040204" pitchFamily="34" charset="0"/>
              </a:rPr>
              <a:t>5. Passionate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 rot="-5400000">
            <a:off x="1589881" y="1762919"/>
            <a:ext cx="1871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2" tIns="43637" rIns="87272" bIns="43637"/>
          <a:lstStyle>
            <a:lvl1pPr marL="495300" indent="-4953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3125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1600" b="1">
                <a:solidFill>
                  <a:srgbClr val="FF99FF"/>
                </a:solidFill>
                <a:latin typeface="Verdana" panose="020B0604030504040204" pitchFamily="34" charset="0"/>
              </a:rPr>
              <a:t>4. Enthusiast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2644775" y="4419600"/>
            <a:ext cx="19954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Drink to get drunk</a:t>
            </a:r>
            <a:endParaRPr lang="en-US" altLang="en-US" sz="1200" b="1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sz="1000">
                <a:solidFill>
                  <a:srgbClr val="FFFFFF"/>
                </a:solidFill>
              </a:rPr>
              <a:t>wine more important than yourself</a:t>
            </a: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5253038" y="4419600"/>
            <a:ext cx="19875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Drink to get more sociable</a:t>
            </a:r>
          </a:p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people more important than wine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8104188" y="4419600"/>
            <a:ext cx="180816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Drink to make life richer</a:t>
            </a:r>
          </a:p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food and wine are important</a:t>
            </a: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2760663" y="2493963"/>
            <a:ext cx="1778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Drink to get excitement</a:t>
            </a:r>
          </a:p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wine more important than food</a:t>
            </a: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5221288" y="2493963"/>
            <a:ext cx="21494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Drink to become a wine nerd</a:t>
            </a:r>
          </a:p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wine more important than people</a:t>
            </a: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8051800" y="2493963"/>
            <a:ext cx="18319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Drink to show power</a:t>
            </a:r>
          </a:p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e.g. celebrate a signed contract</a:t>
            </a:r>
          </a:p>
        </p:txBody>
      </p:sp>
      <p:pic>
        <p:nvPicPr>
          <p:cNvPr id="12304" name="Picture 17" descr="ANd9GcT5ypVAADEo272JNoWXxHsB63BY1rX1H7gKj2B4tWiYG70ssj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1252538"/>
            <a:ext cx="1584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8" descr="Passi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312863"/>
            <a:ext cx="1690688" cy="11271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9" descr="RollerCoa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3171825"/>
            <a:ext cx="1584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1" descr="Emo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3176588"/>
            <a:ext cx="14382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2" descr="Booz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149600"/>
            <a:ext cx="114617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312863"/>
            <a:ext cx="11588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Villa Sandahl target groups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619500" y="1803400"/>
            <a:ext cx="23749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2" rIns="95784" bIns="47892"/>
          <a:lstStyle>
            <a:lvl1pPr marL="358775" indent="-358775" defTabSz="957263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spcAft>
                <a:spcPct val="20000"/>
              </a:spcAft>
              <a:buChar char="–"/>
              <a:defRPr sz="25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spcAft>
                <a:spcPct val="20000"/>
              </a:spcAft>
              <a:buChar char="•"/>
              <a:defRPr sz="21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spcAft>
                <a:spcPct val="20000"/>
              </a:spcAft>
              <a:buChar char="–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/>
          </a:p>
          <a:p>
            <a:pPr eaLnBrk="1" hangingPunct="1">
              <a:spcBef>
                <a:spcPct val="0"/>
              </a:spcBef>
            </a:pPr>
            <a:r>
              <a:rPr lang="en-US" altLang="en-US" sz="1900" dirty="0"/>
              <a:t>Upper of</a:t>
            </a:r>
            <a:br>
              <a:rPr lang="en-US" altLang="en-US" sz="1900" dirty="0"/>
            </a:br>
            <a:r>
              <a:rPr lang="en-US" altLang="en-US" sz="1600" b="1" dirty="0">
                <a:solidFill>
                  <a:srgbClr val="FF99FF"/>
                </a:solidFill>
              </a:rPr>
              <a:t>3. Emotional</a:t>
            </a:r>
          </a:p>
          <a:p>
            <a:pPr eaLnBrk="1" hangingPunct="1">
              <a:spcBef>
                <a:spcPct val="0"/>
              </a:spcBef>
            </a:pPr>
            <a:endParaRPr lang="en-US" altLang="en-US" sz="1900" dirty="0">
              <a:solidFill>
                <a:srgbClr val="FF99F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900" dirty="0"/>
              <a:t>Whole of</a:t>
            </a:r>
            <a:br>
              <a:rPr lang="en-US" altLang="en-US" sz="1900" dirty="0"/>
            </a:br>
            <a:r>
              <a:rPr lang="en-US" altLang="en-US" sz="1600" b="1" dirty="0">
                <a:solidFill>
                  <a:srgbClr val="FF99FF"/>
                </a:solidFill>
              </a:rPr>
              <a:t>4. Enthusiast</a:t>
            </a:r>
          </a:p>
          <a:p>
            <a:pPr eaLnBrk="1" hangingPunct="1">
              <a:spcBef>
                <a:spcPct val="0"/>
              </a:spcBef>
            </a:pPr>
            <a:endParaRPr lang="en-US" altLang="en-US" sz="1900" dirty="0">
              <a:solidFill>
                <a:srgbClr val="FF99F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900" dirty="0"/>
              <a:t>Lower of</a:t>
            </a:r>
            <a:br>
              <a:rPr lang="en-US" altLang="en-US" sz="1900" dirty="0"/>
            </a:br>
            <a:r>
              <a:rPr lang="en-US" altLang="en-US" sz="1600" b="1" dirty="0">
                <a:solidFill>
                  <a:srgbClr val="FF99FF"/>
                </a:solidFill>
              </a:rPr>
              <a:t>5. Passionate</a:t>
            </a:r>
          </a:p>
        </p:txBody>
      </p:sp>
      <p:pic>
        <p:nvPicPr>
          <p:cNvPr id="13317" name="Picture 6" descr="Pass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3870027"/>
            <a:ext cx="1008062" cy="67151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7" descr="RollerCo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951038"/>
            <a:ext cx="99695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oup 8"/>
          <p:cNvGrpSpPr>
            <a:grpSpLocks/>
          </p:cNvGrpSpPr>
          <p:nvPr/>
        </p:nvGrpSpPr>
        <p:grpSpPr bwMode="auto">
          <a:xfrm>
            <a:off x="6570663" y="1817663"/>
            <a:ext cx="579437" cy="684212"/>
            <a:chOff x="3572" y="2818"/>
            <a:chExt cx="365" cy="431"/>
          </a:xfrm>
        </p:grpSpPr>
        <p:sp>
          <p:nvSpPr>
            <p:cNvPr id="13336" name="Freeform 9"/>
            <p:cNvSpPr>
              <a:spLocks/>
            </p:cNvSpPr>
            <p:nvPr/>
          </p:nvSpPr>
          <p:spPr bwMode="auto">
            <a:xfrm>
              <a:off x="3733" y="3003"/>
              <a:ext cx="24" cy="37"/>
            </a:xfrm>
            <a:custGeom>
              <a:avLst/>
              <a:gdLst>
                <a:gd name="T0" fmla="*/ 0 w 187"/>
                <a:gd name="T1" fmla="*/ 0 h 292"/>
                <a:gd name="T2" fmla="*/ 0 w 187"/>
                <a:gd name="T3" fmla="*/ 0 h 292"/>
                <a:gd name="T4" fmla="*/ 0 w 187"/>
                <a:gd name="T5" fmla="*/ 0 h 292"/>
                <a:gd name="T6" fmla="*/ 0 w 187"/>
                <a:gd name="T7" fmla="*/ 0 h 292"/>
                <a:gd name="T8" fmla="*/ 0 w 187"/>
                <a:gd name="T9" fmla="*/ 0 h 292"/>
                <a:gd name="T10" fmla="*/ 0 w 187"/>
                <a:gd name="T11" fmla="*/ 0 h 292"/>
                <a:gd name="T12" fmla="*/ 0 w 187"/>
                <a:gd name="T13" fmla="*/ 0 h 292"/>
                <a:gd name="T14" fmla="*/ 0 w 187"/>
                <a:gd name="T15" fmla="*/ 0 h 292"/>
                <a:gd name="T16" fmla="*/ 0 w 187"/>
                <a:gd name="T17" fmla="*/ 0 h 292"/>
                <a:gd name="T18" fmla="*/ 0 w 187"/>
                <a:gd name="T19" fmla="*/ 0 h 292"/>
                <a:gd name="T20" fmla="*/ 0 w 187"/>
                <a:gd name="T21" fmla="*/ 0 h 292"/>
                <a:gd name="T22" fmla="*/ 0 w 187"/>
                <a:gd name="T23" fmla="*/ 0 h 292"/>
                <a:gd name="T24" fmla="*/ 0 w 187"/>
                <a:gd name="T25" fmla="*/ 0 h 292"/>
                <a:gd name="T26" fmla="*/ 0 w 187"/>
                <a:gd name="T27" fmla="*/ 0 h 292"/>
                <a:gd name="T28" fmla="*/ 0 w 187"/>
                <a:gd name="T29" fmla="*/ 0 h 292"/>
                <a:gd name="T30" fmla="*/ 0 w 187"/>
                <a:gd name="T31" fmla="*/ 0 h 292"/>
                <a:gd name="T32" fmla="*/ 0 w 187"/>
                <a:gd name="T33" fmla="*/ 0 h 292"/>
                <a:gd name="T34" fmla="*/ 0 w 187"/>
                <a:gd name="T35" fmla="*/ 0 h 292"/>
                <a:gd name="T36" fmla="*/ 0 w 187"/>
                <a:gd name="T37" fmla="*/ 0 h 292"/>
                <a:gd name="T38" fmla="*/ 0 w 187"/>
                <a:gd name="T39" fmla="*/ 0 h 292"/>
                <a:gd name="T40" fmla="*/ 0 w 187"/>
                <a:gd name="T41" fmla="*/ 0 h 292"/>
                <a:gd name="T42" fmla="*/ 0 w 187"/>
                <a:gd name="T43" fmla="*/ 0 h 292"/>
                <a:gd name="T44" fmla="*/ 0 w 187"/>
                <a:gd name="T45" fmla="*/ 0 h 292"/>
                <a:gd name="T46" fmla="*/ 0 w 187"/>
                <a:gd name="T47" fmla="*/ 0 h 292"/>
                <a:gd name="T48" fmla="*/ 0 w 187"/>
                <a:gd name="T49" fmla="*/ 0 h 292"/>
                <a:gd name="T50" fmla="*/ 0 w 187"/>
                <a:gd name="T51" fmla="*/ 0 h 292"/>
                <a:gd name="T52" fmla="*/ 0 w 187"/>
                <a:gd name="T53" fmla="*/ 0 h 292"/>
                <a:gd name="T54" fmla="*/ 0 w 187"/>
                <a:gd name="T55" fmla="*/ 0 h 292"/>
                <a:gd name="T56" fmla="*/ 0 w 187"/>
                <a:gd name="T57" fmla="*/ 0 h 292"/>
                <a:gd name="T58" fmla="*/ 0 w 187"/>
                <a:gd name="T59" fmla="*/ 0 h 292"/>
                <a:gd name="T60" fmla="*/ 0 w 187"/>
                <a:gd name="T61" fmla="*/ 0 h 292"/>
                <a:gd name="T62" fmla="*/ 0 w 187"/>
                <a:gd name="T63" fmla="*/ 0 h 292"/>
                <a:gd name="T64" fmla="*/ 0 w 187"/>
                <a:gd name="T65" fmla="*/ 0 h 292"/>
                <a:gd name="T66" fmla="*/ 0 w 187"/>
                <a:gd name="T67" fmla="*/ 0 h 2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7" h="292">
                  <a:moveTo>
                    <a:pt x="186" y="292"/>
                  </a:moveTo>
                  <a:lnTo>
                    <a:pt x="186" y="292"/>
                  </a:lnTo>
                  <a:lnTo>
                    <a:pt x="187" y="274"/>
                  </a:lnTo>
                  <a:lnTo>
                    <a:pt x="186" y="256"/>
                  </a:lnTo>
                  <a:lnTo>
                    <a:pt x="185" y="240"/>
                  </a:lnTo>
                  <a:lnTo>
                    <a:pt x="183" y="224"/>
                  </a:lnTo>
                  <a:lnTo>
                    <a:pt x="180" y="210"/>
                  </a:lnTo>
                  <a:lnTo>
                    <a:pt x="177" y="196"/>
                  </a:lnTo>
                  <a:lnTo>
                    <a:pt x="173" y="183"/>
                  </a:lnTo>
                  <a:lnTo>
                    <a:pt x="168" y="170"/>
                  </a:lnTo>
                  <a:lnTo>
                    <a:pt x="163" y="158"/>
                  </a:lnTo>
                  <a:lnTo>
                    <a:pt x="157" y="148"/>
                  </a:lnTo>
                  <a:lnTo>
                    <a:pt x="151" y="138"/>
                  </a:lnTo>
                  <a:lnTo>
                    <a:pt x="145" y="128"/>
                  </a:lnTo>
                  <a:lnTo>
                    <a:pt x="139" y="119"/>
                  </a:lnTo>
                  <a:lnTo>
                    <a:pt x="131" y="111"/>
                  </a:lnTo>
                  <a:lnTo>
                    <a:pt x="123" y="103"/>
                  </a:lnTo>
                  <a:lnTo>
                    <a:pt x="116" y="96"/>
                  </a:lnTo>
                  <a:lnTo>
                    <a:pt x="108" y="89"/>
                  </a:lnTo>
                  <a:lnTo>
                    <a:pt x="100" y="82"/>
                  </a:lnTo>
                  <a:lnTo>
                    <a:pt x="92" y="76"/>
                  </a:lnTo>
                  <a:lnTo>
                    <a:pt x="83" y="70"/>
                  </a:lnTo>
                  <a:lnTo>
                    <a:pt x="75" y="64"/>
                  </a:lnTo>
                  <a:lnTo>
                    <a:pt x="67" y="58"/>
                  </a:lnTo>
                  <a:lnTo>
                    <a:pt x="60" y="52"/>
                  </a:lnTo>
                  <a:lnTo>
                    <a:pt x="52" y="46"/>
                  </a:lnTo>
                  <a:lnTo>
                    <a:pt x="45" y="40"/>
                  </a:lnTo>
                  <a:lnTo>
                    <a:pt x="38" y="35"/>
                  </a:lnTo>
                  <a:lnTo>
                    <a:pt x="31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5" y="22"/>
                  </a:lnTo>
                  <a:lnTo>
                    <a:pt x="21" y="27"/>
                  </a:lnTo>
                  <a:lnTo>
                    <a:pt x="28" y="34"/>
                  </a:lnTo>
                  <a:lnTo>
                    <a:pt x="34" y="39"/>
                  </a:lnTo>
                  <a:lnTo>
                    <a:pt x="42" y="44"/>
                  </a:lnTo>
                  <a:lnTo>
                    <a:pt x="49" y="50"/>
                  </a:lnTo>
                  <a:lnTo>
                    <a:pt x="56" y="57"/>
                  </a:lnTo>
                  <a:lnTo>
                    <a:pt x="64" y="62"/>
                  </a:lnTo>
                  <a:lnTo>
                    <a:pt x="72" y="68"/>
                  </a:lnTo>
                  <a:lnTo>
                    <a:pt x="80" y="74"/>
                  </a:lnTo>
                  <a:lnTo>
                    <a:pt x="89" y="80"/>
                  </a:lnTo>
                  <a:lnTo>
                    <a:pt x="97" y="86"/>
                  </a:lnTo>
                  <a:lnTo>
                    <a:pt x="105" y="93"/>
                  </a:lnTo>
                  <a:lnTo>
                    <a:pt x="113" y="99"/>
                  </a:lnTo>
                  <a:lnTo>
                    <a:pt x="120" y="107"/>
                  </a:lnTo>
                  <a:lnTo>
                    <a:pt x="128" y="115"/>
                  </a:lnTo>
                  <a:lnTo>
                    <a:pt x="135" y="123"/>
                  </a:lnTo>
                  <a:lnTo>
                    <a:pt x="141" y="131"/>
                  </a:lnTo>
                  <a:lnTo>
                    <a:pt x="148" y="140"/>
                  </a:lnTo>
                  <a:lnTo>
                    <a:pt x="153" y="150"/>
                  </a:lnTo>
                  <a:lnTo>
                    <a:pt x="159" y="161"/>
                  </a:lnTo>
                  <a:lnTo>
                    <a:pt x="163" y="172"/>
                  </a:lnTo>
                  <a:lnTo>
                    <a:pt x="168" y="185"/>
                  </a:lnTo>
                  <a:lnTo>
                    <a:pt x="172" y="197"/>
                  </a:lnTo>
                  <a:lnTo>
                    <a:pt x="175" y="210"/>
                  </a:lnTo>
                  <a:lnTo>
                    <a:pt x="178" y="225"/>
                  </a:lnTo>
                  <a:lnTo>
                    <a:pt x="180" y="240"/>
                  </a:lnTo>
                  <a:lnTo>
                    <a:pt x="181" y="256"/>
                  </a:lnTo>
                  <a:lnTo>
                    <a:pt x="182" y="274"/>
                  </a:lnTo>
                  <a:lnTo>
                    <a:pt x="181" y="292"/>
                  </a:lnTo>
                  <a:lnTo>
                    <a:pt x="186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10"/>
            <p:cNvSpPr>
              <a:spLocks/>
            </p:cNvSpPr>
            <p:nvPr/>
          </p:nvSpPr>
          <p:spPr bwMode="auto">
            <a:xfrm>
              <a:off x="3744" y="3040"/>
              <a:ext cx="13" cy="86"/>
            </a:xfrm>
            <a:custGeom>
              <a:avLst/>
              <a:gdLst>
                <a:gd name="T0" fmla="*/ 0 w 96"/>
                <a:gd name="T1" fmla="*/ 0 h 679"/>
                <a:gd name="T2" fmla="*/ 0 w 96"/>
                <a:gd name="T3" fmla="*/ 0 h 679"/>
                <a:gd name="T4" fmla="*/ 0 w 96"/>
                <a:gd name="T5" fmla="*/ 0 h 679"/>
                <a:gd name="T6" fmla="*/ 0 w 96"/>
                <a:gd name="T7" fmla="*/ 0 h 679"/>
                <a:gd name="T8" fmla="*/ 0 w 96"/>
                <a:gd name="T9" fmla="*/ 0 h 679"/>
                <a:gd name="T10" fmla="*/ 0 w 96"/>
                <a:gd name="T11" fmla="*/ 0 h 679"/>
                <a:gd name="T12" fmla="*/ 0 w 96"/>
                <a:gd name="T13" fmla="*/ 0 h 679"/>
                <a:gd name="T14" fmla="*/ 0 w 96"/>
                <a:gd name="T15" fmla="*/ 0 h 679"/>
                <a:gd name="T16" fmla="*/ 0 w 96"/>
                <a:gd name="T17" fmla="*/ 0 h 679"/>
                <a:gd name="T18" fmla="*/ 0 w 96"/>
                <a:gd name="T19" fmla="*/ 0 h 679"/>
                <a:gd name="T20" fmla="*/ 0 w 96"/>
                <a:gd name="T21" fmla="*/ 0 h 679"/>
                <a:gd name="T22" fmla="*/ 0 w 96"/>
                <a:gd name="T23" fmla="*/ 0 h 679"/>
                <a:gd name="T24" fmla="*/ 0 w 96"/>
                <a:gd name="T25" fmla="*/ 0 h 679"/>
                <a:gd name="T26" fmla="*/ 0 w 96"/>
                <a:gd name="T27" fmla="*/ 0 h 679"/>
                <a:gd name="T28" fmla="*/ 0 w 96"/>
                <a:gd name="T29" fmla="*/ 0 h 679"/>
                <a:gd name="T30" fmla="*/ 0 w 96"/>
                <a:gd name="T31" fmla="*/ 0 h 679"/>
                <a:gd name="T32" fmla="*/ 0 w 96"/>
                <a:gd name="T33" fmla="*/ 0 h 679"/>
                <a:gd name="T34" fmla="*/ 0 w 96"/>
                <a:gd name="T35" fmla="*/ 0 h 679"/>
                <a:gd name="T36" fmla="*/ 0 w 96"/>
                <a:gd name="T37" fmla="*/ 0 h 679"/>
                <a:gd name="T38" fmla="*/ 0 w 96"/>
                <a:gd name="T39" fmla="*/ 0 h 679"/>
                <a:gd name="T40" fmla="*/ 0 w 96"/>
                <a:gd name="T41" fmla="*/ 0 h 679"/>
                <a:gd name="T42" fmla="*/ 0 w 96"/>
                <a:gd name="T43" fmla="*/ 0 h 679"/>
                <a:gd name="T44" fmla="*/ 0 w 96"/>
                <a:gd name="T45" fmla="*/ 0 h 679"/>
                <a:gd name="T46" fmla="*/ 0 w 96"/>
                <a:gd name="T47" fmla="*/ 0 h 679"/>
                <a:gd name="T48" fmla="*/ 0 w 96"/>
                <a:gd name="T49" fmla="*/ 0 h 679"/>
                <a:gd name="T50" fmla="*/ 0 w 96"/>
                <a:gd name="T51" fmla="*/ 0 h 679"/>
                <a:gd name="T52" fmla="*/ 0 w 96"/>
                <a:gd name="T53" fmla="*/ 0 h 679"/>
                <a:gd name="T54" fmla="*/ 0 w 96"/>
                <a:gd name="T55" fmla="*/ 0 h 679"/>
                <a:gd name="T56" fmla="*/ 0 w 96"/>
                <a:gd name="T57" fmla="*/ 0 h 679"/>
                <a:gd name="T58" fmla="*/ 0 w 96"/>
                <a:gd name="T59" fmla="*/ 0 h 679"/>
                <a:gd name="T60" fmla="*/ 0 w 96"/>
                <a:gd name="T61" fmla="*/ 0 h 679"/>
                <a:gd name="T62" fmla="*/ 0 w 96"/>
                <a:gd name="T63" fmla="*/ 0 h 679"/>
                <a:gd name="T64" fmla="*/ 0 w 96"/>
                <a:gd name="T65" fmla="*/ 0 h 679"/>
                <a:gd name="T66" fmla="*/ 0 w 96"/>
                <a:gd name="T67" fmla="*/ 0 h 679"/>
                <a:gd name="T68" fmla="*/ 0 w 96"/>
                <a:gd name="T69" fmla="*/ 0 h 679"/>
                <a:gd name="T70" fmla="*/ 0 w 96"/>
                <a:gd name="T71" fmla="*/ 0 h 6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6" h="679">
                  <a:moveTo>
                    <a:pt x="3" y="679"/>
                  </a:moveTo>
                  <a:lnTo>
                    <a:pt x="5" y="677"/>
                  </a:lnTo>
                  <a:lnTo>
                    <a:pt x="5" y="676"/>
                  </a:lnTo>
                  <a:lnTo>
                    <a:pt x="6" y="672"/>
                  </a:lnTo>
                  <a:lnTo>
                    <a:pt x="7" y="666"/>
                  </a:lnTo>
                  <a:lnTo>
                    <a:pt x="9" y="657"/>
                  </a:lnTo>
                  <a:lnTo>
                    <a:pt x="11" y="646"/>
                  </a:lnTo>
                  <a:lnTo>
                    <a:pt x="13" y="632"/>
                  </a:lnTo>
                  <a:lnTo>
                    <a:pt x="15" y="618"/>
                  </a:lnTo>
                  <a:lnTo>
                    <a:pt x="18" y="600"/>
                  </a:lnTo>
                  <a:lnTo>
                    <a:pt x="21" y="581"/>
                  </a:lnTo>
                  <a:lnTo>
                    <a:pt x="25" y="561"/>
                  </a:lnTo>
                  <a:lnTo>
                    <a:pt x="28" y="539"/>
                  </a:lnTo>
                  <a:lnTo>
                    <a:pt x="31" y="517"/>
                  </a:lnTo>
                  <a:lnTo>
                    <a:pt x="35" y="493"/>
                  </a:lnTo>
                  <a:lnTo>
                    <a:pt x="39" y="467"/>
                  </a:lnTo>
                  <a:lnTo>
                    <a:pt x="43" y="441"/>
                  </a:lnTo>
                  <a:lnTo>
                    <a:pt x="47" y="415"/>
                  </a:lnTo>
                  <a:lnTo>
                    <a:pt x="51" y="388"/>
                  </a:lnTo>
                  <a:lnTo>
                    <a:pt x="56" y="359"/>
                  </a:lnTo>
                  <a:lnTo>
                    <a:pt x="60" y="331"/>
                  </a:lnTo>
                  <a:lnTo>
                    <a:pt x="63" y="303"/>
                  </a:lnTo>
                  <a:lnTo>
                    <a:pt x="67" y="277"/>
                  </a:lnTo>
                  <a:lnTo>
                    <a:pt x="70" y="249"/>
                  </a:lnTo>
                  <a:lnTo>
                    <a:pt x="74" y="220"/>
                  </a:lnTo>
                  <a:lnTo>
                    <a:pt x="77" y="193"/>
                  </a:lnTo>
                  <a:lnTo>
                    <a:pt x="81" y="166"/>
                  </a:lnTo>
                  <a:lnTo>
                    <a:pt x="84" y="140"/>
                  </a:lnTo>
                  <a:lnTo>
                    <a:pt x="87" y="113"/>
                  </a:lnTo>
                  <a:lnTo>
                    <a:pt x="89" y="88"/>
                  </a:lnTo>
                  <a:lnTo>
                    <a:pt x="92" y="65"/>
                  </a:lnTo>
                  <a:lnTo>
                    <a:pt x="93" y="42"/>
                  </a:lnTo>
                  <a:lnTo>
                    <a:pt x="95" y="21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90" y="21"/>
                  </a:lnTo>
                  <a:lnTo>
                    <a:pt x="89" y="42"/>
                  </a:lnTo>
                  <a:lnTo>
                    <a:pt x="87" y="64"/>
                  </a:lnTo>
                  <a:lnTo>
                    <a:pt x="85" y="87"/>
                  </a:lnTo>
                  <a:lnTo>
                    <a:pt x="82" y="112"/>
                  </a:lnTo>
                  <a:lnTo>
                    <a:pt x="79" y="139"/>
                  </a:lnTo>
                  <a:lnTo>
                    <a:pt x="76" y="165"/>
                  </a:lnTo>
                  <a:lnTo>
                    <a:pt x="73" y="192"/>
                  </a:lnTo>
                  <a:lnTo>
                    <a:pt x="69" y="219"/>
                  </a:lnTo>
                  <a:lnTo>
                    <a:pt x="65" y="248"/>
                  </a:lnTo>
                  <a:lnTo>
                    <a:pt x="62" y="276"/>
                  </a:lnTo>
                  <a:lnTo>
                    <a:pt x="59" y="303"/>
                  </a:lnTo>
                  <a:lnTo>
                    <a:pt x="55" y="331"/>
                  </a:lnTo>
                  <a:lnTo>
                    <a:pt x="51" y="359"/>
                  </a:lnTo>
                  <a:lnTo>
                    <a:pt x="47" y="387"/>
                  </a:lnTo>
                  <a:lnTo>
                    <a:pt x="43" y="414"/>
                  </a:lnTo>
                  <a:lnTo>
                    <a:pt x="39" y="440"/>
                  </a:lnTo>
                  <a:lnTo>
                    <a:pt x="35" y="466"/>
                  </a:lnTo>
                  <a:lnTo>
                    <a:pt x="31" y="492"/>
                  </a:lnTo>
                  <a:lnTo>
                    <a:pt x="27" y="516"/>
                  </a:lnTo>
                  <a:lnTo>
                    <a:pt x="23" y="539"/>
                  </a:lnTo>
                  <a:lnTo>
                    <a:pt x="20" y="560"/>
                  </a:lnTo>
                  <a:lnTo>
                    <a:pt x="16" y="580"/>
                  </a:lnTo>
                  <a:lnTo>
                    <a:pt x="13" y="599"/>
                  </a:lnTo>
                  <a:lnTo>
                    <a:pt x="11" y="617"/>
                  </a:lnTo>
                  <a:lnTo>
                    <a:pt x="8" y="632"/>
                  </a:lnTo>
                  <a:lnTo>
                    <a:pt x="6" y="645"/>
                  </a:lnTo>
                  <a:lnTo>
                    <a:pt x="4" y="656"/>
                  </a:lnTo>
                  <a:lnTo>
                    <a:pt x="2" y="665"/>
                  </a:lnTo>
                  <a:lnTo>
                    <a:pt x="1" y="671"/>
                  </a:lnTo>
                  <a:lnTo>
                    <a:pt x="1" y="675"/>
                  </a:lnTo>
                  <a:lnTo>
                    <a:pt x="0" y="676"/>
                  </a:lnTo>
                  <a:lnTo>
                    <a:pt x="3" y="674"/>
                  </a:lnTo>
                  <a:lnTo>
                    <a:pt x="3" y="679"/>
                  </a:lnTo>
                  <a:lnTo>
                    <a:pt x="5" y="679"/>
                  </a:lnTo>
                  <a:lnTo>
                    <a:pt x="5" y="677"/>
                  </a:lnTo>
                  <a:lnTo>
                    <a:pt x="3" y="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11"/>
            <p:cNvSpPr>
              <a:spLocks/>
            </p:cNvSpPr>
            <p:nvPr/>
          </p:nvSpPr>
          <p:spPr bwMode="auto">
            <a:xfrm>
              <a:off x="3689" y="3034"/>
              <a:ext cx="15" cy="90"/>
            </a:xfrm>
            <a:custGeom>
              <a:avLst/>
              <a:gdLst>
                <a:gd name="T0" fmla="*/ 0 w 113"/>
                <a:gd name="T1" fmla="*/ 0 h 714"/>
                <a:gd name="T2" fmla="*/ 0 w 113"/>
                <a:gd name="T3" fmla="*/ 0 h 714"/>
                <a:gd name="T4" fmla="*/ 0 w 113"/>
                <a:gd name="T5" fmla="*/ 0 h 714"/>
                <a:gd name="T6" fmla="*/ 0 w 113"/>
                <a:gd name="T7" fmla="*/ 0 h 714"/>
                <a:gd name="T8" fmla="*/ 0 w 113"/>
                <a:gd name="T9" fmla="*/ 0 h 714"/>
                <a:gd name="T10" fmla="*/ 0 w 113"/>
                <a:gd name="T11" fmla="*/ 0 h 714"/>
                <a:gd name="T12" fmla="*/ 0 w 113"/>
                <a:gd name="T13" fmla="*/ 0 h 714"/>
                <a:gd name="T14" fmla="*/ 0 w 113"/>
                <a:gd name="T15" fmla="*/ 0 h 714"/>
                <a:gd name="T16" fmla="*/ 0 w 113"/>
                <a:gd name="T17" fmla="*/ 0 h 714"/>
                <a:gd name="T18" fmla="*/ 0 w 113"/>
                <a:gd name="T19" fmla="*/ 0 h 714"/>
                <a:gd name="T20" fmla="*/ 0 w 113"/>
                <a:gd name="T21" fmla="*/ 0 h 714"/>
                <a:gd name="T22" fmla="*/ 0 w 113"/>
                <a:gd name="T23" fmla="*/ 0 h 714"/>
                <a:gd name="T24" fmla="*/ 0 w 113"/>
                <a:gd name="T25" fmla="*/ 0 h 714"/>
                <a:gd name="T26" fmla="*/ 0 w 113"/>
                <a:gd name="T27" fmla="*/ 0 h 714"/>
                <a:gd name="T28" fmla="*/ 0 w 113"/>
                <a:gd name="T29" fmla="*/ 0 h 714"/>
                <a:gd name="T30" fmla="*/ 0 w 113"/>
                <a:gd name="T31" fmla="*/ 0 h 714"/>
                <a:gd name="T32" fmla="*/ 0 w 113"/>
                <a:gd name="T33" fmla="*/ 0 h 714"/>
                <a:gd name="T34" fmla="*/ 0 w 113"/>
                <a:gd name="T35" fmla="*/ 0 h 714"/>
                <a:gd name="T36" fmla="*/ 0 w 113"/>
                <a:gd name="T37" fmla="*/ 0 h 714"/>
                <a:gd name="T38" fmla="*/ 0 w 113"/>
                <a:gd name="T39" fmla="*/ 0 h 714"/>
                <a:gd name="T40" fmla="*/ 0 w 113"/>
                <a:gd name="T41" fmla="*/ 0 h 714"/>
                <a:gd name="T42" fmla="*/ 0 w 113"/>
                <a:gd name="T43" fmla="*/ 0 h 714"/>
                <a:gd name="T44" fmla="*/ 0 w 113"/>
                <a:gd name="T45" fmla="*/ 0 h 714"/>
                <a:gd name="T46" fmla="*/ 0 w 113"/>
                <a:gd name="T47" fmla="*/ 0 h 714"/>
                <a:gd name="T48" fmla="*/ 0 w 113"/>
                <a:gd name="T49" fmla="*/ 0 h 714"/>
                <a:gd name="T50" fmla="*/ 0 w 113"/>
                <a:gd name="T51" fmla="*/ 0 h 714"/>
                <a:gd name="T52" fmla="*/ 0 w 113"/>
                <a:gd name="T53" fmla="*/ 0 h 714"/>
                <a:gd name="T54" fmla="*/ 0 w 113"/>
                <a:gd name="T55" fmla="*/ 0 h 714"/>
                <a:gd name="T56" fmla="*/ 0 w 113"/>
                <a:gd name="T57" fmla="*/ 0 h 714"/>
                <a:gd name="T58" fmla="*/ 0 w 113"/>
                <a:gd name="T59" fmla="*/ 0 h 714"/>
                <a:gd name="T60" fmla="*/ 0 w 113"/>
                <a:gd name="T61" fmla="*/ 0 h 714"/>
                <a:gd name="T62" fmla="*/ 0 w 113"/>
                <a:gd name="T63" fmla="*/ 0 h 714"/>
                <a:gd name="T64" fmla="*/ 0 w 113"/>
                <a:gd name="T65" fmla="*/ 0 h 714"/>
                <a:gd name="T66" fmla="*/ 0 w 113"/>
                <a:gd name="T67" fmla="*/ 0 h 7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3" h="714">
                  <a:moveTo>
                    <a:pt x="2" y="0"/>
                  </a:moveTo>
                  <a:lnTo>
                    <a:pt x="2" y="0"/>
                  </a:lnTo>
                  <a:lnTo>
                    <a:pt x="1" y="14"/>
                  </a:lnTo>
                  <a:lnTo>
                    <a:pt x="0" y="30"/>
                  </a:lnTo>
                  <a:lnTo>
                    <a:pt x="1" y="50"/>
                  </a:lnTo>
                  <a:lnTo>
                    <a:pt x="1" y="71"/>
                  </a:lnTo>
                  <a:lnTo>
                    <a:pt x="3" y="93"/>
                  </a:lnTo>
                  <a:lnTo>
                    <a:pt x="5" y="117"/>
                  </a:lnTo>
                  <a:lnTo>
                    <a:pt x="8" y="143"/>
                  </a:lnTo>
                  <a:lnTo>
                    <a:pt x="11" y="170"/>
                  </a:lnTo>
                  <a:lnTo>
                    <a:pt x="14" y="198"/>
                  </a:lnTo>
                  <a:lnTo>
                    <a:pt x="18" y="227"/>
                  </a:lnTo>
                  <a:lnTo>
                    <a:pt x="23" y="256"/>
                  </a:lnTo>
                  <a:lnTo>
                    <a:pt x="27" y="286"/>
                  </a:lnTo>
                  <a:lnTo>
                    <a:pt x="32" y="317"/>
                  </a:lnTo>
                  <a:lnTo>
                    <a:pt x="37" y="347"/>
                  </a:lnTo>
                  <a:lnTo>
                    <a:pt x="42" y="377"/>
                  </a:lnTo>
                  <a:lnTo>
                    <a:pt x="48" y="407"/>
                  </a:lnTo>
                  <a:lnTo>
                    <a:pt x="53" y="438"/>
                  </a:lnTo>
                  <a:lnTo>
                    <a:pt x="59" y="467"/>
                  </a:lnTo>
                  <a:lnTo>
                    <a:pt x="65" y="496"/>
                  </a:lnTo>
                  <a:lnTo>
                    <a:pt x="70" y="523"/>
                  </a:lnTo>
                  <a:lnTo>
                    <a:pt x="75" y="551"/>
                  </a:lnTo>
                  <a:lnTo>
                    <a:pt x="80" y="576"/>
                  </a:lnTo>
                  <a:lnTo>
                    <a:pt x="85" y="599"/>
                  </a:lnTo>
                  <a:lnTo>
                    <a:pt x="89" y="621"/>
                  </a:lnTo>
                  <a:lnTo>
                    <a:pt x="93" y="641"/>
                  </a:lnTo>
                  <a:lnTo>
                    <a:pt x="97" y="660"/>
                  </a:lnTo>
                  <a:lnTo>
                    <a:pt x="100" y="676"/>
                  </a:lnTo>
                  <a:lnTo>
                    <a:pt x="103" y="689"/>
                  </a:lnTo>
                  <a:lnTo>
                    <a:pt x="105" y="700"/>
                  </a:lnTo>
                  <a:lnTo>
                    <a:pt x="107" y="708"/>
                  </a:lnTo>
                  <a:lnTo>
                    <a:pt x="108" y="712"/>
                  </a:lnTo>
                  <a:lnTo>
                    <a:pt x="108" y="714"/>
                  </a:lnTo>
                  <a:lnTo>
                    <a:pt x="113" y="713"/>
                  </a:lnTo>
                  <a:lnTo>
                    <a:pt x="112" y="712"/>
                  </a:lnTo>
                  <a:lnTo>
                    <a:pt x="112" y="707"/>
                  </a:lnTo>
                  <a:lnTo>
                    <a:pt x="110" y="699"/>
                  </a:lnTo>
                  <a:lnTo>
                    <a:pt x="108" y="688"/>
                  </a:lnTo>
                  <a:lnTo>
                    <a:pt x="105" y="675"/>
                  </a:lnTo>
                  <a:lnTo>
                    <a:pt x="102" y="659"/>
                  </a:lnTo>
                  <a:lnTo>
                    <a:pt x="98" y="641"/>
                  </a:lnTo>
                  <a:lnTo>
                    <a:pt x="94" y="621"/>
                  </a:lnTo>
                  <a:lnTo>
                    <a:pt x="90" y="599"/>
                  </a:lnTo>
                  <a:lnTo>
                    <a:pt x="85" y="575"/>
                  </a:lnTo>
                  <a:lnTo>
                    <a:pt x="80" y="550"/>
                  </a:lnTo>
                  <a:lnTo>
                    <a:pt x="75" y="522"/>
                  </a:lnTo>
                  <a:lnTo>
                    <a:pt x="70" y="495"/>
                  </a:lnTo>
                  <a:lnTo>
                    <a:pt x="64" y="466"/>
                  </a:lnTo>
                  <a:lnTo>
                    <a:pt x="58" y="437"/>
                  </a:lnTo>
                  <a:lnTo>
                    <a:pt x="53" y="406"/>
                  </a:lnTo>
                  <a:lnTo>
                    <a:pt x="47" y="376"/>
                  </a:lnTo>
                  <a:lnTo>
                    <a:pt x="42" y="346"/>
                  </a:lnTo>
                  <a:lnTo>
                    <a:pt x="37" y="317"/>
                  </a:lnTo>
                  <a:lnTo>
                    <a:pt x="32" y="285"/>
                  </a:lnTo>
                  <a:lnTo>
                    <a:pt x="27" y="255"/>
                  </a:lnTo>
                  <a:lnTo>
                    <a:pt x="23" y="226"/>
                  </a:lnTo>
                  <a:lnTo>
                    <a:pt x="19" y="197"/>
                  </a:lnTo>
                  <a:lnTo>
                    <a:pt x="16" y="169"/>
                  </a:lnTo>
                  <a:lnTo>
                    <a:pt x="13" y="142"/>
                  </a:lnTo>
                  <a:lnTo>
                    <a:pt x="10" y="116"/>
                  </a:lnTo>
                  <a:lnTo>
                    <a:pt x="8" y="93"/>
                  </a:lnTo>
                  <a:lnTo>
                    <a:pt x="6" y="71"/>
                  </a:lnTo>
                  <a:lnTo>
                    <a:pt x="5" y="50"/>
                  </a:lnTo>
                  <a:lnTo>
                    <a:pt x="5" y="30"/>
                  </a:lnTo>
                  <a:lnTo>
                    <a:pt x="6" y="14"/>
                  </a:lnTo>
                  <a:lnTo>
                    <a:pt x="7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12"/>
            <p:cNvSpPr>
              <a:spLocks/>
            </p:cNvSpPr>
            <p:nvPr/>
          </p:nvSpPr>
          <p:spPr bwMode="auto">
            <a:xfrm>
              <a:off x="3690" y="3000"/>
              <a:ext cx="24" cy="34"/>
            </a:xfrm>
            <a:custGeom>
              <a:avLst/>
              <a:gdLst>
                <a:gd name="T0" fmla="*/ 0 w 200"/>
                <a:gd name="T1" fmla="*/ 0 h 270"/>
                <a:gd name="T2" fmla="*/ 0 w 200"/>
                <a:gd name="T3" fmla="*/ 0 h 270"/>
                <a:gd name="T4" fmla="*/ 0 w 200"/>
                <a:gd name="T5" fmla="*/ 0 h 270"/>
                <a:gd name="T6" fmla="*/ 0 w 200"/>
                <a:gd name="T7" fmla="*/ 0 h 270"/>
                <a:gd name="T8" fmla="*/ 0 w 200"/>
                <a:gd name="T9" fmla="*/ 0 h 270"/>
                <a:gd name="T10" fmla="*/ 0 w 200"/>
                <a:gd name="T11" fmla="*/ 0 h 270"/>
                <a:gd name="T12" fmla="*/ 0 w 200"/>
                <a:gd name="T13" fmla="*/ 0 h 270"/>
                <a:gd name="T14" fmla="*/ 0 w 200"/>
                <a:gd name="T15" fmla="*/ 0 h 270"/>
                <a:gd name="T16" fmla="*/ 0 w 200"/>
                <a:gd name="T17" fmla="*/ 0 h 270"/>
                <a:gd name="T18" fmla="*/ 0 w 200"/>
                <a:gd name="T19" fmla="*/ 0 h 270"/>
                <a:gd name="T20" fmla="*/ 0 w 200"/>
                <a:gd name="T21" fmla="*/ 0 h 270"/>
                <a:gd name="T22" fmla="*/ 0 w 200"/>
                <a:gd name="T23" fmla="*/ 0 h 270"/>
                <a:gd name="T24" fmla="*/ 0 w 200"/>
                <a:gd name="T25" fmla="*/ 0 h 270"/>
                <a:gd name="T26" fmla="*/ 0 w 200"/>
                <a:gd name="T27" fmla="*/ 0 h 270"/>
                <a:gd name="T28" fmla="*/ 0 w 200"/>
                <a:gd name="T29" fmla="*/ 0 h 270"/>
                <a:gd name="T30" fmla="*/ 0 w 200"/>
                <a:gd name="T31" fmla="*/ 0 h 270"/>
                <a:gd name="T32" fmla="*/ 0 w 200"/>
                <a:gd name="T33" fmla="*/ 0 h 270"/>
                <a:gd name="T34" fmla="*/ 0 w 200"/>
                <a:gd name="T35" fmla="*/ 0 h 270"/>
                <a:gd name="T36" fmla="*/ 0 w 200"/>
                <a:gd name="T37" fmla="*/ 0 h 270"/>
                <a:gd name="T38" fmla="*/ 0 w 200"/>
                <a:gd name="T39" fmla="*/ 0 h 270"/>
                <a:gd name="T40" fmla="*/ 0 w 200"/>
                <a:gd name="T41" fmla="*/ 0 h 270"/>
                <a:gd name="T42" fmla="*/ 0 w 200"/>
                <a:gd name="T43" fmla="*/ 0 h 270"/>
                <a:gd name="T44" fmla="*/ 0 w 200"/>
                <a:gd name="T45" fmla="*/ 0 h 270"/>
                <a:gd name="T46" fmla="*/ 0 w 200"/>
                <a:gd name="T47" fmla="*/ 0 h 270"/>
                <a:gd name="T48" fmla="*/ 0 w 200"/>
                <a:gd name="T49" fmla="*/ 0 h 270"/>
                <a:gd name="T50" fmla="*/ 0 w 200"/>
                <a:gd name="T51" fmla="*/ 0 h 270"/>
                <a:gd name="T52" fmla="*/ 0 w 200"/>
                <a:gd name="T53" fmla="*/ 0 h 270"/>
                <a:gd name="T54" fmla="*/ 0 w 200"/>
                <a:gd name="T55" fmla="*/ 0 h 270"/>
                <a:gd name="T56" fmla="*/ 0 w 200"/>
                <a:gd name="T57" fmla="*/ 0 h 270"/>
                <a:gd name="T58" fmla="*/ 0 w 200"/>
                <a:gd name="T59" fmla="*/ 0 h 270"/>
                <a:gd name="T60" fmla="*/ 0 w 200"/>
                <a:gd name="T61" fmla="*/ 0 h 270"/>
                <a:gd name="T62" fmla="*/ 0 w 200"/>
                <a:gd name="T63" fmla="*/ 0 h 270"/>
                <a:gd name="T64" fmla="*/ 0 w 200"/>
                <a:gd name="T65" fmla="*/ 0 h 270"/>
                <a:gd name="T66" fmla="*/ 0 w 200"/>
                <a:gd name="T67" fmla="*/ 0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0" h="270">
                  <a:moveTo>
                    <a:pt x="196" y="0"/>
                  </a:moveTo>
                  <a:lnTo>
                    <a:pt x="196" y="0"/>
                  </a:lnTo>
                  <a:lnTo>
                    <a:pt x="191" y="6"/>
                  </a:lnTo>
                  <a:lnTo>
                    <a:pt x="186" y="13"/>
                  </a:lnTo>
                  <a:lnTo>
                    <a:pt x="179" y="20"/>
                  </a:lnTo>
                  <a:lnTo>
                    <a:pt x="174" y="27"/>
                  </a:lnTo>
                  <a:lnTo>
                    <a:pt x="167" y="33"/>
                  </a:lnTo>
                  <a:lnTo>
                    <a:pt x="160" y="40"/>
                  </a:lnTo>
                  <a:lnTo>
                    <a:pt x="154" y="47"/>
                  </a:lnTo>
                  <a:lnTo>
                    <a:pt x="146" y="53"/>
                  </a:lnTo>
                  <a:lnTo>
                    <a:pt x="139" y="60"/>
                  </a:lnTo>
                  <a:lnTo>
                    <a:pt x="132" y="67"/>
                  </a:lnTo>
                  <a:lnTo>
                    <a:pt x="124" y="75"/>
                  </a:lnTo>
                  <a:lnTo>
                    <a:pt x="117" y="82"/>
                  </a:lnTo>
                  <a:lnTo>
                    <a:pt x="110" y="89"/>
                  </a:lnTo>
                  <a:lnTo>
                    <a:pt x="102" y="96"/>
                  </a:lnTo>
                  <a:lnTo>
                    <a:pt x="94" y="104"/>
                  </a:lnTo>
                  <a:lnTo>
                    <a:pt x="87" y="111"/>
                  </a:lnTo>
                  <a:lnTo>
                    <a:pt x="80" y="119"/>
                  </a:lnTo>
                  <a:lnTo>
                    <a:pt x="72" y="127"/>
                  </a:lnTo>
                  <a:lnTo>
                    <a:pt x="65" y="135"/>
                  </a:lnTo>
                  <a:lnTo>
                    <a:pt x="57" y="143"/>
                  </a:lnTo>
                  <a:lnTo>
                    <a:pt x="50" y="152"/>
                  </a:lnTo>
                  <a:lnTo>
                    <a:pt x="44" y="161"/>
                  </a:lnTo>
                  <a:lnTo>
                    <a:pt x="37" y="170"/>
                  </a:lnTo>
                  <a:lnTo>
                    <a:pt x="32" y="179"/>
                  </a:lnTo>
                  <a:lnTo>
                    <a:pt x="26" y="189"/>
                  </a:lnTo>
                  <a:lnTo>
                    <a:pt x="21" y="200"/>
                  </a:lnTo>
                  <a:lnTo>
                    <a:pt x="16" y="211"/>
                  </a:lnTo>
                  <a:lnTo>
                    <a:pt x="12" y="222"/>
                  </a:lnTo>
                  <a:lnTo>
                    <a:pt x="8" y="233"/>
                  </a:lnTo>
                  <a:lnTo>
                    <a:pt x="5" y="245"/>
                  </a:lnTo>
                  <a:lnTo>
                    <a:pt x="2" y="257"/>
                  </a:lnTo>
                  <a:lnTo>
                    <a:pt x="0" y="269"/>
                  </a:lnTo>
                  <a:lnTo>
                    <a:pt x="5" y="270"/>
                  </a:lnTo>
                  <a:lnTo>
                    <a:pt x="7" y="257"/>
                  </a:lnTo>
                  <a:lnTo>
                    <a:pt x="10" y="245"/>
                  </a:lnTo>
                  <a:lnTo>
                    <a:pt x="13" y="234"/>
                  </a:lnTo>
                  <a:lnTo>
                    <a:pt x="17" y="223"/>
                  </a:lnTo>
                  <a:lnTo>
                    <a:pt x="21" y="213"/>
                  </a:lnTo>
                  <a:lnTo>
                    <a:pt x="25" y="203"/>
                  </a:lnTo>
                  <a:lnTo>
                    <a:pt x="30" y="192"/>
                  </a:lnTo>
                  <a:lnTo>
                    <a:pt x="36" y="182"/>
                  </a:lnTo>
                  <a:lnTo>
                    <a:pt x="41" y="172"/>
                  </a:lnTo>
                  <a:lnTo>
                    <a:pt x="48" y="163"/>
                  </a:lnTo>
                  <a:lnTo>
                    <a:pt x="54" y="155"/>
                  </a:lnTo>
                  <a:lnTo>
                    <a:pt x="62" y="146"/>
                  </a:lnTo>
                  <a:lnTo>
                    <a:pt x="69" y="138"/>
                  </a:lnTo>
                  <a:lnTo>
                    <a:pt x="75" y="130"/>
                  </a:lnTo>
                  <a:lnTo>
                    <a:pt x="83" y="122"/>
                  </a:lnTo>
                  <a:lnTo>
                    <a:pt x="90" y="114"/>
                  </a:lnTo>
                  <a:lnTo>
                    <a:pt x="98" y="107"/>
                  </a:lnTo>
                  <a:lnTo>
                    <a:pt x="105" y="100"/>
                  </a:lnTo>
                  <a:lnTo>
                    <a:pt x="113" y="92"/>
                  </a:lnTo>
                  <a:lnTo>
                    <a:pt x="120" y="85"/>
                  </a:lnTo>
                  <a:lnTo>
                    <a:pt x="128" y="78"/>
                  </a:lnTo>
                  <a:lnTo>
                    <a:pt x="135" y="70"/>
                  </a:lnTo>
                  <a:lnTo>
                    <a:pt x="142" y="63"/>
                  </a:lnTo>
                  <a:lnTo>
                    <a:pt x="150" y="57"/>
                  </a:lnTo>
                  <a:lnTo>
                    <a:pt x="157" y="50"/>
                  </a:lnTo>
                  <a:lnTo>
                    <a:pt x="164" y="43"/>
                  </a:lnTo>
                  <a:lnTo>
                    <a:pt x="170" y="37"/>
                  </a:lnTo>
                  <a:lnTo>
                    <a:pt x="177" y="30"/>
                  </a:lnTo>
                  <a:lnTo>
                    <a:pt x="184" y="23"/>
                  </a:lnTo>
                  <a:lnTo>
                    <a:pt x="190" y="16"/>
                  </a:lnTo>
                  <a:lnTo>
                    <a:pt x="195" y="9"/>
                  </a:lnTo>
                  <a:lnTo>
                    <a:pt x="200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13"/>
            <p:cNvSpPr>
              <a:spLocks/>
            </p:cNvSpPr>
            <p:nvPr/>
          </p:nvSpPr>
          <p:spPr bwMode="auto">
            <a:xfrm>
              <a:off x="3699" y="3040"/>
              <a:ext cx="50" cy="10"/>
            </a:xfrm>
            <a:custGeom>
              <a:avLst/>
              <a:gdLst>
                <a:gd name="T0" fmla="*/ 0 w 397"/>
                <a:gd name="T1" fmla="*/ 0 h 80"/>
                <a:gd name="T2" fmla="*/ 0 w 397"/>
                <a:gd name="T3" fmla="*/ 0 h 80"/>
                <a:gd name="T4" fmla="*/ 0 w 397"/>
                <a:gd name="T5" fmla="*/ 0 h 80"/>
                <a:gd name="T6" fmla="*/ 0 w 397"/>
                <a:gd name="T7" fmla="*/ 0 h 80"/>
                <a:gd name="T8" fmla="*/ 0 w 397"/>
                <a:gd name="T9" fmla="*/ 0 h 80"/>
                <a:gd name="T10" fmla="*/ 0 w 397"/>
                <a:gd name="T11" fmla="*/ 0 h 80"/>
                <a:gd name="T12" fmla="*/ 0 w 397"/>
                <a:gd name="T13" fmla="*/ 0 h 80"/>
                <a:gd name="T14" fmla="*/ 0 w 397"/>
                <a:gd name="T15" fmla="*/ 0 h 80"/>
                <a:gd name="T16" fmla="*/ 0 w 397"/>
                <a:gd name="T17" fmla="*/ 0 h 80"/>
                <a:gd name="T18" fmla="*/ 0 w 397"/>
                <a:gd name="T19" fmla="*/ 0 h 80"/>
                <a:gd name="T20" fmla="*/ 0 w 397"/>
                <a:gd name="T21" fmla="*/ 0 h 80"/>
                <a:gd name="T22" fmla="*/ 0 w 397"/>
                <a:gd name="T23" fmla="*/ 0 h 80"/>
                <a:gd name="T24" fmla="*/ 0 w 397"/>
                <a:gd name="T25" fmla="*/ 0 h 80"/>
                <a:gd name="T26" fmla="*/ 0 w 397"/>
                <a:gd name="T27" fmla="*/ 0 h 80"/>
                <a:gd name="T28" fmla="*/ 0 w 397"/>
                <a:gd name="T29" fmla="*/ 0 h 80"/>
                <a:gd name="T30" fmla="*/ 0 w 397"/>
                <a:gd name="T31" fmla="*/ 0 h 80"/>
                <a:gd name="T32" fmla="*/ 0 w 397"/>
                <a:gd name="T33" fmla="*/ 0 h 80"/>
                <a:gd name="T34" fmla="*/ 0 w 397"/>
                <a:gd name="T35" fmla="*/ 0 h 80"/>
                <a:gd name="T36" fmla="*/ 0 w 397"/>
                <a:gd name="T37" fmla="*/ 0 h 80"/>
                <a:gd name="T38" fmla="*/ 0 w 397"/>
                <a:gd name="T39" fmla="*/ 0 h 80"/>
                <a:gd name="T40" fmla="*/ 0 w 397"/>
                <a:gd name="T41" fmla="*/ 0 h 80"/>
                <a:gd name="T42" fmla="*/ 0 w 397"/>
                <a:gd name="T43" fmla="*/ 0 h 80"/>
                <a:gd name="T44" fmla="*/ 0 w 397"/>
                <a:gd name="T45" fmla="*/ 0 h 80"/>
                <a:gd name="T46" fmla="*/ 0 w 397"/>
                <a:gd name="T47" fmla="*/ 0 h 80"/>
                <a:gd name="T48" fmla="*/ 0 w 397"/>
                <a:gd name="T49" fmla="*/ 0 h 80"/>
                <a:gd name="T50" fmla="*/ 0 w 397"/>
                <a:gd name="T51" fmla="*/ 0 h 80"/>
                <a:gd name="T52" fmla="*/ 0 w 397"/>
                <a:gd name="T53" fmla="*/ 0 h 80"/>
                <a:gd name="T54" fmla="*/ 0 w 397"/>
                <a:gd name="T55" fmla="*/ 0 h 80"/>
                <a:gd name="T56" fmla="*/ 0 w 397"/>
                <a:gd name="T57" fmla="*/ 0 h 80"/>
                <a:gd name="T58" fmla="*/ 0 w 397"/>
                <a:gd name="T59" fmla="*/ 0 h 80"/>
                <a:gd name="T60" fmla="*/ 0 w 397"/>
                <a:gd name="T61" fmla="*/ 0 h 80"/>
                <a:gd name="T62" fmla="*/ 0 w 397"/>
                <a:gd name="T63" fmla="*/ 0 h 80"/>
                <a:gd name="T64" fmla="*/ 0 w 397"/>
                <a:gd name="T65" fmla="*/ 0 h 80"/>
                <a:gd name="T66" fmla="*/ 0 w 397"/>
                <a:gd name="T67" fmla="*/ 0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7" h="80">
                  <a:moveTo>
                    <a:pt x="397" y="62"/>
                  </a:moveTo>
                  <a:lnTo>
                    <a:pt x="397" y="62"/>
                  </a:lnTo>
                  <a:lnTo>
                    <a:pt x="394" y="55"/>
                  </a:lnTo>
                  <a:lnTo>
                    <a:pt x="390" y="49"/>
                  </a:lnTo>
                  <a:lnTo>
                    <a:pt x="383" y="42"/>
                  </a:lnTo>
                  <a:lnTo>
                    <a:pt x="375" y="37"/>
                  </a:lnTo>
                  <a:lnTo>
                    <a:pt x="367" y="32"/>
                  </a:lnTo>
                  <a:lnTo>
                    <a:pt x="355" y="26"/>
                  </a:lnTo>
                  <a:lnTo>
                    <a:pt x="344" y="22"/>
                  </a:lnTo>
                  <a:lnTo>
                    <a:pt x="332" y="18"/>
                  </a:lnTo>
                  <a:lnTo>
                    <a:pt x="318" y="14"/>
                  </a:lnTo>
                  <a:lnTo>
                    <a:pt x="304" y="11"/>
                  </a:lnTo>
                  <a:lnTo>
                    <a:pt x="289" y="8"/>
                  </a:lnTo>
                  <a:lnTo>
                    <a:pt x="274" y="6"/>
                  </a:lnTo>
                  <a:lnTo>
                    <a:pt x="258" y="4"/>
                  </a:lnTo>
                  <a:lnTo>
                    <a:pt x="241" y="1"/>
                  </a:lnTo>
                  <a:lnTo>
                    <a:pt x="224" y="1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3" y="1"/>
                  </a:lnTo>
                  <a:lnTo>
                    <a:pt x="156" y="2"/>
                  </a:lnTo>
                  <a:lnTo>
                    <a:pt x="140" y="5"/>
                  </a:lnTo>
                  <a:lnTo>
                    <a:pt x="124" y="8"/>
                  </a:lnTo>
                  <a:lnTo>
                    <a:pt x="108" y="10"/>
                  </a:lnTo>
                  <a:lnTo>
                    <a:pt x="92" y="14"/>
                  </a:lnTo>
                  <a:lnTo>
                    <a:pt x="78" y="18"/>
                  </a:lnTo>
                  <a:lnTo>
                    <a:pt x="64" y="23"/>
                  </a:lnTo>
                  <a:lnTo>
                    <a:pt x="51" y="29"/>
                  </a:lnTo>
                  <a:lnTo>
                    <a:pt x="40" y="35"/>
                  </a:lnTo>
                  <a:lnTo>
                    <a:pt x="29" y="42"/>
                  </a:lnTo>
                  <a:lnTo>
                    <a:pt x="20" y="50"/>
                  </a:lnTo>
                  <a:lnTo>
                    <a:pt x="12" y="58"/>
                  </a:lnTo>
                  <a:lnTo>
                    <a:pt x="5" y="68"/>
                  </a:lnTo>
                  <a:lnTo>
                    <a:pt x="0" y="78"/>
                  </a:lnTo>
                  <a:lnTo>
                    <a:pt x="5" y="80"/>
                  </a:lnTo>
                  <a:lnTo>
                    <a:pt x="9" y="70"/>
                  </a:lnTo>
                  <a:lnTo>
                    <a:pt x="16" y="62"/>
                  </a:lnTo>
                  <a:lnTo>
                    <a:pt x="23" y="54"/>
                  </a:lnTo>
                  <a:lnTo>
                    <a:pt x="32" y="46"/>
                  </a:lnTo>
                  <a:lnTo>
                    <a:pt x="42" y="39"/>
                  </a:lnTo>
                  <a:lnTo>
                    <a:pt x="54" y="33"/>
                  </a:lnTo>
                  <a:lnTo>
                    <a:pt x="66" y="28"/>
                  </a:lnTo>
                  <a:lnTo>
                    <a:pt x="80" y="23"/>
                  </a:lnTo>
                  <a:lnTo>
                    <a:pt x="94" y="19"/>
                  </a:lnTo>
                  <a:lnTo>
                    <a:pt x="108" y="15"/>
                  </a:lnTo>
                  <a:lnTo>
                    <a:pt x="125" y="12"/>
                  </a:lnTo>
                  <a:lnTo>
                    <a:pt x="141" y="10"/>
                  </a:lnTo>
                  <a:lnTo>
                    <a:pt x="157" y="8"/>
                  </a:lnTo>
                  <a:lnTo>
                    <a:pt x="173" y="7"/>
                  </a:lnTo>
                  <a:lnTo>
                    <a:pt x="190" y="6"/>
                  </a:lnTo>
                  <a:lnTo>
                    <a:pt x="207" y="6"/>
                  </a:lnTo>
                  <a:lnTo>
                    <a:pt x="224" y="6"/>
                  </a:lnTo>
                  <a:lnTo>
                    <a:pt x="241" y="7"/>
                  </a:lnTo>
                  <a:lnTo>
                    <a:pt x="257" y="8"/>
                  </a:lnTo>
                  <a:lnTo>
                    <a:pt x="273" y="10"/>
                  </a:lnTo>
                  <a:lnTo>
                    <a:pt x="288" y="13"/>
                  </a:lnTo>
                  <a:lnTo>
                    <a:pt x="303" y="16"/>
                  </a:lnTo>
                  <a:lnTo>
                    <a:pt x="317" y="19"/>
                  </a:lnTo>
                  <a:lnTo>
                    <a:pt x="330" y="22"/>
                  </a:lnTo>
                  <a:lnTo>
                    <a:pt x="342" y="26"/>
                  </a:lnTo>
                  <a:lnTo>
                    <a:pt x="354" y="30"/>
                  </a:lnTo>
                  <a:lnTo>
                    <a:pt x="364" y="36"/>
                  </a:lnTo>
                  <a:lnTo>
                    <a:pt x="373" y="41"/>
                  </a:lnTo>
                  <a:lnTo>
                    <a:pt x="380" y="46"/>
                  </a:lnTo>
                  <a:lnTo>
                    <a:pt x="386" y="52"/>
                  </a:lnTo>
                  <a:lnTo>
                    <a:pt x="390" y="58"/>
                  </a:lnTo>
                  <a:lnTo>
                    <a:pt x="392" y="64"/>
                  </a:lnTo>
                  <a:lnTo>
                    <a:pt x="397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14"/>
            <p:cNvSpPr>
              <a:spLocks/>
            </p:cNvSpPr>
            <p:nvPr/>
          </p:nvSpPr>
          <p:spPr bwMode="auto">
            <a:xfrm>
              <a:off x="3736" y="3047"/>
              <a:ext cx="13" cy="57"/>
            </a:xfrm>
            <a:custGeom>
              <a:avLst/>
              <a:gdLst>
                <a:gd name="T0" fmla="*/ 0 w 103"/>
                <a:gd name="T1" fmla="*/ 0 h 445"/>
                <a:gd name="T2" fmla="*/ 0 w 103"/>
                <a:gd name="T3" fmla="*/ 0 h 445"/>
                <a:gd name="T4" fmla="*/ 0 w 103"/>
                <a:gd name="T5" fmla="*/ 0 h 445"/>
                <a:gd name="T6" fmla="*/ 0 w 103"/>
                <a:gd name="T7" fmla="*/ 0 h 445"/>
                <a:gd name="T8" fmla="*/ 0 w 103"/>
                <a:gd name="T9" fmla="*/ 0 h 445"/>
                <a:gd name="T10" fmla="*/ 0 w 103"/>
                <a:gd name="T11" fmla="*/ 0 h 445"/>
                <a:gd name="T12" fmla="*/ 0 w 103"/>
                <a:gd name="T13" fmla="*/ 0 h 445"/>
                <a:gd name="T14" fmla="*/ 0 w 103"/>
                <a:gd name="T15" fmla="*/ 0 h 445"/>
                <a:gd name="T16" fmla="*/ 0 w 103"/>
                <a:gd name="T17" fmla="*/ 0 h 445"/>
                <a:gd name="T18" fmla="*/ 0 w 103"/>
                <a:gd name="T19" fmla="*/ 0 h 445"/>
                <a:gd name="T20" fmla="*/ 0 w 103"/>
                <a:gd name="T21" fmla="*/ 0 h 445"/>
                <a:gd name="T22" fmla="*/ 0 w 103"/>
                <a:gd name="T23" fmla="*/ 0 h 445"/>
                <a:gd name="T24" fmla="*/ 0 w 103"/>
                <a:gd name="T25" fmla="*/ 0 h 445"/>
                <a:gd name="T26" fmla="*/ 0 w 103"/>
                <a:gd name="T27" fmla="*/ 0 h 445"/>
                <a:gd name="T28" fmla="*/ 0 w 103"/>
                <a:gd name="T29" fmla="*/ 0 h 445"/>
                <a:gd name="T30" fmla="*/ 0 w 103"/>
                <a:gd name="T31" fmla="*/ 0 h 445"/>
                <a:gd name="T32" fmla="*/ 0 w 103"/>
                <a:gd name="T33" fmla="*/ 0 h 445"/>
                <a:gd name="T34" fmla="*/ 0 w 103"/>
                <a:gd name="T35" fmla="*/ 0 h 445"/>
                <a:gd name="T36" fmla="*/ 0 w 103"/>
                <a:gd name="T37" fmla="*/ 0 h 445"/>
                <a:gd name="T38" fmla="*/ 0 w 103"/>
                <a:gd name="T39" fmla="*/ 0 h 445"/>
                <a:gd name="T40" fmla="*/ 0 w 103"/>
                <a:gd name="T41" fmla="*/ 0 h 445"/>
                <a:gd name="T42" fmla="*/ 0 w 103"/>
                <a:gd name="T43" fmla="*/ 0 h 445"/>
                <a:gd name="T44" fmla="*/ 0 w 103"/>
                <a:gd name="T45" fmla="*/ 0 h 445"/>
                <a:gd name="T46" fmla="*/ 0 w 103"/>
                <a:gd name="T47" fmla="*/ 0 h 445"/>
                <a:gd name="T48" fmla="*/ 0 w 103"/>
                <a:gd name="T49" fmla="*/ 0 h 445"/>
                <a:gd name="T50" fmla="*/ 0 w 103"/>
                <a:gd name="T51" fmla="*/ 0 h 445"/>
                <a:gd name="T52" fmla="*/ 0 w 103"/>
                <a:gd name="T53" fmla="*/ 0 h 445"/>
                <a:gd name="T54" fmla="*/ 0 w 103"/>
                <a:gd name="T55" fmla="*/ 0 h 445"/>
                <a:gd name="T56" fmla="*/ 0 w 103"/>
                <a:gd name="T57" fmla="*/ 0 h 445"/>
                <a:gd name="T58" fmla="*/ 0 w 103"/>
                <a:gd name="T59" fmla="*/ 0 h 445"/>
                <a:gd name="T60" fmla="*/ 0 w 103"/>
                <a:gd name="T61" fmla="*/ 0 h 445"/>
                <a:gd name="T62" fmla="*/ 0 w 103"/>
                <a:gd name="T63" fmla="*/ 0 h 445"/>
                <a:gd name="T64" fmla="*/ 0 w 103"/>
                <a:gd name="T65" fmla="*/ 0 h 445"/>
                <a:gd name="T66" fmla="*/ 0 w 103"/>
                <a:gd name="T67" fmla="*/ 0 h 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3" h="445">
                  <a:moveTo>
                    <a:pt x="2" y="445"/>
                  </a:moveTo>
                  <a:lnTo>
                    <a:pt x="2" y="445"/>
                  </a:lnTo>
                  <a:lnTo>
                    <a:pt x="8" y="441"/>
                  </a:lnTo>
                  <a:lnTo>
                    <a:pt x="13" y="436"/>
                  </a:lnTo>
                  <a:lnTo>
                    <a:pt x="18" y="428"/>
                  </a:lnTo>
                  <a:lnTo>
                    <a:pt x="24" y="419"/>
                  </a:lnTo>
                  <a:lnTo>
                    <a:pt x="28" y="409"/>
                  </a:lnTo>
                  <a:lnTo>
                    <a:pt x="34" y="398"/>
                  </a:lnTo>
                  <a:lnTo>
                    <a:pt x="39" y="386"/>
                  </a:lnTo>
                  <a:lnTo>
                    <a:pt x="44" y="373"/>
                  </a:lnTo>
                  <a:lnTo>
                    <a:pt x="48" y="358"/>
                  </a:lnTo>
                  <a:lnTo>
                    <a:pt x="53" y="343"/>
                  </a:lnTo>
                  <a:lnTo>
                    <a:pt x="59" y="327"/>
                  </a:lnTo>
                  <a:lnTo>
                    <a:pt x="63" y="311"/>
                  </a:lnTo>
                  <a:lnTo>
                    <a:pt x="67" y="292"/>
                  </a:lnTo>
                  <a:lnTo>
                    <a:pt x="71" y="275"/>
                  </a:lnTo>
                  <a:lnTo>
                    <a:pt x="75" y="257"/>
                  </a:lnTo>
                  <a:lnTo>
                    <a:pt x="79" y="238"/>
                  </a:lnTo>
                  <a:lnTo>
                    <a:pt x="83" y="220"/>
                  </a:lnTo>
                  <a:lnTo>
                    <a:pt x="86" y="203"/>
                  </a:lnTo>
                  <a:lnTo>
                    <a:pt x="89" y="185"/>
                  </a:lnTo>
                  <a:lnTo>
                    <a:pt x="92" y="166"/>
                  </a:lnTo>
                  <a:lnTo>
                    <a:pt x="94" y="148"/>
                  </a:lnTo>
                  <a:lnTo>
                    <a:pt x="96" y="131"/>
                  </a:lnTo>
                  <a:lnTo>
                    <a:pt x="98" y="114"/>
                  </a:lnTo>
                  <a:lnTo>
                    <a:pt x="100" y="98"/>
                  </a:lnTo>
                  <a:lnTo>
                    <a:pt x="101" y="82"/>
                  </a:lnTo>
                  <a:lnTo>
                    <a:pt x="102" y="67"/>
                  </a:lnTo>
                  <a:lnTo>
                    <a:pt x="103" y="52"/>
                  </a:lnTo>
                  <a:lnTo>
                    <a:pt x="103" y="40"/>
                  </a:lnTo>
                  <a:lnTo>
                    <a:pt x="102" y="28"/>
                  </a:lnTo>
                  <a:lnTo>
                    <a:pt x="102" y="18"/>
                  </a:lnTo>
                  <a:lnTo>
                    <a:pt x="101" y="8"/>
                  </a:lnTo>
                  <a:lnTo>
                    <a:pt x="99" y="0"/>
                  </a:lnTo>
                  <a:lnTo>
                    <a:pt x="94" y="2"/>
                  </a:lnTo>
                  <a:lnTo>
                    <a:pt x="96" y="9"/>
                  </a:lnTo>
                  <a:lnTo>
                    <a:pt x="97" y="18"/>
                  </a:lnTo>
                  <a:lnTo>
                    <a:pt x="97" y="28"/>
                  </a:lnTo>
                  <a:lnTo>
                    <a:pt x="98" y="40"/>
                  </a:lnTo>
                  <a:lnTo>
                    <a:pt x="98" y="52"/>
                  </a:lnTo>
                  <a:lnTo>
                    <a:pt x="97" y="67"/>
                  </a:lnTo>
                  <a:lnTo>
                    <a:pt x="96" y="82"/>
                  </a:lnTo>
                  <a:lnTo>
                    <a:pt x="95" y="97"/>
                  </a:lnTo>
                  <a:lnTo>
                    <a:pt x="93" y="113"/>
                  </a:lnTo>
                  <a:lnTo>
                    <a:pt x="91" y="130"/>
                  </a:lnTo>
                  <a:lnTo>
                    <a:pt x="89" y="147"/>
                  </a:lnTo>
                  <a:lnTo>
                    <a:pt x="87" y="165"/>
                  </a:lnTo>
                  <a:lnTo>
                    <a:pt x="84" y="184"/>
                  </a:lnTo>
                  <a:lnTo>
                    <a:pt x="81" y="202"/>
                  </a:lnTo>
                  <a:lnTo>
                    <a:pt x="78" y="220"/>
                  </a:lnTo>
                  <a:lnTo>
                    <a:pt x="74" y="238"/>
                  </a:lnTo>
                  <a:lnTo>
                    <a:pt x="71" y="256"/>
                  </a:lnTo>
                  <a:lnTo>
                    <a:pt x="67" y="274"/>
                  </a:lnTo>
                  <a:lnTo>
                    <a:pt x="63" y="291"/>
                  </a:lnTo>
                  <a:lnTo>
                    <a:pt x="57" y="309"/>
                  </a:lnTo>
                  <a:lnTo>
                    <a:pt x="53" y="325"/>
                  </a:lnTo>
                  <a:lnTo>
                    <a:pt x="48" y="341"/>
                  </a:lnTo>
                  <a:lnTo>
                    <a:pt x="44" y="357"/>
                  </a:lnTo>
                  <a:lnTo>
                    <a:pt x="39" y="371"/>
                  </a:lnTo>
                  <a:lnTo>
                    <a:pt x="34" y="384"/>
                  </a:lnTo>
                  <a:lnTo>
                    <a:pt x="30" y="396"/>
                  </a:lnTo>
                  <a:lnTo>
                    <a:pt x="24" y="407"/>
                  </a:lnTo>
                  <a:lnTo>
                    <a:pt x="20" y="417"/>
                  </a:lnTo>
                  <a:lnTo>
                    <a:pt x="14" y="426"/>
                  </a:lnTo>
                  <a:lnTo>
                    <a:pt x="9" y="432"/>
                  </a:lnTo>
                  <a:lnTo>
                    <a:pt x="5" y="437"/>
                  </a:lnTo>
                  <a:lnTo>
                    <a:pt x="0" y="441"/>
                  </a:lnTo>
                  <a:lnTo>
                    <a:pt x="2" y="4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15"/>
            <p:cNvSpPr>
              <a:spLocks/>
            </p:cNvSpPr>
            <p:nvPr/>
          </p:nvSpPr>
          <p:spPr bwMode="auto">
            <a:xfrm>
              <a:off x="3708" y="3103"/>
              <a:ext cx="28" cy="3"/>
            </a:xfrm>
            <a:custGeom>
              <a:avLst/>
              <a:gdLst>
                <a:gd name="T0" fmla="*/ 0 w 220"/>
                <a:gd name="T1" fmla="*/ 0 h 27"/>
                <a:gd name="T2" fmla="*/ 0 w 220"/>
                <a:gd name="T3" fmla="*/ 0 h 27"/>
                <a:gd name="T4" fmla="*/ 0 w 220"/>
                <a:gd name="T5" fmla="*/ 0 h 27"/>
                <a:gd name="T6" fmla="*/ 0 w 220"/>
                <a:gd name="T7" fmla="*/ 0 h 27"/>
                <a:gd name="T8" fmla="*/ 0 w 220"/>
                <a:gd name="T9" fmla="*/ 0 h 27"/>
                <a:gd name="T10" fmla="*/ 0 w 220"/>
                <a:gd name="T11" fmla="*/ 0 h 27"/>
                <a:gd name="T12" fmla="*/ 0 w 220"/>
                <a:gd name="T13" fmla="*/ 0 h 27"/>
                <a:gd name="T14" fmla="*/ 0 w 220"/>
                <a:gd name="T15" fmla="*/ 0 h 27"/>
                <a:gd name="T16" fmla="*/ 0 w 220"/>
                <a:gd name="T17" fmla="*/ 0 h 27"/>
                <a:gd name="T18" fmla="*/ 0 w 220"/>
                <a:gd name="T19" fmla="*/ 0 h 27"/>
                <a:gd name="T20" fmla="*/ 0 w 220"/>
                <a:gd name="T21" fmla="*/ 0 h 27"/>
                <a:gd name="T22" fmla="*/ 0 w 220"/>
                <a:gd name="T23" fmla="*/ 0 h 27"/>
                <a:gd name="T24" fmla="*/ 0 w 220"/>
                <a:gd name="T25" fmla="*/ 0 h 27"/>
                <a:gd name="T26" fmla="*/ 0 w 220"/>
                <a:gd name="T27" fmla="*/ 0 h 27"/>
                <a:gd name="T28" fmla="*/ 0 w 220"/>
                <a:gd name="T29" fmla="*/ 0 h 27"/>
                <a:gd name="T30" fmla="*/ 0 w 220"/>
                <a:gd name="T31" fmla="*/ 0 h 27"/>
                <a:gd name="T32" fmla="*/ 0 w 220"/>
                <a:gd name="T33" fmla="*/ 0 h 27"/>
                <a:gd name="T34" fmla="*/ 0 w 220"/>
                <a:gd name="T35" fmla="*/ 0 h 27"/>
                <a:gd name="T36" fmla="*/ 0 w 220"/>
                <a:gd name="T37" fmla="*/ 0 h 27"/>
                <a:gd name="T38" fmla="*/ 0 w 220"/>
                <a:gd name="T39" fmla="*/ 0 h 27"/>
                <a:gd name="T40" fmla="*/ 0 w 220"/>
                <a:gd name="T41" fmla="*/ 0 h 27"/>
                <a:gd name="T42" fmla="*/ 0 w 220"/>
                <a:gd name="T43" fmla="*/ 0 h 27"/>
                <a:gd name="T44" fmla="*/ 0 w 220"/>
                <a:gd name="T45" fmla="*/ 0 h 27"/>
                <a:gd name="T46" fmla="*/ 0 w 220"/>
                <a:gd name="T47" fmla="*/ 0 h 27"/>
                <a:gd name="T48" fmla="*/ 0 w 220"/>
                <a:gd name="T49" fmla="*/ 0 h 27"/>
                <a:gd name="T50" fmla="*/ 0 w 220"/>
                <a:gd name="T51" fmla="*/ 0 h 27"/>
                <a:gd name="T52" fmla="*/ 0 w 220"/>
                <a:gd name="T53" fmla="*/ 0 h 27"/>
                <a:gd name="T54" fmla="*/ 0 w 220"/>
                <a:gd name="T55" fmla="*/ 0 h 27"/>
                <a:gd name="T56" fmla="*/ 0 w 220"/>
                <a:gd name="T57" fmla="*/ 0 h 27"/>
                <a:gd name="T58" fmla="*/ 0 w 220"/>
                <a:gd name="T59" fmla="*/ 0 h 27"/>
                <a:gd name="T60" fmla="*/ 0 w 220"/>
                <a:gd name="T61" fmla="*/ 0 h 27"/>
                <a:gd name="T62" fmla="*/ 0 w 220"/>
                <a:gd name="T63" fmla="*/ 0 h 27"/>
                <a:gd name="T64" fmla="*/ 0 w 220"/>
                <a:gd name="T65" fmla="*/ 0 h 27"/>
                <a:gd name="T66" fmla="*/ 0 w 220"/>
                <a:gd name="T67" fmla="*/ 0 h 27"/>
                <a:gd name="T68" fmla="*/ 0 w 220"/>
                <a:gd name="T69" fmla="*/ 0 h 27"/>
                <a:gd name="T70" fmla="*/ 0 w 220"/>
                <a:gd name="T71" fmla="*/ 0 h 27"/>
                <a:gd name="T72" fmla="*/ 0 w 220"/>
                <a:gd name="T73" fmla="*/ 0 h 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0" h="27">
                  <a:moveTo>
                    <a:pt x="0" y="3"/>
                  </a:moveTo>
                  <a:lnTo>
                    <a:pt x="0" y="3"/>
                  </a:lnTo>
                  <a:lnTo>
                    <a:pt x="7" y="9"/>
                  </a:lnTo>
                  <a:lnTo>
                    <a:pt x="16" y="14"/>
                  </a:lnTo>
                  <a:lnTo>
                    <a:pt x="27" y="18"/>
                  </a:lnTo>
                  <a:lnTo>
                    <a:pt x="41" y="21"/>
                  </a:lnTo>
                  <a:lnTo>
                    <a:pt x="55" y="23"/>
                  </a:lnTo>
                  <a:lnTo>
                    <a:pt x="69" y="25"/>
                  </a:lnTo>
                  <a:lnTo>
                    <a:pt x="85" y="26"/>
                  </a:lnTo>
                  <a:lnTo>
                    <a:pt x="101" y="27"/>
                  </a:lnTo>
                  <a:lnTo>
                    <a:pt x="118" y="27"/>
                  </a:lnTo>
                  <a:lnTo>
                    <a:pt x="134" y="26"/>
                  </a:lnTo>
                  <a:lnTo>
                    <a:pt x="151" y="25"/>
                  </a:lnTo>
                  <a:lnTo>
                    <a:pt x="168" y="23"/>
                  </a:lnTo>
                  <a:lnTo>
                    <a:pt x="182" y="20"/>
                  </a:lnTo>
                  <a:lnTo>
                    <a:pt x="196" y="16"/>
                  </a:lnTo>
                  <a:lnTo>
                    <a:pt x="209" y="12"/>
                  </a:lnTo>
                  <a:lnTo>
                    <a:pt x="220" y="7"/>
                  </a:lnTo>
                  <a:lnTo>
                    <a:pt x="218" y="3"/>
                  </a:lnTo>
                  <a:lnTo>
                    <a:pt x="208" y="7"/>
                  </a:lnTo>
                  <a:lnTo>
                    <a:pt x="195" y="12"/>
                  </a:lnTo>
                  <a:lnTo>
                    <a:pt x="182" y="15"/>
                  </a:lnTo>
                  <a:lnTo>
                    <a:pt x="167" y="18"/>
                  </a:lnTo>
                  <a:lnTo>
                    <a:pt x="150" y="20"/>
                  </a:lnTo>
                  <a:lnTo>
                    <a:pt x="134" y="21"/>
                  </a:lnTo>
                  <a:lnTo>
                    <a:pt x="118" y="22"/>
                  </a:lnTo>
                  <a:lnTo>
                    <a:pt x="101" y="22"/>
                  </a:lnTo>
                  <a:lnTo>
                    <a:pt x="85" y="22"/>
                  </a:lnTo>
                  <a:lnTo>
                    <a:pt x="70" y="20"/>
                  </a:lnTo>
                  <a:lnTo>
                    <a:pt x="55" y="18"/>
                  </a:lnTo>
                  <a:lnTo>
                    <a:pt x="42" y="16"/>
                  </a:lnTo>
                  <a:lnTo>
                    <a:pt x="29" y="13"/>
                  </a:lnTo>
                  <a:lnTo>
                    <a:pt x="18" y="9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16"/>
            <p:cNvSpPr>
              <a:spLocks/>
            </p:cNvSpPr>
            <p:nvPr/>
          </p:nvSpPr>
          <p:spPr bwMode="auto">
            <a:xfrm>
              <a:off x="3697" y="3050"/>
              <a:ext cx="12" cy="53"/>
            </a:xfrm>
            <a:custGeom>
              <a:avLst/>
              <a:gdLst>
                <a:gd name="T0" fmla="*/ 0 w 94"/>
                <a:gd name="T1" fmla="*/ 0 h 425"/>
                <a:gd name="T2" fmla="*/ 0 w 94"/>
                <a:gd name="T3" fmla="*/ 0 h 425"/>
                <a:gd name="T4" fmla="*/ 0 w 94"/>
                <a:gd name="T5" fmla="*/ 0 h 425"/>
                <a:gd name="T6" fmla="*/ 0 w 94"/>
                <a:gd name="T7" fmla="*/ 0 h 425"/>
                <a:gd name="T8" fmla="*/ 0 w 94"/>
                <a:gd name="T9" fmla="*/ 0 h 425"/>
                <a:gd name="T10" fmla="*/ 0 w 94"/>
                <a:gd name="T11" fmla="*/ 0 h 425"/>
                <a:gd name="T12" fmla="*/ 0 w 94"/>
                <a:gd name="T13" fmla="*/ 0 h 425"/>
                <a:gd name="T14" fmla="*/ 0 w 94"/>
                <a:gd name="T15" fmla="*/ 0 h 425"/>
                <a:gd name="T16" fmla="*/ 0 w 94"/>
                <a:gd name="T17" fmla="*/ 0 h 425"/>
                <a:gd name="T18" fmla="*/ 0 w 94"/>
                <a:gd name="T19" fmla="*/ 0 h 425"/>
                <a:gd name="T20" fmla="*/ 0 w 94"/>
                <a:gd name="T21" fmla="*/ 0 h 425"/>
                <a:gd name="T22" fmla="*/ 0 w 94"/>
                <a:gd name="T23" fmla="*/ 0 h 425"/>
                <a:gd name="T24" fmla="*/ 0 w 94"/>
                <a:gd name="T25" fmla="*/ 0 h 425"/>
                <a:gd name="T26" fmla="*/ 0 w 94"/>
                <a:gd name="T27" fmla="*/ 0 h 425"/>
                <a:gd name="T28" fmla="*/ 0 w 94"/>
                <a:gd name="T29" fmla="*/ 0 h 425"/>
                <a:gd name="T30" fmla="*/ 0 w 94"/>
                <a:gd name="T31" fmla="*/ 0 h 425"/>
                <a:gd name="T32" fmla="*/ 0 w 94"/>
                <a:gd name="T33" fmla="*/ 0 h 425"/>
                <a:gd name="T34" fmla="*/ 0 w 94"/>
                <a:gd name="T35" fmla="*/ 0 h 425"/>
                <a:gd name="T36" fmla="*/ 0 w 94"/>
                <a:gd name="T37" fmla="*/ 0 h 425"/>
                <a:gd name="T38" fmla="*/ 0 w 94"/>
                <a:gd name="T39" fmla="*/ 0 h 425"/>
                <a:gd name="T40" fmla="*/ 0 w 94"/>
                <a:gd name="T41" fmla="*/ 0 h 425"/>
                <a:gd name="T42" fmla="*/ 0 w 94"/>
                <a:gd name="T43" fmla="*/ 0 h 425"/>
                <a:gd name="T44" fmla="*/ 0 w 94"/>
                <a:gd name="T45" fmla="*/ 0 h 425"/>
                <a:gd name="T46" fmla="*/ 0 w 94"/>
                <a:gd name="T47" fmla="*/ 0 h 425"/>
                <a:gd name="T48" fmla="*/ 0 w 94"/>
                <a:gd name="T49" fmla="*/ 0 h 425"/>
                <a:gd name="T50" fmla="*/ 0 w 94"/>
                <a:gd name="T51" fmla="*/ 0 h 425"/>
                <a:gd name="T52" fmla="*/ 0 w 94"/>
                <a:gd name="T53" fmla="*/ 0 h 425"/>
                <a:gd name="T54" fmla="*/ 0 w 94"/>
                <a:gd name="T55" fmla="*/ 0 h 425"/>
                <a:gd name="T56" fmla="*/ 0 w 94"/>
                <a:gd name="T57" fmla="*/ 0 h 425"/>
                <a:gd name="T58" fmla="*/ 0 w 94"/>
                <a:gd name="T59" fmla="*/ 0 h 425"/>
                <a:gd name="T60" fmla="*/ 0 w 94"/>
                <a:gd name="T61" fmla="*/ 0 h 425"/>
                <a:gd name="T62" fmla="*/ 0 w 94"/>
                <a:gd name="T63" fmla="*/ 0 h 425"/>
                <a:gd name="T64" fmla="*/ 0 w 94"/>
                <a:gd name="T65" fmla="*/ 0 h 425"/>
                <a:gd name="T66" fmla="*/ 0 w 94"/>
                <a:gd name="T67" fmla="*/ 0 h 4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4" h="425">
                  <a:moveTo>
                    <a:pt x="11" y="0"/>
                  </a:moveTo>
                  <a:lnTo>
                    <a:pt x="11" y="0"/>
                  </a:lnTo>
                  <a:lnTo>
                    <a:pt x="7" y="10"/>
                  </a:lnTo>
                  <a:lnTo>
                    <a:pt x="5" y="22"/>
                  </a:lnTo>
                  <a:lnTo>
                    <a:pt x="2" y="35"/>
                  </a:lnTo>
                  <a:lnTo>
                    <a:pt x="1" y="49"/>
                  </a:lnTo>
                  <a:lnTo>
                    <a:pt x="0" y="63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1" y="109"/>
                  </a:lnTo>
                  <a:lnTo>
                    <a:pt x="2" y="125"/>
                  </a:lnTo>
                  <a:lnTo>
                    <a:pt x="4" y="141"/>
                  </a:lnTo>
                  <a:lnTo>
                    <a:pt x="7" y="158"/>
                  </a:lnTo>
                  <a:lnTo>
                    <a:pt x="9" y="176"/>
                  </a:lnTo>
                  <a:lnTo>
                    <a:pt x="12" y="192"/>
                  </a:lnTo>
                  <a:lnTo>
                    <a:pt x="15" y="208"/>
                  </a:lnTo>
                  <a:lnTo>
                    <a:pt x="19" y="225"/>
                  </a:lnTo>
                  <a:lnTo>
                    <a:pt x="23" y="241"/>
                  </a:lnTo>
                  <a:lnTo>
                    <a:pt x="27" y="258"/>
                  </a:lnTo>
                  <a:lnTo>
                    <a:pt x="31" y="274"/>
                  </a:lnTo>
                  <a:lnTo>
                    <a:pt x="36" y="291"/>
                  </a:lnTo>
                  <a:lnTo>
                    <a:pt x="40" y="306"/>
                  </a:lnTo>
                  <a:lnTo>
                    <a:pt x="45" y="321"/>
                  </a:lnTo>
                  <a:lnTo>
                    <a:pt x="49" y="335"/>
                  </a:lnTo>
                  <a:lnTo>
                    <a:pt x="54" y="348"/>
                  </a:lnTo>
                  <a:lnTo>
                    <a:pt x="59" y="361"/>
                  </a:lnTo>
                  <a:lnTo>
                    <a:pt x="63" y="372"/>
                  </a:lnTo>
                  <a:lnTo>
                    <a:pt x="68" y="383"/>
                  </a:lnTo>
                  <a:lnTo>
                    <a:pt x="73" y="393"/>
                  </a:lnTo>
                  <a:lnTo>
                    <a:pt x="77" y="402"/>
                  </a:lnTo>
                  <a:lnTo>
                    <a:pt x="81" y="410"/>
                  </a:lnTo>
                  <a:lnTo>
                    <a:pt x="84" y="416"/>
                  </a:lnTo>
                  <a:lnTo>
                    <a:pt x="87" y="422"/>
                  </a:lnTo>
                  <a:lnTo>
                    <a:pt x="91" y="425"/>
                  </a:lnTo>
                  <a:lnTo>
                    <a:pt x="94" y="422"/>
                  </a:lnTo>
                  <a:lnTo>
                    <a:pt x="91" y="418"/>
                  </a:lnTo>
                  <a:lnTo>
                    <a:pt x="88" y="414"/>
                  </a:lnTo>
                  <a:lnTo>
                    <a:pt x="85" y="407"/>
                  </a:lnTo>
                  <a:lnTo>
                    <a:pt x="81" y="399"/>
                  </a:lnTo>
                  <a:lnTo>
                    <a:pt x="77" y="391"/>
                  </a:lnTo>
                  <a:lnTo>
                    <a:pt x="72" y="381"/>
                  </a:lnTo>
                  <a:lnTo>
                    <a:pt x="68" y="371"/>
                  </a:lnTo>
                  <a:lnTo>
                    <a:pt x="64" y="359"/>
                  </a:lnTo>
                  <a:lnTo>
                    <a:pt x="59" y="346"/>
                  </a:lnTo>
                  <a:lnTo>
                    <a:pt x="54" y="333"/>
                  </a:lnTo>
                  <a:lnTo>
                    <a:pt x="50" y="319"/>
                  </a:lnTo>
                  <a:lnTo>
                    <a:pt x="45" y="304"/>
                  </a:lnTo>
                  <a:lnTo>
                    <a:pt x="41" y="289"/>
                  </a:lnTo>
                  <a:lnTo>
                    <a:pt x="36" y="272"/>
                  </a:lnTo>
                  <a:lnTo>
                    <a:pt x="32" y="256"/>
                  </a:lnTo>
                  <a:lnTo>
                    <a:pt x="28" y="240"/>
                  </a:lnTo>
                  <a:lnTo>
                    <a:pt x="24" y="224"/>
                  </a:lnTo>
                  <a:lnTo>
                    <a:pt x="20" y="207"/>
                  </a:lnTo>
                  <a:lnTo>
                    <a:pt x="17" y="192"/>
                  </a:lnTo>
                  <a:lnTo>
                    <a:pt x="14" y="175"/>
                  </a:lnTo>
                  <a:lnTo>
                    <a:pt x="11" y="157"/>
                  </a:lnTo>
                  <a:lnTo>
                    <a:pt x="9" y="141"/>
                  </a:lnTo>
                  <a:lnTo>
                    <a:pt x="7" y="124"/>
                  </a:lnTo>
                  <a:lnTo>
                    <a:pt x="6" y="109"/>
                  </a:lnTo>
                  <a:lnTo>
                    <a:pt x="5" y="93"/>
                  </a:lnTo>
                  <a:lnTo>
                    <a:pt x="5" y="78"/>
                  </a:lnTo>
                  <a:lnTo>
                    <a:pt x="5" y="63"/>
                  </a:lnTo>
                  <a:lnTo>
                    <a:pt x="6" y="49"/>
                  </a:lnTo>
                  <a:lnTo>
                    <a:pt x="7" y="36"/>
                  </a:lnTo>
                  <a:lnTo>
                    <a:pt x="9" y="23"/>
                  </a:lnTo>
                  <a:lnTo>
                    <a:pt x="12" y="12"/>
                  </a:lnTo>
                  <a:lnTo>
                    <a:pt x="16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17"/>
            <p:cNvSpPr>
              <a:spLocks/>
            </p:cNvSpPr>
            <p:nvPr/>
          </p:nvSpPr>
          <p:spPr bwMode="auto">
            <a:xfrm>
              <a:off x="3683" y="3043"/>
              <a:ext cx="11" cy="86"/>
            </a:xfrm>
            <a:custGeom>
              <a:avLst/>
              <a:gdLst>
                <a:gd name="T0" fmla="*/ 0 w 98"/>
                <a:gd name="T1" fmla="*/ 0 h 678"/>
                <a:gd name="T2" fmla="*/ 0 w 98"/>
                <a:gd name="T3" fmla="*/ 0 h 678"/>
                <a:gd name="T4" fmla="*/ 0 w 98"/>
                <a:gd name="T5" fmla="*/ 0 h 678"/>
                <a:gd name="T6" fmla="*/ 0 w 98"/>
                <a:gd name="T7" fmla="*/ 0 h 678"/>
                <a:gd name="T8" fmla="*/ 0 w 98"/>
                <a:gd name="T9" fmla="*/ 0 h 678"/>
                <a:gd name="T10" fmla="*/ 0 w 98"/>
                <a:gd name="T11" fmla="*/ 0 h 678"/>
                <a:gd name="T12" fmla="*/ 0 w 98"/>
                <a:gd name="T13" fmla="*/ 0 h 678"/>
                <a:gd name="T14" fmla="*/ 0 w 98"/>
                <a:gd name="T15" fmla="*/ 0 h 678"/>
                <a:gd name="T16" fmla="*/ 0 w 98"/>
                <a:gd name="T17" fmla="*/ 0 h 678"/>
                <a:gd name="T18" fmla="*/ 0 w 98"/>
                <a:gd name="T19" fmla="*/ 0 h 678"/>
                <a:gd name="T20" fmla="*/ 0 w 98"/>
                <a:gd name="T21" fmla="*/ 0 h 678"/>
                <a:gd name="T22" fmla="*/ 0 w 98"/>
                <a:gd name="T23" fmla="*/ 0 h 678"/>
                <a:gd name="T24" fmla="*/ 0 w 98"/>
                <a:gd name="T25" fmla="*/ 0 h 678"/>
                <a:gd name="T26" fmla="*/ 0 w 98"/>
                <a:gd name="T27" fmla="*/ 0 h 678"/>
                <a:gd name="T28" fmla="*/ 0 w 98"/>
                <a:gd name="T29" fmla="*/ 0 h 678"/>
                <a:gd name="T30" fmla="*/ 0 w 98"/>
                <a:gd name="T31" fmla="*/ 0 h 678"/>
                <a:gd name="T32" fmla="*/ 0 w 98"/>
                <a:gd name="T33" fmla="*/ 0 h 678"/>
                <a:gd name="T34" fmla="*/ 0 w 98"/>
                <a:gd name="T35" fmla="*/ 0 h 678"/>
                <a:gd name="T36" fmla="*/ 0 w 98"/>
                <a:gd name="T37" fmla="*/ 0 h 678"/>
                <a:gd name="T38" fmla="*/ 0 w 98"/>
                <a:gd name="T39" fmla="*/ 0 h 678"/>
                <a:gd name="T40" fmla="*/ 0 w 98"/>
                <a:gd name="T41" fmla="*/ 0 h 678"/>
                <a:gd name="T42" fmla="*/ 0 w 98"/>
                <a:gd name="T43" fmla="*/ 0 h 678"/>
                <a:gd name="T44" fmla="*/ 0 w 98"/>
                <a:gd name="T45" fmla="*/ 0 h 678"/>
                <a:gd name="T46" fmla="*/ 0 w 98"/>
                <a:gd name="T47" fmla="*/ 0 h 678"/>
                <a:gd name="T48" fmla="*/ 0 w 98"/>
                <a:gd name="T49" fmla="*/ 0 h 678"/>
                <a:gd name="T50" fmla="*/ 0 w 98"/>
                <a:gd name="T51" fmla="*/ 0 h 678"/>
                <a:gd name="T52" fmla="*/ 0 w 98"/>
                <a:gd name="T53" fmla="*/ 0 h 678"/>
                <a:gd name="T54" fmla="*/ 0 w 98"/>
                <a:gd name="T55" fmla="*/ 0 h 678"/>
                <a:gd name="T56" fmla="*/ 0 w 98"/>
                <a:gd name="T57" fmla="*/ 0 h 678"/>
                <a:gd name="T58" fmla="*/ 0 w 98"/>
                <a:gd name="T59" fmla="*/ 0 h 678"/>
                <a:gd name="T60" fmla="*/ 0 w 98"/>
                <a:gd name="T61" fmla="*/ 0 h 678"/>
                <a:gd name="T62" fmla="*/ 0 w 98"/>
                <a:gd name="T63" fmla="*/ 0 h 678"/>
                <a:gd name="T64" fmla="*/ 0 w 98"/>
                <a:gd name="T65" fmla="*/ 0 h 678"/>
                <a:gd name="T66" fmla="*/ 0 w 98"/>
                <a:gd name="T67" fmla="*/ 0 h 678"/>
                <a:gd name="T68" fmla="*/ 0 w 98"/>
                <a:gd name="T69" fmla="*/ 0 h 678"/>
                <a:gd name="T70" fmla="*/ 0 w 98"/>
                <a:gd name="T71" fmla="*/ 0 h 67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8" h="678">
                  <a:moveTo>
                    <a:pt x="2" y="678"/>
                  </a:moveTo>
                  <a:lnTo>
                    <a:pt x="5" y="676"/>
                  </a:lnTo>
                  <a:lnTo>
                    <a:pt x="5" y="675"/>
                  </a:lnTo>
                  <a:lnTo>
                    <a:pt x="6" y="671"/>
                  </a:lnTo>
                  <a:lnTo>
                    <a:pt x="7" y="665"/>
                  </a:lnTo>
                  <a:lnTo>
                    <a:pt x="8" y="656"/>
                  </a:lnTo>
                  <a:lnTo>
                    <a:pt x="10" y="645"/>
                  </a:lnTo>
                  <a:lnTo>
                    <a:pt x="12" y="631"/>
                  </a:lnTo>
                  <a:lnTo>
                    <a:pt x="15" y="617"/>
                  </a:lnTo>
                  <a:lnTo>
                    <a:pt x="18" y="600"/>
                  </a:lnTo>
                  <a:lnTo>
                    <a:pt x="21" y="580"/>
                  </a:lnTo>
                  <a:lnTo>
                    <a:pt x="24" y="560"/>
                  </a:lnTo>
                  <a:lnTo>
                    <a:pt x="28" y="538"/>
                  </a:lnTo>
                  <a:lnTo>
                    <a:pt x="32" y="516"/>
                  </a:lnTo>
                  <a:lnTo>
                    <a:pt x="35" y="492"/>
                  </a:lnTo>
                  <a:lnTo>
                    <a:pt x="39" y="467"/>
                  </a:lnTo>
                  <a:lnTo>
                    <a:pt x="43" y="440"/>
                  </a:lnTo>
                  <a:lnTo>
                    <a:pt x="48" y="414"/>
                  </a:lnTo>
                  <a:lnTo>
                    <a:pt x="52" y="387"/>
                  </a:lnTo>
                  <a:lnTo>
                    <a:pt x="56" y="359"/>
                  </a:lnTo>
                  <a:lnTo>
                    <a:pt x="60" y="330"/>
                  </a:lnTo>
                  <a:lnTo>
                    <a:pt x="64" y="302"/>
                  </a:lnTo>
                  <a:lnTo>
                    <a:pt x="68" y="274"/>
                  </a:lnTo>
                  <a:lnTo>
                    <a:pt x="72" y="248"/>
                  </a:lnTo>
                  <a:lnTo>
                    <a:pt x="75" y="219"/>
                  </a:lnTo>
                  <a:lnTo>
                    <a:pt x="79" y="192"/>
                  </a:lnTo>
                  <a:lnTo>
                    <a:pt x="82" y="165"/>
                  </a:lnTo>
                  <a:lnTo>
                    <a:pt x="85" y="139"/>
                  </a:lnTo>
                  <a:lnTo>
                    <a:pt x="88" y="113"/>
                  </a:lnTo>
                  <a:lnTo>
                    <a:pt x="91" y="87"/>
                  </a:lnTo>
                  <a:lnTo>
                    <a:pt x="93" y="64"/>
                  </a:lnTo>
                  <a:lnTo>
                    <a:pt x="95" y="41"/>
                  </a:lnTo>
                  <a:lnTo>
                    <a:pt x="96" y="20"/>
                  </a:lnTo>
                  <a:lnTo>
                    <a:pt x="98" y="0"/>
                  </a:lnTo>
                  <a:lnTo>
                    <a:pt x="93" y="0"/>
                  </a:lnTo>
                  <a:lnTo>
                    <a:pt x="92" y="20"/>
                  </a:lnTo>
                  <a:lnTo>
                    <a:pt x="90" y="41"/>
                  </a:lnTo>
                  <a:lnTo>
                    <a:pt x="88" y="63"/>
                  </a:lnTo>
                  <a:lnTo>
                    <a:pt x="86" y="86"/>
                  </a:lnTo>
                  <a:lnTo>
                    <a:pt x="83" y="112"/>
                  </a:lnTo>
                  <a:lnTo>
                    <a:pt x="80" y="138"/>
                  </a:lnTo>
                  <a:lnTo>
                    <a:pt x="78" y="164"/>
                  </a:lnTo>
                  <a:lnTo>
                    <a:pt x="74" y="191"/>
                  </a:lnTo>
                  <a:lnTo>
                    <a:pt x="70" y="218"/>
                  </a:lnTo>
                  <a:lnTo>
                    <a:pt x="67" y="247"/>
                  </a:lnTo>
                  <a:lnTo>
                    <a:pt x="63" y="274"/>
                  </a:lnTo>
                  <a:lnTo>
                    <a:pt x="59" y="302"/>
                  </a:lnTo>
                  <a:lnTo>
                    <a:pt x="55" y="330"/>
                  </a:lnTo>
                  <a:lnTo>
                    <a:pt x="51" y="359"/>
                  </a:lnTo>
                  <a:lnTo>
                    <a:pt x="47" y="386"/>
                  </a:lnTo>
                  <a:lnTo>
                    <a:pt x="43" y="413"/>
                  </a:lnTo>
                  <a:lnTo>
                    <a:pt x="38" y="439"/>
                  </a:lnTo>
                  <a:lnTo>
                    <a:pt x="34" y="466"/>
                  </a:lnTo>
                  <a:lnTo>
                    <a:pt x="30" y="491"/>
                  </a:lnTo>
                  <a:lnTo>
                    <a:pt x="27" y="515"/>
                  </a:lnTo>
                  <a:lnTo>
                    <a:pt x="23" y="538"/>
                  </a:lnTo>
                  <a:lnTo>
                    <a:pt x="20" y="559"/>
                  </a:lnTo>
                  <a:lnTo>
                    <a:pt x="16" y="579"/>
                  </a:lnTo>
                  <a:lnTo>
                    <a:pt x="13" y="599"/>
                  </a:lnTo>
                  <a:lnTo>
                    <a:pt x="10" y="616"/>
                  </a:lnTo>
                  <a:lnTo>
                    <a:pt x="8" y="631"/>
                  </a:lnTo>
                  <a:lnTo>
                    <a:pt x="6" y="644"/>
                  </a:lnTo>
                  <a:lnTo>
                    <a:pt x="4" y="655"/>
                  </a:lnTo>
                  <a:lnTo>
                    <a:pt x="2" y="664"/>
                  </a:lnTo>
                  <a:lnTo>
                    <a:pt x="1" y="670"/>
                  </a:lnTo>
                  <a:lnTo>
                    <a:pt x="0" y="674"/>
                  </a:lnTo>
                  <a:lnTo>
                    <a:pt x="0" y="675"/>
                  </a:lnTo>
                  <a:lnTo>
                    <a:pt x="2" y="673"/>
                  </a:lnTo>
                  <a:lnTo>
                    <a:pt x="2" y="678"/>
                  </a:lnTo>
                  <a:lnTo>
                    <a:pt x="4" y="678"/>
                  </a:lnTo>
                  <a:lnTo>
                    <a:pt x="5" y="676"/>
                  </a:lnTo>
                  <a:lnTo>
                    <a:pt x="2" y="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18"/>
            <p:cNvSpPr>
              <a:spLocks/>
            </p:cNvSpPr>
            <p:nvPr/>
          </p:nvSpPr>
          <p:spPr bwMode="auto">
            <a:xfrm>
              <a:off x="3674" y="3051"/>
              <a:ext cx="13" cy="56"/>
            </a:xfrm>
            <a:custGeom>
              <a:avLst/>
              <a:gdLst>
                <a:gd name="T0" fmla="*/ 0 w 102"/>
                <a:gd name="T1" fmla="*/ 0 h 445"/>
                <a:gd name="T2" fmla="*/ 0 w 102"/>
                <a:gd name="T3" fmla="*/ 0 h 445"/>
                <a:gd name="T4" fmla="*/ 0 w 102"/>
                <a:gd name="T5" fmla="*/ 0 h 445"/>
                <a:gd name="T6" fmla="*/ 0 w 102"/>
                <a:gd name="T7" fmla="*/ 0 h 445"/>
                <a:gd name="T8" fmla="*/ 0 w 102"/>
                <a:gd name="T9" fmla="*/ 0 h 445"/>
                <a:gd name="T10" fmla="*/ 0 w 102"/>
                <a:gd name="T11" fmla="*/ 0 h 445"/>
                <a:gd name="T12" fmla="*/ 0 w 102"/>
                <a:gd name="T13" fmla="*/ 0 h 445"/>
                <a:gd name="T14" fmla="*/ 0 w 102"/>
                <a:gd name="T15" fmla="*/ 0 h 445"/>
                <a:gd name="T16" fmla="*/ 0 w 102"/>
                <a:gd name="T17" fmla="*/ 0 h 445"/>
                <a:gd name="T18" fmla="*/ 0 w 102"/>
                <a:gd name="T19" fmla="*/ 0 h 445"/>
                <a:gd name="T20" fmla="*/ 0 w 102"/>
                <a:gd name="T21" fmla="*/ 0 h 445"/>
                <a:gd name="T22" fmla="*/ 0 w 102"/>
                <a:gd name="T23" fmla="*/ 0 h 445"/>
                <a:gd name="T24" fmla="*/ 0 w 102"/>
                <a:gd name="T25" fmla="*/ 0 h 445"/>
                <a:gd name="T26" fmla="*/ 0 w 102"/>
                <a:gd name="T27" fmla="*/ 0 h 445"/>
                <a:gd name="T28" fmla="*/ 0 w 102"/>
                <a:gd name="T29" fmla="*/ 0 h 445"/>
                <a:gd name="T30" fmla="*/ 0 w 102"/>
                <a:gd name="T31" fmla="*/ 0 h 445"/>
                <a:gd name="T32" fmla="*/ 0 w 102"/>
                <a:gd name="T33" fmla="*/ 0 h 445"/>
                <a:gd name="T34" fmla="*/ 0 w 102"/>
                <a:gd name="T35" fmla="*/ 0 h 445"/>
                <a:gd name="T36" fmla="*/ 0 w 102"/>
                <a:gd name="T37" fmla="*/ 0 h 445"/>
                <a:gd name="T38" fmla="*/ 0 w 102"/>
                <a:gd name="T39" fmla="*/ 0 h 445"/>
                <a:gd name="T40" fmla="*/ 0 w 102"/>
                <a:gd name="T41" fmla="*/ 0 h 445"/>
                <a:gd name="T42" fmla="*/ 0 w 102"/>
                <a:gd name="T43" fmla="*/ 0 h 445"/>
                <a:gd name="T44" fmla="*/ 0 w 102"/>
                <a:gd name="T45" fmla="*/ 0 h 445"/>
                <a:gd name="T46" fmla="*/ 0 w 102"/>
                <a:gd name="T47" fmla="*/ 0 h 445"/>
                <a:gd name="T48" fmla="*/ 0 w 102"/>
                <a:gd name="T49" fmla="*/ 0 h 445"/>
                <a:gd name="T50" fmla="*/ 0 w 102"/>
                <a:gd name="T51" fmla="*/ 0 h 445"/>
                <a:gd name="T52" fmla="*/ 0 w 102"/>
                <a:gd name="T53" fmla="*/ 0 h 445"/>
                <a:gd name="T54" fmla="*/ 0 w 102"/>
                <a:gd name="T55" fmla="*/ 0 h 445"/>
                <a:gd name="T56" fmla="*/ 0 w 102"/>
                <a:gd name="T57" fmla="*/ 0 h 445"/>
                <a:gd name="T58" fmla="*/ 0 w 102"/>
                <a:gd name="T59" fmla="*/ 0 h 445"/>
                <a:gd name="T60" fmla="*/ 0 w 102"/>
                <a:gd name="T61" fmla="*/ 0 h 445"/>
                <a:gd name="T62" fmla="*/ 0 w 102"/>
                <a:gd name="T63" fmla="*/ 0 h 445"/>
                <a:gd name="T64" fmla="*/ 0 w 102"/>
                <a:gd name="T65" fmla="*/ 0 h 445"/>
                <a:gd name="T66" fmla="*/ 0 w 102"/>
                <a:gd name="T67" fmla="*/ 0 h 4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" h="445">
                  <a:moveTo>
                    <a:pt x="2" y="445"/>
                  </a:moveTo>
                  <a:lnTo>
                    <a:pt x="2" y="445"/>
                  </a:lnTo>
                  <a:lnTo>
                    <a:pt x="8" y="441"/>
                  </a:lnTo>
                  <a:lnTo>
                    <a:pt x="13" y="436"/>
                  </a:lnTo>
                  <a:lnTo>
                    <a:pt x="18" y="428"/>
                  </a:lnTo>
                  <a:lnTo>
                    <a:pt x="23" y="420"/>
                  </a:lnTo>
                  <a:lnTo>
                    <a:pt x="28" y="410"/>
                  </a:lnTo>
                  <a:lnTo>
                    <a:pt x="33" y="398"/>
                  </a:lnTo>
                  <a:lnTo>
                    <a:pt x="39" y="386"/>
                  </a:lnTo>
                  <a:lnTo>
                    <a:pt x="43" y="373"/>
                  </a:lnTo>
                  <a:lnTo>
                    <a:pt x="48" y="358"/>
                  </a:lnTo>
                  <a:lnTo>
                    <a:pt x="53" y="343"/>
                  </a:lnTo>
                  <a:lnTo>
                    <a:pt x="58" y="327"/>
                  </a:lnTo>
                  <a:lnTo>
                    <a:pt x="63" y="311"/>
                  </a:lnTo>
                  <a:lnTo>
                    <a:pt x="67" y="293"/>
                  </a:lnTo>
                  <a:lnTo>
                    <a:pt x="71" y="274"/>
                  </a:lnTo>
                  <a:lnTo>
                    <a:pt x="75" y="256"/>
                  </a:lnTo>
                  <a:lnTo>
                    <a:pt x="79" y="238"/>
                  </a:lnTo>
                  <a:lnTo>
                    <a:pt x="82" y="220"/>
                  </a:lnTo>
                  <a:lnTo>
                    <a:pt x="86" y="202"/>
                  </a:lnTo>
                  <a:lnTo>
                    <a:pt x="89" y="185"/>
                  </a:lnTo>
                  <a:lnTo>
                    <a:pt x="92" y="167"/>
                  </a:lnTo>
                  <a:lnTo>
                    <a:pt x="94" y="148"/>
                  </a:lnTo>
                  <a:lnTo>
                    <a:pt x="96" y="131"/>
                  </a:lnTo>
                  <a:lnTo>
                    <a:pt x="98" y="114"/>
                  </a:lnTo>
                  <a:lnTo>
                    <a:pt x="100" y="98"/>
                  </a:lnTo>
                  <a:lnTo>
                    <a:pt x="101" y="82"/>
                  </a:lnTo>
                  <a:lnTo>
                    <a:pt x="102" y="67"/>
                  </a:lnTo>
                  <a:lnTo>
                    <a:pt x="102" y="53"/>
                  </a:lnTo>
                  <a:lnTo>
                    <a:pt x="102" y="41"/>
                  </a:lnTo>
                  <a:lnTo>
                    <a:pt x="102" y="28"/>
                  </a:lnTo>
                  <a:lnTo>
                    <a:pt x="102" y="18"/>
                  </a:lnTo>
                  <a:lnTo>
                    <a:pt x="100" y="8"/>
                  </a:lnTo>
                  <a:lnTo>
                    <a:pt x="99" y="0"/>
                  </a:lnTo>
                  <a:lnTo>
                    <a:pt x="94" y="2"/>
                  </a:lnTo>
                  <a:lnTo>
                    <a:pt x="96" y="9"/>
                  </a:lnTo>
                  <a:lnTo>
                    <a:pt x="97" y="18"/>
                  </a:lnTo>
                  <a:lnTo>
                    <a:pt x="97" y="28"/>
                  </a:lnTo>
                  <a:lnTo>
                    <a:pt x="98" y="41"/>
                  </a:lnTo>
                  <a:lnTo>
                    <a:pt x="98" y="53"/>
                  </a:lnTo>
                  <a:lnTo>
                    <a:pt x="97" y="67"/>
                  </a:lnTo>
                  <a:lnTo>
                    <a:pt x="96" y="82"/>
                  </a:lnTo>
                  <a:lnTo>
                    <a:pt x="95" y="97"/>
                  </a:lnTo>
                  <a:lnTo>
                    <a:pt x="93" y="113"/>
                  </a:lnTo>
                  <a:lnTo>
                    <a:pt x="91" y="130"/>
                  </a:lnTo>
                  <a:lnTo>
                    <a:pt x="89" y="147"/>
                  </a:lnTo>
                  <a:lnTo>
                    <a:pt x="87" y="166"/>
                  </a:lnTo>
                  <a:lnTo>
                    <a:pt x="84" y="184"/>
                  </a:lnTo>
                  <a:lnTo>
                    <a:pt x="81" y="201"/>
                  </a:lnTo>
                  <a:lnTo>
                    <a:pt x="78" y="219"/>
                  </a:lnTo>
                  <a:lnTo>
                    <a:pt x="74" y="238"/>
                  </a:lnTo>
                  <a:lnTo>
                    <a:pt x="70" y="256"/>
                  </a:lnTo>
                  <a:lnTo>
                    <a:pt x="66" y="274"/>
                  </a:lnTo>
                  <a:lnTo>
                    <a:pt x="62" y="292"/>
                  </a:lnTo>
                  <a:lnTo>
                    <a:pt x="58" y="309"/>
                  </a:lnTo>
                  <a:lnTo>
                    <a:pt x="53" y="325"/>
                  </a:lnTo>
                  <a:lnTo>
                    <a:pt x="48" y="341"/>
                  </a:lnTo>
                  <a:lnTo>
                    <a:pt x="43" y="357"/>
                  </a:lnTo>
                  <a:lnTo>
                    <a:pt x="39" y="371"/>
                  </a:lnTo>
                  <a:lnTo>
                    <a:pt x="34" y="384"/>
                  </a:lnTo>
                  <a:lnTo>
                    <a:pt x="29" y="396"/>
                  </a:lnTo>
                  <a:lnTo>
                    <a:pt x="24" y="408"/>
                  </a:lnTo>
                  <a:lnTo>
                    <a:pt x="19" y="418"/>
                  </a:lnTo>
                  <a:lnTo>
                    <a:pt x="14" y="426"/>
                  </a:lnTo>
                  <a:lnTo>
                    <a:pt x="9" y="432"/>
                  </a:lnTo>
                  <a:lnTo>
                    <a:pt x="5" y="437"/>
                  </a:lnTo>
                  <a:lnTo>
                    <a:pt x="0" y="441"/>
                  </a:lnTo>
                  <a:lnTo>
                    <a:pt x="2" y="4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19"/>
            <p:cNvSpPr>
              <a:spLocks/>
            </p:cNvSpPr>
            <p:nvPr/>
          </p:nvSpPr>
          <p:spPr bwMode="auto">
            <a:xfrm>
              <a:off x="3647" y="3106"/>
              <a:ext cx="28" cy="4"/>
            </a:xfrm>
            <a:custGeom>
              <a:avLst/>
              <a:gdLst>
                <a:gd name="T0" fmla="*/ 0 w 221"/>
                <a:gd name="T1" fmla="*/ 0 h 27"/>
                <a:gd name="T2" fmla="*/ 0 w 221"/>
                <a:gd name="T3" fmla="*/ 0 h 27"/>
                <a:gd name="T4" fmla="*/ 0 w 221"/>
                <a:gd name="T5" fmla="*/ 0 h 27"/>
                <a:gd name="T6" fmla="*/ 0 w 221"/>
                <a:gd name="T7" fmla="*/ 0 h 27"/>
                <a:gd name="T8" fmla="*/ 0 w 221"/>
                <a:gd name="T9" fmla="*/ 0 h 27"/>
                <a:gd name="T10" fmla="*/ 0 w 221"/>
                <a:gd name="T11" fmla="*/ 0 h 27"/>
                <a:gd name="T12" fmla="*/ 0 w 221"/>
                <a:gd name="T13" fmla="*/ 0 h 27"/>
                <a:gd name="T14" fmla="*/ 0 w 221"/>
                <a:gd name="T15" fmla="*/ 0 h 27"/>
                <a:gd name="T16" fmla="*/ 0 w 221"/>
                <a:gd name="T17" fmla="*/ 0 h 27"/>
                <a:gd name="T18" fmla="*/ 0 w 221"/>
                <a:gd name="T19" fmla="*/ 0 h 27"/>
                <a:gd name="T20" fmla="*/ 0 w 221"/>
                <a:gd name="T21" fmla="*/ 0 h 27"/>
                <a:gd name="T22" fmla="*/ 0 w 221"/>
                <a:gd name="T23" fmla="*/ 0 h 27"/>
                <a:gd name="T24" fmla="*/ 0 w 221"/>
                <a:gd name="T25" fmla="*/ 0 h 27"/>
                <a:gd name="T26" fmla="*/ 0 w 221"/>
                <a:gd name="T27" fmla="*/ 0 h 27"/>
                <a:gd name="T28" fmla="*/ 0 w 221"/>
                <a:gd name="T29" fmla="*/ 0 h 27"/>
                <a:gd name="T30" fmla="*/ 0 w 221"/>
                <a:gd name="T31" fmla="*/ 0 h 27"/>
                <a:gd name="T32" fmla="*/ 0 w 221"/>
                <a:gd name="T33" fmla="*/ 0 h 27"/>
                <a:gd name="T34" fmla="*/ 0 w 221"/>
                <a:gd name="T35" fmla="*/ 0 h 27"/>
                <a:gd name="T36" fmla="*/ 0 w 221"/>
                <a:gd name="T37" fmla="*/ 0 h 27"/>
                <a:gd name="T38" fmla="*/ 0 w 221"/>
                <a:gd name="T39" fmla="*/ 0 h 27"/>
                <a:gd name="T40" fmla="*/ 0 w 221"/>
                <a:gd name="T41" fmla="*/ 0 h 27"/>
                <a:gd name="T42" fmla="*/ 0 w 221"/>
                <a:gd name="T43" fmla="*/ 0 h 27"/>
                <a:gd name="T44" fmla="*/ 0 w 221"/>
                <a:gd name="T45" fmla="*/ 0 h 27"/>
                <a:gd name="T46" fmla="*/ 0 w 221"/>
                <a:gd name="T47" fmla="*/ 0 h 27"/>
                <a:gd name="T48" fmla="*/ 0 w 221"/>
                <a:gd name="T49" fmla="*/ 0 h 27"/>
                <a:gd name="T50" fmla="*/ 0 w 221"/>
                <a:gd name="T51" fmla="*/ 0 h 27"/>
                <a:gd name="T52" fmla="*/ 0 w 221"/>
                <a:gd name="T53" fmla="*/ 0 h 27"/>
                <a:gd name="T54" fmla="*/ 0 w 221"/>
                <a:gd name="T55" fmla="*/ 0 h 27"/>
                <a:gd name="T56" fmla="*/ 0 w 221"/>
                <a:gd name="T57" fmla="*/ 0 h 27"/>
                <a:gd name="T58" fmla="*/ 0 w 221"/>
                <a:gd name="T59" fmla="*/ 0 h 27"/>
                <a:gd name="T60" fmla="*/ 0 w 221"/>
                <a:gd name="T61" fmla="*/ 0 h 27"/>
                <a:gd name="T62" fmla="*/ 0 w 221"/>
                <a:gd name="T63" fmla="*/ 0 h 27"/>
                <a:gd name="T64" fmla="*/ 0 w 221"/>
                <a:gd name="T65" fmla="*/ 0 h 27"/>
                <a:gd name="T66" fmla="*/ 0 w 221"/>
                <a:gd name="T67" fmla="*/ 0 h 27"/>
                <a:gd name="T68" fmla="*/ 0 w 221"/>
                <a:gd name="T69" fmla="*/ 0 h 27"/>
                <a:gd name="T70" fmla="*/ 0 w 221"/>
                <a:gd name="T71" fmla="*/ 0 h 27"/>
                <a:gd name="T72" fmla="*/ 0 w 221"/>
                <a:gd name="T73" fmla="*/ 0 h 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1" h="27">
                  <a:moveTo>
                    <a:pt x="0" y="3"/>
                  </a:moveTo>
                  <a:lnTo>
                    <a:pt x="0" y="3"/>
                  </a:lnTo>
                  <a:lnTo>
                    <a:pt x="8" y="8"/>
                  </a:lnTo>
                  <a:lnTo>
                    <a:pt x="17" y="14"/>
                  </a:lnTo>
                  <a:lnTo>
                    <a:pt x="29" y="17"/>
                  </a:lnTo>
                  <a:lnTo>
                    <a:pt x="42" y="20"/>
                  </a:lnTo>
                  <a:lnTo>
                    <a:pt x="55" y="23"/>
                  </a:lnTo>
                  <a:lnTo>
                    <a:pt x="70" y="25"/>
                  </a:lnTo>
                  <a:lnTo>
                    <a:pt x="86" y="26"/>
                  </a:lnTo>
                  <a:lnTo>
                    <a:pt x="102" y="27"/>
                  </a:lnTo>
                  <a:lnTo>
                    <a:pt x="119" y="27"/>
                  </a:lnTo>
                  <a:lnTo>
                    <a:pt x="135" y="26"/>
                  </a:lnTo>
                  <a:lnTo>
                    <a:pt x="152" y="25"/>
                  </a:lnTo>
                  <a:lnTo>
                    <a:pt x="168" y="23"/>
                  </a:lnTo>
                  <a:lnTo>
                    <a:pt x="183" y="20"/>
                  </a:lnTo>
                  <a:lnTo>
                    <a:pt x="197" y="16"/>
                  </a:lnTo>
                  <a:lnTo>
                    <a:pt x="210" y="12"/>
                  </a:lnTo>
                  <a:lnTo>
                    <a:pt x="221" y="7"/>
                  </a:lnTo>
                  <a:lnTo>
                    <a:pt x="219" y="3"/>
                  </a:lnTo>
                  <a:lnTo>
                    <a:pt x="208" y="7"/>
                  </a:lnTo>
                  <a:lnTo>
                    <a:pt x="196" y="12"/>
                  </a:lnTo>
                  <a:lnTo>
                    <a:pt x="182" y="15"/>
                  </a:lnTo>
                  <a:lnTo>
                    <a:pt x="168" y="18"/>
                  </a:lnTo>
                  <a:lnTo>
                    <a:pt x="152" y="20"/>
                  </a:lnTo>
                  <a:lnTo>
                    <a:pt x="135" y="21"/>
                  </a:lnTo>
                  <a:lnTo>
                    <a:pt x="119" y="22"/>
                  </a:lnTo>
                  <a:lnTo>
                    <a:pt x="102" y="22"/>
                  </a:lnTo>
                  <a:lnTo>
                    <a:pt x="86" y="22"/>
                  </a:lnTo>
                  <a:lnTo>
                    <a:pt x="71" y="20"/>
                  </a:lnTo>
                  <a:lnTo>
                    <a:pt x="56" y="18"/>
                  </a:lnTo>
                  <a:lnTo>
                    <a:pt x="43" y="16"/>
                  </a:lnTo>
                  <a:lnTo>
                    <a:pt x="31" y="12"/>
                  </a:lnTo>
                  <a:lnTo>
                    <a:pt x="19" y="9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20"/>
            <p:cNvSpPr>
              <a:spLocks/>
            </p:cNvSpPr>
            <p:nvPr/>
          </p:nvSpPr>
          <p:spPr bwMode="auto">
            <a:xfrm>
              <a:off x="3873" y="2968"/>
              <a:ext cx="56" cy="254"/>
            </a:xfrm>
            <a:custGeom>
              <a:avLst/>
              <a:gdLst>
                <a:gd name="T0" fmla="*/ 0 w 441"/>
                <a:gd name="T1" fmla="*/ 0 h 2002"/>
                <a:gd name="T2" fmla="*/ 0 w 441"/>
                <a:gd name="T3" fmla="*/ 0 h 2002"/>
                <a:gd name="T4" fmla="*/ 0 w 441"/>
                <a:gd name="T5" fmla="*/ 0 h 2002"/>
                <a:gd name="T6" fmla="*/ 0 w 441"/>
                <a:gd name="T7" fmla="*/ 0 h 2002"/>
                <a:gd name="T8" fmla="*/ 0 w 441"/>
                <a:gd name="T9" fmla="*/ 0 h 2002"/>
                <a:gd name="T10" fmla="*/ 0 w 441"/>
                <a:gd name="T11" fmla="*/ 0 h 2002"/>
                <a:gd name="T12" fmla="*/ 0 w 441"/>
                <a:gd name="T13" fmla="*/ 0 h 2002"/>
                <a:gd name="T14" fmla="*/ 0 w 441"/>
                <a:gd name="T15" fmla="*/ 0 h 2002"/>
                <a:gd name="T16" fmla="*/ 0 w 441"/>
                <a:gd name="T17" fmla="*/ 0 h 2002"/>
                <a:gd name="T18" fmla="*/ 0 w 441"/>
                <a:gd name="T19" fmla="*/ 0 h 2002"/>
                <a:gd name="T20" fmla="*/ 0 w 441"/>
                <a:gd name="T21" fmla="*/ 0 h 2002"/>
                <a:gd name="T22" fmla="*/ 0 w 441"/>
                <a:gd name="T23" fmla="*/ 0 h 2002"/>
                <a:gd name="T24" fmla="*/ 0 w 441"/>
                <a:gd name="T25" fmla="*/ 0 h 2002"/>
                <a:gd name="T26" fmla="*/ 0 w 441"/>
                <a:gd name="T27" fmla="*/ 0 h 2002"/>
                <a:gd name="T28" fmla="*/ 0 w 441"/>
                <a:gd name="T29" fmla="*/ 0 h 2002"/>
                <a:gd name="T30" fmla="*/ 0 w 441"/>
                <a:gd name="T31" fmla="*/ 0 h 2002"/>
                <a:gd name="T32" fmla="*/ 0 w 441"/>
                <a:gd name="T33" fmla="*/ 0 h 2002"/>
                <a:gd name="T34" fmla="*/ 0 w 441"/>
                <a:gd name="T35" fmla="*/ 0 h 2002"/>
                <a:gd name="T36" fmla="*/ 0 w 441"/>
                <a:gd name="T37" fmla="*/ 0 h 2002"/>
                <a:gd name="T38" fmla="*/ 0 w 441"/>
                <a:gd name="T39" fmla="*/ 0 h 2002"/>
                <a:gd name="T40" fmla="*/ 0 w 441"/>
                <a:gd name="T41" fmla="*/ 0 h 2002"/>
                <a:gd name="T42" fmla="*/ 0 w 441"/>
                <a:gd name="T43" fmla="*/ 0 h 2002"/>
                <a:gd name="T44" fmla="*/ 0 w 441"/>
                <a:gd name="T45" fmla="*/ 0 h 2002"/>
                <a:gd name="T46" fmla="*/ 0 w 441"/>
                <a:gd name="T47" fmla="*/ 0 h 2002"/>
                <a:gd name="T48" fmla="*/ 0 w 441"/>
                <a:gd name="T49" fmla="*/ 0 h 2002"/>
                <a:gd name="T50" fmla="*/ 0 w 441"/>
                <a:gd name="T51" fmla="*/ 0 h 2002"/>
                <a:gd name="T52" fmla="*/ 0 w 441"/>
                <a:gd name="T53" fmla="*/ 0 h 2002"/>
                <a:gd name="T54" fmla="*/ 0 w 441"/>
                <a:gd name="T55" fmla="*/ 0 h 2002"/>
                <a:gd name="T56" fmla="*/ 0 w 441"/>
                <a:gd name="T57" fmla="*/ 0 h 2002"/>
                <a:gd name="T58" fmla="*/ 0 w 441"/>
                <a:gd name="T59" fmla="*/ 0 h 2002"/>
                <a:gd name="T60" fmla="*/ 0 w 441"/>
                <a:gd name="T61" fmla="*/ 0 h 2002"/>
                <a:gd name="T62" fmla="*/ 0 w 441"/>
                <a:gd name="T63" fmla="*/ 0 h 2002"/>
                <a:gd name="T64" fmla="*/ 0 w 441"/>
                <a:gd name="T65" fmla="*/ 0 h 2002"/>
                <a:gd name="T66" fmla="*/ 0 w 441"/>
                <a:gd name="T67" fmla="*/ 0 h 2002"/>
                <a:gd name="T68" fmla="*/ 0 w 441"/>
                <a:gd name="T69" fmla="*/ 0 h 20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41" h="2002">
                  <a:moveTo>
                    <a:pt x="250" y="6"/>
                  </a:moveTo>
                  <a:lnTo>
                    <a:pt x="250" y="6"/>
                  </a:lnTo>
                  <a:lnTo>
                    <a:pt x="252" y="6"/>
                  </a:lnTo>
                  <a:lnTo>
                    <a:pt x="256" y="5"/>
                  </a:lnTo>
                  <a:lnTo>
                    <a:pt x="260" y="4"/>
                  </a:lnTo>
                  <a:lnTo>
                    <a:pt x="266" y="3"/>
                  </a:lnTo>
                  <a:lnTo>
                    <a:pt x="272" y="2"/>
                  </a:lnTo>
                  <a:lnTo>
                    <a:pt x="279" y="2"/>
                  </a:lnTo>
                  <a:lnTo>
                    <a:pt x="286" y="1"/>
                  </a:lnTo>
                  <a:lnTo>
                    <a:pt x="294" y="0"/>
                  </a:lnTo>
                  <a:lnTo>
                    <a:pt x="302" y="0"/>
                  </a:lnTo>
                  <a:lnTo>
                    <a:pt x="309" y="1"/>
                  </a:lnTo>
                  <a:lnTo>
                    <a:pt x="317" y="2"/>
                  </a:lnTo>
                  <a:lnTo>
                    <a:pt x="324" y="3"/>
                  </a:lnTo>
                  <a:lnTo>
                    <a:pt x="333" y="6"/>
                  </a:lnTo>
                  <a:lnTo>
                    <a:pt x="339" y="8"/>
                  </a:lnTo>
                  <a:lnTo>
                    <a:pt x="345" y="12"/>
                  </a:lnTo>
                  <a:lnTo>
                    <a:pt x="350" y="17"/>
                  </a:lnTo>
                  <a:lnTo>
                    <a:pt x="355" y="23"/>
                  </a:lnTo>
                  <a:lnTo>
                    <a:pt x="360" y="30"/>
                  </a:lnTo>
                  <a:lnTo>
                    <a:pt x="365" y="38"/>
                  </a:lnTo>
                  <a:lnTo>
                    <a:pt x="369" y="46"/>
                  </a:lnTo>
                  <a:lnTo>
                    <a:pt x="372" y="56"/>
                  </a:lnTo>
                  <a:lnTo>
                    <a:pt x="376" y="66"/>
                  </a:lnTo>
                  <a:lnTo>
                    <a:pt x="379" y="77"/>
                  </a:lnTo>
                  <a:lnTo>
                    <a:pt x="382" y="89"/>
                  </a:lnTo>
                  <a:lnTo>
                    <a:pt x="385" y="101"/>
                  </a:lnTo>
                  <a:lnTo>
                    <a:pt x="387" y="113"/>
                  </a:lnTo>
                  <a:lnTo>
                    <a:pt x="389" y="125"/>
                  </a:lnTo>
                  <a:lnTo>
                    <a:pt x="391" y="136"/>
                  </a:lnTo>
                  <a:lnTo>
                    <a:pt x="393" y="148"/>
                  </a:lnTo>
                  <a:lnTo>
                    <a:pt x="394" y="160"/>
                  </a:lnTo>
                  <a:lnTo>
                    <a:pt x="395" y="171"/>
                  </a:lnTo>
                  <a:lnTo>
                    <a:pt x="395" y="178"/>
                  </a:lnTo>
                  <a:lnTo>
                    <a:pt x="396" y="185"/>
                  </a:lnTo>
                  <a:lnTo>
                    <a:pt x="396" y="195"/>
                  </a:lnTo>
                  <a:lnTo>
                    <a:pt x="396" y="206"/>
                  </a:lnTo>
                  <a:lnTo>
                    <a:pt x="396" y="218"/>
                  </a:lnTo>
                  <a:lnTo>
                    <a:pt x="396" y="230"/>
                  </a:lnTo>
                  <a:lnTo>
                    <a:pt x="396" y="244"/>
                  </a:lnTo>
                  <a:lnTo>
                    <a:pt x="396" y="258"/>
                  </a:lnTo>
                  <a:lnTo>
                    <a:pt x="395" y="272"/>
                  </a:lnTo>
                  <a:lnTo>
                    <a:pt x="395" y="288"/>
                  </a:lnTo>
                  <a:lnTo>
                    <a:pt x="395" y="304"/>
                  </a:lnTo>
                  <a:lnTo>
                    <a:pt x="395" y="320"/>
                  </a:lnTo>
                  <a:lnTo>
                    <a:pt x="394" y="337"/>
                  </a:lnTo>
                  <a:lnTo>
                    <a:pt x="393" y="354"/>
                  </a:lnTo>
                  <a:lnTo>
                    <a:pt x="393" y="371"/>
                  </a:lnTo>
                  <a:lnTo>
                    <a:pt x="393" y="387"/>
                  </a:lnTo>
                  <a:lnTo>
                    <a:pt x="392" y="404"/>
                  </a:lnTo>
                  <a:lnTo>
                    <a:pt x="391" y="420"/>
                  </a:lnTo>
                  <a:lnTo>
                    <a:pt x="391" y="436"/>
                  </a:lnTo>
                  <a:lnTo>
                    <a:pt x="391" y="452"/>
                  </a:lnTo>
                  <a:lnTo>
                    <a:pt x="390" y="467"/>
                  </a:lnTo>
                  <a:lnTo>
                    <a:pt x="389" y="481"/>
                  </a:lnTo>
                  <a:lnTo>
                    <a:pt x="389" y="494"/>
                  </a:lnTo>
                  <a:lnTo>
                    <a:pt x="389" y="506"/>
                  </a:lnTo>
                  <a:lnTo>
                    <a:pt x="388" y="517"/>
                  </a:lnTo>
                  <a:lnTo>
                    <a:pt x="388" y="527"/>
                  </a:lnTo>
                  <a:lnTo>
                    <a:pt x="387" y="536"/>
                  </a:lnTo>
                  <a:lnTo>
                    <a:pt x="387" y="544"/>
                  </a:lnTo>
                  <a:lnTo>
                    <a:pt x="387" y="550"/>
                  </a:lnTo>
                  <a:lnTo>
                    <a:pt x="387" y="554"/>
                  </a:lnTo>
                  <a:lnTo>
                    <a:pt x="387" y="557"/>
                  </a:lnTo>
                  <a:lnTo>
                    <a:pt x="387" y="558"/>
                  </a:lnTo>
                  <a:lnTo>
                    <a:pt x="437" y="1413"/>
                  </a:lnTo>
                  <a:lnTo>
                    <a:pt x="441" y="1973"/>
                  </a:lnTo>
                  <a:lnTo>
                    <a:pt x="0" y="2002"/>
                  </a:lnTo>
                  <a:lnTo>
                    <a:pt x="227" y="12"/>
                  </a:lnTo>
                  <a:lnTo>
                    <a:pt x="25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21"/>
            <p:cNvSpPr>
              <a:spLocks/>
            </p:cNvSpPr>
            <p:nvPr/>
          </p:nvSpPr>
          <p:spPr bwMode="auto">
            <a:xfrm>
              <a:off x="3904" y="2967"/>
              <a:ext cx="13" cy="3"/>
            </a:xfrm>
            <a:custGeom>
              <a:avLst/>
              <a:gdLst>
                <a:gd name="T0" fmla="*/ 0 w 100"/>
                <a:gd name="T1" fmla="*/ 0 h 21"/>
                <a:gd name="T2" fmla="*/ 0 w 100"/>
                <a:gd name="T3" fmla="*/ 0 h 21"/>
                <a:gd name="T4" fmla="*/ 0 w 100"/>
                <a:gd name="T5" fmla="*/ 0 h 21"/>
                <a:gd name="T6" fmla="*/ 0 w 100"/>
                <a:gd name="T7" fmla="*/ 0 h 21"/>
                <a:gd name="T8" fmla="*/ 0 w 100"/>
                <a:gd name="T9" fmla="*/ 0 h 21"/>
                <a:gd name="T10" fmla="*/ 0 w 100"/>
                <a:gd name="T11" fmla="*/ 0 h 21"/>
                <a:gd name="T12" fmla="*/ 0 w 100"/>
                <a:gd name="T13" fmla="*/ 0 h 21"/>
                <a:gd name="T14" fmla="*/ 0 w 100"/>
                <a:gd name="T15" fmla="*/ 0 h 21"/>
                <a:gd name="T16" fmla="*/ 0 w 100"/>
                <a:gd name="T17" fmla="*/ 0 h 21"/>
                <a:gd name="T18" fmla="*/ 0 w 100"/>
                <a:gd name="T19" fmla="*/ 0 h 21"/>
                <a:gd name="T20" fmla="*/ 0 w 100"/>
                <a:gd name="T21" fmla="*/ 0 h 21"/>
                <a:gd name="T22" fmla="*/ 0 w 100"/>
                <a:gd name="T23" fmla="*/ 0 h 21"/>
                <a:gd name="T24" fmla="*/ 0 w 100"/>
                <a:gd name="T25" fmla="*/ 0 h 21"/>
                <a:gd name="T26" fmla="*/ 0 w 100"/>
                <a:gd name="T27" fmla="*/ 0 h 21"/>
                <a:gd name="T28" fmla="*/ 0 w 100"/>
                <a:gd name="T29" fmla="*/ 0 h 21"/>
                <a:gd name="T30" fmla="*/ 0 w 100"/>
                <a:gd name="T31" fmla="*/ 0 h 21"/>
                <a:gd name="T32" fmla="*/ 0 w 100"/>
                <a:gd name="T33" fmla="*/ 0 h 21"/>
                <a:gd name="T34" fmla="*/ 0 w 100"/>
                <a:gd name="T35" fmla="*/ 0 h 21"/>
                <a:gd name="T36" fmla="*/ 0 w 100"/>
                <a:gd name="T37" fmla="*/ 0 h 21"/>
                <a:gd name="T38" fmla="*/ 0 w 100"/>
                <a:gd name="T39" fmla="*/ 0 h 21"/>
                <a:gd name="T40" fmla="*/ 0 w 100"/>
                <a:gd name="T41" fmla="*/ 0 h 21"/>
                <a:gd name="T42" fmla="*/ 0 w 100"/>
                <a:gd name="T43" fmla="*/ 0 h 21"/>
                <a:gd name="T44" fmla="*/ 0 w 100"/>
                <a:gd name="T45" fmla="*/ 0 h 21"/>
                <a:gd name="T46" fmla="*/ 0 w 100"/>
                <a:gd name="T47" fmla="*/ 0 h 21"/>
                <a:gd name="T48" fmla="*/ 0 w 100"/>
                <a:gd name="T49" fmla="*/ 0 h 21"/>
                <a:gd name="T50" fmla="*/ 0 w 100"/>
                <a:gd name="T51" fmla="*/ 0 h 21"/>
                <a:gd name="T52" fmla="*/ 0 w 100"/>
                <a:gd name="T53" fmla="*/ 0 h 21"/>
                <a:gd name="T54" fmla="*/ 0 w 100"/>
                <a:gd name="T55" fmla="*/ 0 h 21"/>
                <a:gd name="T56" fmla="*/ 0 w 100"/>
                <a:gd name="T57" fmla="*/ 0 h 21"/>
                <a:gd name="T58" fmla="*/ 0 w 100"/>
                <a:gd name="T59" fmla="*/ 0 h 21"/>
                <a:gd name="T60" fmla="*/ 0 w 100"/>
                <a:gd name="T61" fmla="*/ 0 h 21"/>
                <a:gd name="T62" fmla="*/ 0 w 100"/>
                <a:gd name="T63" fmla="*/ 0 h 21"/>
                <a:gd name="T64" fmla="*/ 0 w 100"/>
                <a:gd name="T65" fmla="*/ 0 h 21"/>
                <a:gd name="T66" fmla="*/ 0 w 100"/>
                <a:gd name="T67" fmla="*/ 0 h 21"/>
                <a:gd name="T68" fmla="*/ 0 w 100"/>
                <a:gd name="T69" fmla="*/ 0 h 21"/>
                <a:gd name="T70" fmla="*/ 0 w 100"/>
                <a:gd name="T71" fmla="*/ 0 h 21"/>
                <a:gd name="T72" fmla="*/ 0 w 100"/>
                <a:gd name="T73" fmla="*/ 0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0" h="21">
                  <a:moveTo>
                    <a:pt x="100" y="13"/>
                  </a:moveTo>
                  <a:lnTo>
                    <a:pt x="100" y="13"/>
                  </a:lnTo>
                  <a:lnTo>
                    <a:pt x="93" y="9"/>
                  </a:lnTo>
                  <a:lnTo>
                    <a:pt x="87" y="5"/>
                  </a:lnTo>
                  <a:lnTo>
                    <a:pt x="78" y="3"/>
                  </a:lnTo>
                  <a:lnTo>
                    <a:pt x="70" y="1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2"/>
                  </a:lnTo>
                  <a:lnTo>
                    <a:pt x="17" y="3"/>
                  </a:lnTo>
                  <a:lnTo>
                    <a:pt x="11" y="3"/>
                  </a:lnTo>
                  <a:lnTo>
                    <a:pt x="7" y="5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4" y="15"/>
                  </a:lnTo>
                  <a:lnTo>
                    <a:pt x="18" y="14"/>
                  </a:lnTo>
                  <a:lnTo>
                    <a:pt x="25" y="13"/>
                  </a:lnTo>
                  <a:lnTo>
                    <a:pt x="32" y="12"/>
                  </a:lnTo>
                  <a:lnTo>
                    <a:pt x="38" y="11"/>
                  </a:lnTo>
                  <a:lnTo>
                    <a:pt x="46" y="11"/>
                  </a:lnTo>
                  <a:lnTo>
                    <a:pt x="54" y="11"/>
                  </a:lnTo>
                  <a:lnTo>
                    <a:pt x="61" y="11"/>
                  </a:lnTo>
                  <a:lnTo>
                    <a:pt x="68" y="13"/>
                  </a:lnTo>
                  <a:lnTo>
                    <a:pt x="75" y="14"/>
                  </a:lnTo>
                  <a:lnTo>
                    <a:pt x="83" y="16"/>
                  </a:lnTo>
                  <a:lnTo>
                    <a:pt x="89" y="18"/>
                  </a:lnTo>
                  <a:lnTo>
                    <a:pt x="94" y="21"/>
                  </a:lnTo>
                  <a:lnTo>
                    <a:pt x="10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22"/>
            <p:cNvSpPr>
              <a:spLocks/>
            </p:cNvSpPr>
            <p:nvPr/>
          </p:nvSpPr>
          <p:spPr bwMode="auto">
            <a:xfrm>
              <a:off x="3916" y="2969"/>
              <a:ext cx="7" cy="21"/>
            </a:xfrm>
            <a:custGeom>
              <a:avLst/>
              <a:gdLst>
                <a:gd name="T0" fmla="*/ 0 w 59"/>
                <a:gd name="T1" fmla="*/ 0 h 164"/>
                <a:gd name="T2" fmla="*/ 0 w 59"/>
                <a:gd name="T3" fmla="*/ 0 h 164"/>
                <a:gd name="T4" fmla="*/ 0 w 59"/>
                <a:gd name="T5" fmla="*/ 0 h 164"/>
                <a:gd name="T6" fmla="*/ 0 w 59"/>
                <a:gd name="T7" fmla="*/ 0 h 164"/>
                <a:gd name="T8" fmla="*/ 0 w 59"/>
                <a:gd name="T9" fmla="*/ 0 h 164"/>
                <a:gd name="T10" fmla="*/ 0 w 59"/>
                <a:gd name="T11" fmla="*/ 0 h 164"/>
                <a:gd name="T12" fmla="*/ 0 w 59"/>
                <a:gd name="T13" fmla="*/ 0 h 164"/>
                <a:gd name="T14" fmla="*/ 0 w 59"/>
                <a:gd name="T15" fmla="*/ 0 h 164"/>
                <a:gd name="T16" fmla="*/ 0 w 59"/>
                <a:gd name="T17" fmla="*/ 0 h 164"/>
                <a:gd name="T18" fmla="*/ 0 w 59"/>
                <a:gd name="T19" fmla="*/ 0 h 164"/>
                <a:gd name="T20" fmla="*/ 0 w 59"/>
                <a:gd name="T21" fmla="*/ 0 h 164"/>
                <a:gd name="T22" fmla="*/ 0 w 59"/>
                <a:gd name="T23" fmla="*/ 0 h 164"/>
                <a:gd name="T24" fmla="*/ 0 w 59"/>
                <a:gd name="T25" fmla="*/ 0 h 164"/>
                <a:gd name="T26" fmla="*/ 0 w 59"/>
                <a:gd name="T27" fmla="*/ 0 h 164"/>
                <a:gd name="T28" fmla="*/ 0 w 59"/>
                <a:gd name="T29" fmla="*/ 0 h 164"/>
                <a:gd name="T30" fmla="*/ 0 w 59"/>
                <a:gd name="T31" fmla="*/ 0 h 164"/>
                <a:gd name="T32" fmla="*/ 0 w 59"/>
                <a:gd name="T33" fmla="*/ 0 h 164"/>
                <a:gd name="T34" fmla="*/ 0 w 59"/>
                <a:gd name="T35" fmla="*/ 0 h 164"/>
                <a:gd name="T36" fmla="*/ 0 w 59"/>
                <a:gd name="T37" fmla="*/ 0 h 164"/>
                <a:gd name="T38" fmla="*/ 0 w 59"/>
                <a:gd name="T39" fmla="*/ 0 h 164"/>
                <a:gd name="T40" fmla="*/ 0 w 59"/>
                <a:gd name="T41" fmla="*/ 0 h 164"/>
                <a:gd name="T42" fmla="*/ 0 w 59"/>
                <a:gd name="T43" fmla="*/ 0 h 164"/>
                <a:gd name="T44" fmla="*/ 0 w 59"/>
                <a:gd name="T45" fmla="*/ 0 h 164"/>
                <a:gd name="T46" fmla="*/ 0 w 59"/>
                <a:gd name="T47" fmla="*/ 0 h 164"/>
                <a:gd name="T48" fmla="*/ 0 w 59"/>
                <a:gd name="T49" fmla="*/ 0 h 164"/>
                <a:gd name="T50" fmla="*/ 0 w 59"/>
                <a:gd name="T51" fmla="*/ 0 h 164"/>
                <a:gd name="T52" fmla="*/ 0 w 59"/>
                <a:gd name="T53" fmla="*/ 0 h 164"/>
                <a:gd name="T54" fmla="*/ 0 w 59"/>
                <a:gd name="T55" fmla="*/ 0 h 164"/>
                <a:gd name="T56" fmla="*/ 0 w 59"/>
                <a:gd name="T57" fmla="*/ 0 h 164"/>
                <a:gd name="T58" fmla="*/ 0 w 59"/>
                <a:gd name="T59" fmla="*/ 0 h 164"/>
                <a:gd name="T60" fmla="*/ 0 w 59"/>
                <a:gd name="T61" fmla="*/ 0 h 164"/>
                <a:gd name="T62" fmla="*/ 0 w 59"/>
                <a:gd name="T63" fmla="*/ 0 h 164"/>
                <a:gd name="T64" fmla="*/ 0 w 59"/>
                <a:gd name="T65" fmla="*/ 0 h 164"/>
                <a:gd name="T66" fmla="*/ 0 w 59"/>
                <a:gd name="T67" fmla="*/ 0 h 164"/>
                <a:gd name="T68" fmla="*/ 0 w 59"/>
                <a:gd name="T69" fmla="*/ 0 h 164"/>
                <a:gd name="T70" fmla="*/ 0 w 59"/>
                <a:gd name="T71" fmla="*/ 0 h 164"/>
                <a:gd name="T72" fmla="*/ 0 w 59"/>
                <a:gd name="T73" fmla="*/ 0 h 1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9" h="164">
                  <a:moveTo>
                    <a:pt x="59" y="163"/>
                  </a:moveTo>
                  <a:lnTo>
                    <a:pt x="59" y="163"/>
                  </a:lnTo>
                  <a:lnTo>
                    <a:pt x="57" y="151"/>
                  </a:lnTo>
                  <a:lnTo>
                    <a:pt x="56" y="139"/>
                  </a:lnTo>
                  <a:lnTo>
                    <a:pt x="55" y="127"/>
                  </a:lnTo>
                  <a:lnTo>
                    <a:pt x="53" y="116"/>
                  </a:lnTo>
                  <a:lnTo>
                    <a:pt x="51" y="103"/>
                  </a:lnTo>
                  <a:lnTo>
                    <a:pt x="48" y="91"/>
                  </a:lnTo>
                  <a:lnTo>
                    <a:pt x="46" y="80"/>
                  </a:lnTo>
                  <a:lnTo>
                    <a:pt x="42" y="67"/>
                  </a:lnTo>
                  <a:lnTo>
                    <a:pt x="39" y="56"/>
                  </a:lnTo>
                  <a:lnTo>
                    <a:pt x="35" y="46"/>
                  </a:lnTo>
                  <a:lnTo>
                    <a:pt x="32" y="36"/>
                  </a:lnTo>
                  <a:lnTo>
                    <a:pt x="28" y="27"/>
                  </a:lnTo>
                  <a:lnTo>
                    <a:pt x="23" y="19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3"/>
                  </a:lnTo>
                  <a:lnTo>
                    <a:pt x="9" y="18"/>
                  </a:lnTo>
                  <a:lnTo>
                    <a:pt x="13" y="24"/>
                  </a:lnTo>
                  <a:lnTo>
                    <a:pt x="17" y="32"/>
                  </a:lnTo>
                  <a:lnTo>
                    <a:pt x="21" y="40"/>
                  </a:lnTo>
                  <a:lnTo>
                    <a:pt x="25" y="50"/>
                  </a:lnTo>
                  <a:lnTo>
                    <a:pt x="29" y="60"/>
                  </a:lnTo>
                  <a:lnTo>
                    <a:pt x="32" y="70"/>
                  </a:lnTo>
                  <a:lnTo>
                    <a:pt x="35" y="82"/>
                  </a:lnTo>
                  <a:lnTo>
                    <a:pt x="37" y="94"/>
                  </a:lnTo>
                  <a:lnTo>
                    <a:pt x="39" y="106"/>
                  </a:lnTo>
                  <a:lnTo>
                    <a:pt x="42" y="117"/>
                  </a:lnTo>
                  <a:lnTo>
                    <a:pt x="43" y="129"/>
                  </a:lnTo>
                  <a:lnTo>
                    <a:pt x="45" y="141"/>
                  </a:lnTo>
                  <a:lnTo>
                    <a:pt x="46" y="152"/>
                  </a:lnTo>
                  <a:lnTo>
                    <a:pt x="47" y="164"/>
                  </a:lnTo>
                  <a:lnTo>
                    <a:pt x="59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23"/>
            <p:cNvSpPr>
              <a:spLocks/>
            </p:cNvSpPr>
            <p:nvPr/>
          </p:nvSpPr>
          <p:spPr bwMode="auto">
            <a:xfrm>
              <a:off x="3921" y="2990"/>
              <a:ext cx="3" cy="49"/>
            </a:xfrm>
            <a:custGeom>
              <a:avLst/>
              <a:gdLst>
                <a:gd name="T0" fmla="*/ 0 w 21"/>
                <a:gd name="T1" fmla="*/ 0 h 387"/>
                <a:gd name="T2" fmla="*/ 0 w 21"/>
                <a:gd name="T3" fmla="*/ 0 h 387"/>
                <a:gd name="T4" fmla="*/ 0 w 21"/>
                <a:gd name="T5" fmla="*/ 0 h 387"/>
                <a:gd name="T6" fmla="*/ 0 w 21"/>
                <a:gd name="T7" fmla="*/ 0 h 387"/>
                <a:gd name="T8" fmla="*/ 0 w 21"/>
                <a:gd name="T9" fmla="*/ 0 h 387"/>
                <a:gd name="T10" fmla="*/ 0 w 21"/>
                <a:gd name="T11" fmla="*/ 0 h 387"/>
                <a:gd name="T12" fmla="*/ 0 w 21"/>
                <a:gd name="T13" fmla="*/ 0 h 387"/>
                <a:gd name="T14" fmla="*/ 0 w 21"/>
                <a:gd name="T15" fmla="*/ 0 h 387"/>
                <a:gd name="T16" fmla="*/ 0 w 21"/>
                <a:gd name="T17" fmla="*/ 0 h 387"/>
                <a:gd name="T18" fmla="*/ 0 w 21"/>
                <a:gd name="T19" fmla="*/ 0 h 387"/>
                <a:gd name="T20" fmla="*/ 0 w 21"/>
                <a:gd name="T21" fmla="*/ 0 h 387"/>
                <a:gd name="T22" fmla="*/ 0 w 21"/>
                <a:gd name="T23" fmla="*/ 0 h 387"/>
                <a:gd name="T24" fmla="*/ 0 w 21"/>
                <a:gd name="T25" fmla="*/ 0 h 387"/>
                <a:gd name="T26" fmla="*/ 0 w 21"/>
                <a:gd name="T27" fmla="*/ 0 h 387"/>
                <a:gd name="T28" fmla="*/ 0 w 21"/>
                <a:gd name="T29" fmla="*/ 0 h 387"/>
                <a:gd name="T30" fmla="*/ 0 w 21"/>
                <a:gd name="T31" fmla="*/ 0 h 387"/>
                <a:gd name="T32" fmla="*/ 0 w 21"/>
                <a:gd name="T33" fmla="*/ 0 h 387"/>
                <a:gd name="T34" fmla="*/ 0 w 21"/>
                <a:gd name="T35" fmla="*/ 0 h 387"/>
                <a:gd name="T36" fmla="*/ 0 w 21"/>
                <a:gd name="T37" fmla="*/ 0 h 387"/>
                <a:gd name="T38" fmla="*/ 0 w 21"/>
                <a:gd name="T39" fmla="*/ 0 h 387"/>
                <a:gd name="T40" fmla="*/ 0 w 21"/>
                <a:gd name="T41" fmla="*/ 0 h 387"/>
                <a:gd name="T42" fmla="*/ 0 w 21"/>
                <a:gd name="T43" fmla="*/ 0 h 387"/>
                <a:gd name="T44" fmla="*/ 0 w 21"/>
                <a:gd name="T45" fmla="*/ 0 h 387"/>
                <a:gd name="T46" fmla="*/ 0 w 21"/>
                <a:gd name="T47" fmla="*/ 0 h 387"/>
                <a:gd name="T48" fmla="*/ 0 w 21"/>
                <a:gd name="T49" fmla="*/ 0 h 387"/>
                <a:gd name="T50" fmla="*/ 0 w 21"/>
                <a:gd name="T51" fmla="*/ 0 h 387"/>
                <a:gd name="T52" fmla="*/ 0 w 21"/>
                <a:gd name="T53" fmla="*/ 0 h 387"/>
                <a:gd name="T54" fmla="*/ 0 w 21"/>
                <a:gd name="T55" fmla="*/ 0 h 387"/>
                <a:gd name="T56" fmla="*/ 0 w 21"/>
                <a:gd name="T57" fmla="*/ 0 h 387"/>
                <a:gd name="T58" fmla="*/ 0 w 21"/>
                <a:gd name="T59" fmla="*/ 0 h 387"/>
                <a:gd name="T60" fmla="*/ 0 w 21"/>
                <a:gd name="T61" fmla="*/ 0 h 387"/>
                <a:gd name="T62" fmla="*/ 0 w 21"/>
                <a:gd name="T63" fmla="*/ 0 h 387"/>
                <a:gd name="T64" fmla="*/ 0 w 21"/>
                <a:gd name="T65" fmla="*/ 0 h 387"/>
                <a:gd name="T66" fmla="*/ 0 w 21"/>
                <a:gd name="T67" fmla="*/ 0 h 387"/>
                <a:gd name="T68" fmla="*/ 0 w 21"/>
                <a:gd name="T69" fmla="*/ 0 h 387"/>
                <a:gd name="T70" fmla="*/ 0 w 21"/>
                <a:gd name="T71" fmla="*/ 0 h 3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" h="387">
                  <a:moveTo>
                    <a:pt x="11" y="386"/>
                  </a:moveTo>
                  <a:lnTo>
                    <a:pt x="11" y="387"/>
                  </a:lnTo>
                  <a:lnTo>
                    <a:pt x="11" y="386"/>
                  </a:lnTo>
                  <a:lnTo>
                    <a:pt x="11" y="383"/>
                  </a:lnTo>
                  <a:lnTo>
                    <a:pt x="12" y="379"/>
                  </a:lnTo>
                  <a:lnTo>
                    <a:pt x="12" y="373"/>
                  </a:lnTo>
                  <a:lnTo>
                    <a:pt x="12" y="365"/>
                  </a:lnTo>
                  <a:lnTo>
                    <a:pt x="12" y="357"/>
                  </a:lnTo>
                  <a:lnTo>
                    <a:pt x="13" y="346"/>
                  </a:lnTo>
                  <a:lnTo>
                    <a:pt x="13" y="335"/>
                  </a:lnTo>
                  <a:lnTo>
                    <a:pt x="14" y="323"/>
                  </a:lnTo>
                  <a:lnTo>
                    <a:pt x="14" y="310"/>
                  </a:lnTo>
                  <a:lnTo>
                    <a:pt x="15" y="296"/>
                  </a:lnTo>
                  <a:lnTo>
                    <a:pt x="15" y="281"/>
                  </a:lnTo>
                  <a:lnTo>
                    <a:pt x="16" y="265"/>
                  </a:lnTo>
                  <a:lnTo>
                    <a:pt x="16" y="249"/>
                  </a:lnTo>
                  <a:lnTo>
                    <a:pt x="17" y="233"/>
                  </a:lnTo>
                  <a:lnTo>
                    <a:pt x="17" y="216"/>
                  </a:lnTo>
                  <a:lnTo>
                    <a:pt x="18" y="200"/>
                  </a:lnTo>
                  <a:lnTo>
                    <a:pt x="18" y="183"/>
                  </a:lnTo>
                  <a:lnTo>
                    <a:pt x="19" y="166"/>
                  </a:lnTo>
                  <a:lnTo>
                    <a:pt x="19" y="149"/>
                  </a:lnTo>
                  <a:lnTo>
                    <a:pt x="20" y="133"/>
                  </a:lnTo>
                  <a:lnTo>
                    <a:pt x="20" y="117"/>
                  </a:lnTo>
                  <a:lnTo>
                    <a:pt x="20" y="101"/>
                  </a:lnTo>
                  <a:lnTo>
                    <a:pt x="20" y="87"/>
                  </a:lnTo>
                  <a:lnTo>
                    <a:pt x="20" y="73"/>
                  </a:lnTo>
                  <a:lnTo>
                    <a:pt x="21" y="59"/>
                  </a:lnTo>
                  <a:lnTo>
                    <a:pt x="21" y="47"/>
                  </a:lnTo>
                  <a:lnTo>
                    <a:pt x="21" y="35"/>
                  </a:lnTo>
                  <a:lnTo>
                    <a:pt x="20" y="24"/>
                  </a:lnTo>
                  <a:lnTo>
                    <a:pt x="20" y="14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8" y="1"/>
                  </a:lnTo>
                  <a:lnTo>
                    <a:pt x="9" y="7"/>
                  </a:lnTo>
                  <a:lnTo>
                    <a:pt x="9" y="14"/>
                  </a:lnTo>
                  <a:lnTo>
                    <a:pt x="9" y="24"/>
                  </a:lnTo>
                  <a:lnTo>
                    <a:pt x="10" y="35"/>
                  </a:lnTo>
                  <a:lnTo>
                    <a:pt x="10" y="47"/>
                  </a:lnTo>
                  <a:lnTo>
                    <a:pt x="10" y="59"/>
                  </a:lnTo>
                  <a:lnTo>
                    <a:pt x="9" y="73"/>
                  </a:lnTo>
                  <a:lnTo>
                    <a:pt x="9" y="87"/>
                  </a:lnTo>
                  <a:lnTo>
                    <a:pt x="9" y="101"/>
                  </a:lnTo>
                  <a:lnTo>
                    <a:pt x="8" y="117"/>
                  </a:lnTo>
                  <a:lnTo>
                    <a:pt x="8" y="133"/>
                  </a:lnTo>
                  <a:lnTo>
                    <a:pt x="8" y="149"/>
                  </a:lnTo>
                  <a:lnTo>
                    <a:pt x="8" y="166"/>
                  </a:lnTo>
                  <a:lnTo>
                    <a:pt x="7" y="183"/>
                  </a:lnTo>
                  <a:lnTo>
                    <a:pt x="6" y="200"/>
                  </a:lnTo>
                  <a:lnTo>
                    <a:pt x="6" y="216"/>
                  </a:lnTo>
                  <a:lnTo>
                    <a:pt x="6" y="233"/>
                  </a:lnTo>
                  <a:lnTo>
                    <a:pt x="5" y="249"/>
                  </a:lnTo>
                  <a:lnTo>
                    <a:pt x="4" y="265"/>
                  </a:lnTo>
                  <a:lnTo>
                    <a:pt x="4" y="281"/>
                  </a:lnTo>
                  <a:lnTo>
                    <a:pt x="4" y="295"/>
                  </a:lnTo>
                  <a:lnTo>
                    <a:pt x="3" y="309"/>
                  </a:lnTo>
                  <a:lnTo>
                    <a:pt x="2" y="323"/>
                  </a:lnTo>
                  <a:lnTo>
                    <a:pt x="2" y="335"/>
                  </a:lnTo>
                  <a:lnTo>
                    <a:pt x="2" y="346"/>
                  </a:lnTo>
                  <a:lnTo>
                    <a:pt x="1" y="356"/>
                  </a:lnTo>
                  <a:lnTo>
                    <a:pt x="1" y="365"/>
                  </a:lnTo>
                  <a:lnTo>
                    <a:pt x="0" y="373"/>
                  </a:lnTo>
                  <a:lnTo>
                    <a:pt x="0" y="379"/>
                  </a:lnTo>
                  <a:lnTo>
                    <a:pt x="0" y="383"/>
                  </a:lnTo>
                  <a:lnTo>
                    <a:pt x="0" y="386"/>
                  </a:lnTo>
                  <a:lnTo>
                    <a:pt x="0" y="387"/>
                  </a:lnTo>
                  <a:lnTo>
                    <a:pt x="0" y="386"/>
                  </a:lnTo>
                  <a:lnTo>
                    <a:pt x="0" y="387"/>
                  </a:lnTo>
                  <a:lnTo>
                    <a:pt x="11" y="3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24"/>
            <p:cNvSpPr>
              <a:spLocks/>
            </p:cNvSpPr>
            <p:nvPr/>
          </p:nvSpPr>
          <p:spPr bwMode="auto">
            <a:xfrm>
              <a:off x="3921" y="3039"/>
              <a:ext cx="8" cy="108"/>
            </a:xfrm>
            <a:custGeom>
              <a:avLst/>
              <a:gdLst>
                <a:gd name="T0" fmla="*/ 0 w 61"/>
                <a:gd name="T1" fmla="*/ 0 h 856"/>
                <a:gd name="T2" fmla="*/ 0 w 61"/>
                <a:gd name="T3" fmla="*/ 0 h 856"/>
                <a:gd name="T4" fmla="*/ 0 w 61"/>
                <a:gd name="T5" fmla="*/ 0 h 856"/>
                <a:gd name="T6" fmla="*/ 0 w 61"/>
                <a:gd name="T7" fmla="*/ 0 h 856"/>
                <a:gd name="T8" fmla="*/ 0 w 61"/>
                <a:gd name="T9" fmla="*/ 0 h 856"/>
                <a:gd name="T10" fmla="*/ 0 w 61"/>
                <a:gd name="T11" fmla="*/ 0 h 856"/>
                <a:gd name="T12" fmla="*/ 0 w 61"/>
                <a:gd name="T13" fmla="*/ 0 h 856"/>
                <a:gd name="T14" fmla="*/ 0 w 61"/>
                <a:gd name="T15" fmla="*/ 0 h 856"/>
                <a:gd name="T16" fmla="*/ 0 w 61"/>
                <a:gd name="T17" fmla="*/ 0 h 856"/>
                <a:gd name="T18" fmla="*/ 0 w 61"/>
                <a:gd name="T19" fmla="*/ 0 h 8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856">
                  <a:moveTo>
                    <a:pt x="61" y="856"/>
                  </a:moveTo>
                  <a:lnTo>
                    <a:pt x="61" y="856"/>
                  </a:lnTo>
                  <a:lnTo>
                    <a:pt x="11" y="0"/>
                  </a:lnTo>
                  <a:lnTo>
                    <a:pt x="0" y="1"/>
                  </a:lnTo>
                  <a:lnTo>
                    <a:pt x="50" y="856"/>
                  </a:lnTo>
                  <a:lnTo>
                    <a:pt x="61" y="8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25"/>
            <p:cNvSpPr>
              <a:spLocks/>
            </p:cNvSpPr>
            <p:nvPr/>
          </p:nvSpPr>
          <p:spPr bwMode="auto">
            <a:xfrm>
              <a:off x="3927" y="3147"/>
              <a:ext cx="2" cy="71"/>
            </a:xfrm>
            <a:custGeom>
              <a:avLst/>
              <a:gdLst>
                <a:gd name="T0" fmla="*/ 0 w 16"/>
                <a:gd name="T1" fmla="*/ 0 h 565"/>
                <a:gd name="T2" fmla="*/ 0 w 16"/>
                <a:gd name="T3" fmla="*/ 0 h 565"/>
                <a:gd name="T4" fmla="*/ 0 w 16"/>
                <a:gd name="T5" fmla="*/ 0 h 565"/>
                <a:gd name="T6" fmla="*/ 0 w 16"/>
                <a:gd name="T7" fmla="*/ 0 h 565"/>
                <a:gd name="T8" fmla="*/ 0 w 16"/>
                <a:gd name="T9" fmla="*/ 0 h 565"/>
                <a:gd name="T10" fmla="*/ 0 w 16"/>
                <a:gd name="T11" fmla="*/ 0 h 565"/>
                <a:gd name="T12" fmla="*/ 0 w 16"/>
                <a:gd name="T13" fmla="*/ 0 h 565"/>
                <a:gd name="T14" fmla="*/ 0 w 16"/>
                <a:gd name="T15" fmla="*/ 0 h 565"/>
                <a:gd name="T16" fmla="*/ 0 w 16"/>
                <a:gd name="T17" fmla="*/ 0 h 565"/>
                <a:gd name="T18" fmla="*/ 0 w 16"/>
                <a:gd name="T19" fmla="*/ 0 h 5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565">
                  <a:moveTo>
                    <a:pt x="11" y="565"/>
                  </a:moveTo>
                  <a:lnTo>
                    <a:pt x="16" y="56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5" y="560"/>
                  </a:lnTo>
                  <a:lnTo>
                    <a:pt x="10" y="554"/>
                  </a:lnTo>
                  <a:lnTo>
                    <a:pt x="11" y="565"/>
                  </a:lnTo>
                  <a:lnTo>
                    <a:pt x="16" y="565"/>
                  </a:lnTo>
                  <a:lnTo>
                    <a:pt x="16" y="560"/>
                  </a:lnTo>
                  <a:lnTo>
                    <a:pt x="11" y="5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26"/>
            <p:cNvSpPr>
              <a:spLocks/>
            </p:cNvSpPr>
            <p:nvPr/>
          </p:nvSpPr>
          <p:spPr bwMode="auto">
            <a:xfrm>
              <a:off x="3872" y="2969"/>
              <a:ext cx="30" cy="253"/>
            </a:xfrm>
            <a:custGeom>
              <a:avLst/>
              <a:gdLst>
                <a:gd name="T0" fmla="*/ 0 w 238"/>
                <a:gd name="T1" fmla="*/ 0 h 1991"/>
                <a:gd name="T2" fmla="*/ 0 w 238"/>
                <a:gd name="T3" fmla="*/ 0 h 1991"/>
                <a:gd name="T4" fmla="*/ 0 w 238"/>
                <a:gd name="T5" fmla="*/ 0 h 1991"/>
                <a:gd name="T6" fmla="*/ 0 w 238"/>
                <a:gd name="T7" fmla="*/ 0 h 1991"/>
                <a:gd name="T8" fmla="*/ 0 w 238"/>
                <a:gd name="T9" fmla="*/ 0 h 1991"/>
                <a:gd name="T10" fmla="*/ 0 w 238"/>
                <a:gd name="T11" fmla="*/ 0 h 19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8" h="1991">
                  <a:moveTo>
                    <a:pt x="232" y="1"/>
                  </a:moveTo>
                  <a:lnTo>
                    <a:pt x="227" y="0"/>
                  </a:lnTo>
                  <a:lnTo>
                    <a:pt x="0" y="1990"/>
                  </a:lnTo>
                  <a:lnTo>
                    <a:pt x="11" y="1991"/>
                  </a:lnTo>
                  <a:lnTo>
                    <a:pt x="238" y="2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27"/>
            <p:cNvSpPr>
              <a:spLocks/>
            </p:cNvSpPr>
            <p:nvPr/>
          </p:nvSpPr>
          <p:spPr bwMode="auto">
            <a:xfrm>
              <a:off x="3619" y="2976"/>
              <a:ext cx="116" cy="199"/>
            </a:xfrm>
            <a:custGeom>
              <a:avLst/>
              <a:gdLst>
                <a:gd name="T0" fmla="*/ 0 w 924"/>
                <a:gd name="T1" fmla="*/ 0 h 1576"/>
                <a:gd name="T2" fmla="*/ 0 w 924"/>
                <a:gd name="T3" fmla="*/ 0 h 1576"/>
                <a:gd name="T4" fmla="*/ 0 w 924"/>
                <a:gd name="T5" fmla="*/ 0 h 1576"/>
                <a:gd name="T6" fmla="*/ 0 w 924"/>
                <a:gd name="T7" fmla="*/ 0 h 1576"/>
                <a:gd name="T8" fmla="*/ 0 w 924"/>
                <a:gd name="T9" fmla="*/ 0 h 1576"/>
                <a:gd name="T10" fmla="*/ 0 w 924"/>
                <a:gd name="T11" fmla="*/ 0 h 1576"/>
                <a:gd name="T12" fmla="*/ 0 w 924"/>
                <a:gd name="T13" fmla="*/ 0 h 1576"/>
                <a:gd name="T14" fmla="*/ 0 w 924"/>
                <a:gd name="T15" fmla="*/ 0 h 1576"/>
                <a:gd name="T16" fmla="*/ 0 w 924"/>
                <a:gd name="T17" fmla="*/ 0 h 1576"/>
                <a:gd name="T18" fmla="*/ 0 w 924"/>
                <a:gd name="T19" fmla="*/ 0 h 1576"/>
                <a:gd name="T20" fmla="*/ 0 w 924"/>
                <a:gd name="T21" fmla="*/ 0 h 1576"/>
                <a:gd name="T22" fmla="*/ 0 w 924"/>
                <a:gd name="T23" fmla="*/ 0 h 1576"/>
                <a:gd name="T24" fmla="*/ 0 w 924"/>
                <a:gd name="T25" fmla="*/ 0 h 1576"/>
                <a:gd name="T26" fmla="*/ 0 w 924"/>
                <a:gd name="T27" fmla="*/ 0 h 1576"/>
                <a:gd name="T28" fmla="*/ 0 w 924"/>
                <a:gd name="T29" fmla="*/ 0 h 1576"/>
                <a:gd name="T30" fmla="*/ 0 w 924"/>
                <a:gd name="T31" fmla="*/ 0 h 1576"/>
                <a:gd name="T32" fmla="*/ 0 w 924"/>
                <a:gd name="T33" fmla="*/ 0 h 1576"/>
                <a:gd name="T34" fmla="*/ 0 w 924"/>
                <a:gd name="T35" fmla="*/ 0 h 1576"/>
                <a:gd name="T36" fmla="*/ 0 w 924"/>
                <a:gd name="T37" fmla="*/ 0 h 1576"/>
                <a:gd name="T38" fmla="*/ 0 w 924"/>
                <a:gd name="T39" fmla="*/ 0 h 1576"/>
                <a:gd name="T40" fmla="*/ 0 w 924"/>
                <a:gd name="T41" fmla="*/ 0 h 1576"/>
                <a:gd name="T42" fmla="*/ 0 w 924"/>
                <a:gd name="T43" fmla="*/ 0 h 1576"/>
                <a:gd name="T44" fmla="*/ 0 w 924"/>
                <a:gd name="T45" fmla="*/ 0 h 1576"/>
                <a:gd name="T46" fmla="*/ 0 w 924"/>
                <a:gd name="T47" fmla="*/ 0 h 1576"/>
                <a:gd name="T48" fmla="*/ 0 w 924"/>
                <a:gd name="T49" fmla="*/ 0 h 1576"/>
                <a:gd name="T50" fmla="*/ 0 w 924"/>
                <a:gd name="T51" fmla="*/ 0 h 1576"/>
                <a:gd name="T52" fmla="*/ 0 w 924"/>
                <a:gd name="T53" fmla="*/ 0 h 1576"/>
                <a:gd name="T54" fmla="*/ 0 w 924"/>
                <a:gd name="T55" fmla="*/ 0 h 1576"/>
                <a:gd name="T56" fmla="*/ 0 w 924"/>
                <a:gd name="T57" fmla="*/ 0 h 1576"/>
                <a:gd name="T58" fmla="*/ 0 w 924"/>
                <a:gd name="T59" fmla="*/ 0 h 1576"/>
                <a:gd name="T60" fmla="*/ 0 w 924"/>
                <a:gd name="T61" fmla="*/ 0 h 1576"/>
                <a:gd name="T62" fmla="*/ 0 w 924"/>
                <a:gd name="T63" fmla="*/ 0 h 1576"/>
                <a:gd name="T64" fmla="*/ 0 w 924"/>
                <a:gd name="T65" fmla="*/ 0 h 1576"/>
                <a:gd name="T66" fmla="*/ 0 w 924"/>
                <a:gd name="T67" fmla="*/ 0 h 1576"/>
                <a:gd name="T68" fmla="*/ 0 w 924"/>
                <a:gd name="T69" fmla="*/ 0 h 1576"/>
                <a:gd name="T70" fmla="*/ 0 w 924"/>
                <a:gd name="T71" fmla="*/ 0 h 1576"/>
                <a:gd name="T72" fmla="*/ 0 w 924"/>
                <a:gd name="T73" fmla="*/ 0 h 1576"/>
                <a:gd name="T74" fmla="*/ 0 w 924"/>
                <a:gd name="T75" fmla="*/ 0 h 1576"/>
                <a:gd name="T76" fmla="*/ 0 w 924"/>
                <a:gd name="T77" fmla="*/ 0 h 1576"/>
                <a:gd name="T78" fmla="*/ 0 w 924"/>
                <a:gd name="T79" fmla="*/ 0 h 1576"/>
                <a:gd name="T80" fmla="*/ 0 w 924"/>
                <a:gd name="T81" fmla="*/ 0 h 1576"/>
                <a:gd name="T82" fmla="*/ 0 w 924"/>
                <a:gd name="T83" fmla="*/ 0 h 1576"/>
                <a:gd name="T84" fmla="*/ 0 w 924"/>
                <a:gd name="T85" fmla="*/ 0 h 1576"/>
                <a:gd name="T86" fmla="*/ 0 w 924"/>
                <a:gd name="T87" fmla="*/ 0 h 1576"/>
                <a:gd name="T88" fmla="*/ 0 w 924"/>
                <a:gd name="T89" fmla="*/ 0 h 1576"/>
                <a:gd name="T90" fmla="*/ 0 w 924"/>
                <a:gd name="T91" fmla="*/ 0 h 1576"/>
                <a:gd name="T92" fmla="*/ 0 w 924"/>
                <a:gd name="T93" fmla="*/ 0 h 1576"/>
                <a:gd name="T94" fmla="*/ 0 w 924"/>
                <a:gd name="T95" fmla="*/ 0 h 15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24" h="1576">
                  <a:moveTo>
                    <a:pt x="831" y="689"/>
                  </a:moveTo>
                  <a:lnTo>
                    <a:pt x="773" y="11"/>
                  </a:lnTo>
                  <a:lnTo>
                    <a:pt x="773" y="10"/>
                  </a:lnTo>
                  <a:lnTo>
                    <a:pt x="771" y="9"/>
                  </a:lnTo>
                  <a:lnTo>
                    <a:pt x="768" y="7"/>
                  </a:lnTo>
                  <a:lnTo>
                    <a:pt x="765" y="5"/>
                  </a:lnTo>
                  <a:lnTo>
                    <a:pt x="760" y="3"/>
                  </a:lnTo>
                  <a:lnTo>
                    <a:pt x="755" y="1"/>
                  </a:lnTo>
                  <a:lnTo>
                    <a:pt x="749" y="0"/>
                  </a:lnTo>
                  <a:lnTo>
                    <a:pt x="742" y="0"/>
                  </a:lnTo>
                  <a:lnTo>
                    <a:pt x="734" y="1"/>
                  </a:lnTo>
                  <a:lnTo>
                    <a:pt x="726" y="3"/>
                  </a:lnTo>
                  <a:lnTo>
                    <a:pt x="717" y="6"/>
                  </a:lnTo>
                  <a:lnTo>
                    <a:pt x="708" y="12"/>
                  </a:lnTo>
                  <a:lnTo>
                    <a:pt x="698" y="19"/>
                  </a:lnTo>
                  <a:lnTo>
                    <a:pt x="688" y="29"/>
                  </a:lnTo>
                  <a:lnTo>
                    <a:pt x="678" y="42"/>
                  </a:lnTo>
                  <a:lnTo>
                    <a:pt x="667" y="58"/>
                  </a:lnTo>
                  <a:lnTo>
                    <a:pt x="656" y="76"/>
                  </a:lnTo>
                  <a:lnTo>
                    <a:pt x="647" y="95"/>
                  </a:lnTo>
                  <a:lnTo>
                    <a:pt x="638" y="114"/>
                  </a:lnTo>
                  <a:lnTo>
                    <a:pt x="630" y="132"/>
                  </a:lnTo>
                  <a:lnTo>
                    <a:pt x="624" y="152"/>
                  </a:lnTo>
                  <a:lnTo>
                    <a:pt x="617" y="170"/>
                  </a:lnTo>
                  <a:lnTo>
                    <a:pt x="611" y="189"/>
                  </a:lnTo>
                  <a:lnTo>
                    <a:pt x="606" y="207"/>
                  </a:lnTo>
                  <a:lnTo>
                    <a:pt x="602" y="223"/>
                  </a:lnTo>
                  <a:lnTo>
                    <a:pt x="599" y="238"/>
                  </a:lnTo>
                  <a:lnTo>
                    <a:pt x="596" y="251"/>
                  </a:lnTo>
                  <a:lnTo>
                    <a:pt x="594" y="262"/>
                  </a:lnTo>
                  <a:lnTo>
                    <a:pt x="593" y="272"/>
                  </a:lnTo>
                  <a:lnTo>
                    <a:pt x="591" y="279"/>
                  </a:lnTo>
                  <a:lnTo>
                    <a:pt x="591" y="283"/>
                  </a:lnTo>
                  <a:lnTo>
                    <a:pt x="591" y="285"/>
                  </a:lnTo>
                  <a:lnTo>
                    <a:pt x="590" y="285"/>
                  </a:lnTo>
                  <a:lnTo>
                    <a:pt x="589" y="288"/>
                  </a:lnTo>
                  <a:lnTo>
                    <a:pt x="586" y="292"/>
                  </a:lnTo>
                  <a:lnTo>
                    <a:pt x="583" y="297"/>
                  </a:lnTo>
                  <a:lnTo>
                    <a:pt x="579" y="304"/>
                  </a:lnTo>
                  <a:lnTo>
                    <a:pt x="574" y="314"/>
                  </a:lnTo>
                  <a:lnTo>
                    <a:pt x="569" y="323"/>
                  </a:lnTo>
                  <a:lnTo>
                    <a:pt x="562" y="334"/>
                  </a:lnTo>
                  <a:lnTo>
                    <a:pt x="555" y="346"/>
                  </a:lnTo>
                  <a:lnTo>
                    <a:pt x="547" y="359"/>
                  </a:lnTo>
                  <a:lnTo>
                    <a:pt x="539" y="373"/>
                  </a:lnTo>
                  <a:lnTo>
                    <a:pt x="530" y="388"/>
                  </a:lnTo>
                  <a:lnTo>
                    <a:pt x="520" y="404"/>
                  </a:lnTo>
                  <a:lnTo>
                    <a:pt x="509" y="420"/>
                  </a:lnTo>
                  <a:lnTo>
                    <a:pt x="499" y="439"/>
                  </a:lnTo>
                  <a:lnTo>
                    <a:pt x="486" y="457"/>
                  </a:lnTo>
                  <a:lnTo>
                    <a:pt x="474" y="476"/>
                  </a:lnTo>
                  <a:lnTo>
                    <a:pt x="462" y="496"/>
                  </a:lnTo>
                  <a:lnTo>
                    <a:pt x="449" y="516"/>
                  </a:lnTo>
                  <a:lnTo>
                    <a:pt x="436" y="536"/>
                  </a:lnTo>
                  <a:lnTo>
                    <a:pt x="422" y="558"/>
                  </a:lnTo>
                  <a:lnTo>
                    <a:pt x="408" y="579"/>
                  </a:lnTo>
                  <a:lnTo>
                    <a:pt x="394" y="601"/>
                  </a:lnTo>
                  <a:lnTo>
                    <a:pt x="380" y="622"/>
                  </a:lnTo>
                  <a:lnTo>
                    <a:pt x="364" y="644"/>
                  </a:lnTo>
                  <a:lnTo>
                    <a:pt x="349" y="666"/>
                  </a:lnTo>
                  <a:lnTo>
                    <a:pt x="333" y="689"/>
                  </a:lnTo>
                  <a:lnTo>
                    <a:pt x="318" y="711"/>
                  </a:lnTo>
                  <a:lnTo>
                    <a:pt x="303" y="733"/>
                  </a:lnTo>
                  <a:lnTo>
                    <a:pt x="287" y="755"/>
                  </a:lnTo>
                  <a:lnTo>
                    <a:pt x="271" y="776"/>
                  </a:lnTo>
                  <a:lnTo>
                    <a:pt x="255" y="798"/>
                  </a:lnTo>
                  <a:lnTo>
                    <a:pt x="230" y="812"/>
                  </a:lnTo>
                  <a:lnTo>
                    <a:pt x="207" y="826"/>
                  </a:lnTo>
                  <a:lnTo>
                    <a:pt x="185" y="842"/>
                  </a:lnTo>
                  <a:lnTo>
                    <a:pt x="164" y="858"/>
                  </a:lnTo>
                  <a:lnTo>
                    <a:pt x="144" y="875"/>
                  </a:lnTo>
                  <a:lnTo>
                    <a:pt x="126" y="892"/>
                  </a:lnTo>
                  <a:lnTo>
                    <a:pt x="108" y="908"/>
                  </a:lnTo>
                  <a:lnTo>
                    <a:pt x="93" y="926"/>
                  </a:lnTo>
                  <a:lnTo>
                    <a:pt x="78" y="942"/>
                  </a:lnTo>
                  <a:lnTo>
                    <a:pt x="65" y="957"/>
                  </a:lnTo>
                  <a:lnTo>
                    <a:pt x="54" y="972"/>
                  </a:lnTo>
                  <a:lnTo>
                    <a:pt x="44" y="986"/>
                  </a:lnTo>
                  <a:lnTo>
                    <a:pt x="36" y="999"/>
                  </a:lnTo>
                  <a:lnTo>
                    <a:pt x="29" y="1011"/>
                  </a:lnTo>
                  <a:lnTo>
                    <a:pt x="23" y="1022"/>
                  </a:lnTo>
                  <a:lnTo>
                    <a:pt x="20" y="1032"/>
                  </a:lnTo>
                  <a:lnTo>
                    <a:pt x="15" y="1046"/>
                  </a:lnTo>
                  <a:lnTo>
                    <a:pt x="11" y="1060"/>
                  </a:lnTo>
                  <a:lnTo>
                    <a:pt x="8" y="1076"/>
                  </a:lnTo>
                  <a:lnTo>
                    <a:pt x="6" y="1091"/>
                  </a:lnTo>
                  <a:lnTo>
                    <a:pt x="3" y="1108"/>
                  </a:lnTo>
                  <a:lnTo>
                    <a:pt x="2" y="1125"/>
                  </a:lnTo>
                  <a:lnTo>
                    <a:pt x="1" y="1142"/>
                  </a:lnTo>
                  <a:lnTo>
                    <a:pt x="0" y="1161"/>
                  </a:lnTo>
                  <a:lnTo>
                    <a:pt x="0" y="1180"/>
                  </a:lnTo>
                  <a:lnTo>
                    <a:pt x="1" y="1198"/>
                  </a:lnTo>
                  <a:lnTo>
                    <a:pt x="1" y="1217"/>
                  </a:lnTo>
                  <a:lnTo>
                    <a:pt x="3" y="1236"/>
                  </a:lnTo>
                  <a:lnTo>
                    <a:pt x="5" y="1255"/>
                  </a:lnTo>
                  <a:lnTo>
                    <a:pt x="7" y="1274"/>
                  </a:lnTo>
                  <a:lnTo>
                    <a:pt x="9" y="1293"/>
                  </a:lnTo>
                  <a:lnTo>
                    <a:pt x="13" y="1312"/>
                  </a:lnTo>
                  <a:lnTo>
                    <a:pt x="16" y="1330"/>
                  </a:lnTo>
                  <a:lnTo>
                    <a:pt x="20" y="1349"/>
                  </a:lnTo>
                  <a:lnTo>
                    <a:pt x="24" y="1366"/>
                  </a:lnTo>
                  <a:lnTo>
                    <a:pt x="29" y="1384"/>
                  </a:lnTo>
                  <a:lnTo>
                    <a:pt x="34" y="1402"/>
                  </a:lnTo>
                  <a:lnTo>
                    <a:pt x="40" y="1418"/>
                  </a:lnTo>
                  <a:lnTo>
                    <a:pt x="45" y="1434"/>
                  </a:lnTo>
                  <a:lnTo>
                    <a:pt x="51" y="1449"/>
                  </a:lnTo>
                  <a:lnTo>
                    <a:pt x="58" y="1463"/>
                  </a:lnTo>
                  <a:lnTo>
                    <a:pt x="65" y="1476"/>
                  </a:lnTo>
                  <a:lnTo>
                    <a:pt x="72" y="1489"/>
                  </a:lnTo>
                  <a:lnTo>
                    <a:pt x="79" y="1500"/>
                  </a:lnTo>
                  <a:lnTo>
                    <a:pt x="87" y="1511"/>
                  </a:lnTo>
                  <a:lnTo>
                    <a:pt x="95" y="1521"/>
                  </a:lnTo>
                  <a:lnTo>
                    <a:pt x="103" y="1529"/>
                  </a:lnTo>
                  <a:lnTo>
                    <a:pt x="112" y="1536"/>
                  </a:lnTo>
                  <a:lnTo>
                    <a:pt x="121" y="1542"/>
                  </a:lnTo>
                  <a:lnTo>
                    <a:pt x="129" y="1547"/>
                  </a:lnTo>
                  <a:lnTo>
                    <a:pt x="137" y="1552"/>
                  </a:lnTo>
                  <a:lnTo>
                    <a:pt x="144" y="1556"/>
                  </a:lnTo>
                  <a:lnTo>
                    <a:pt x="152" y="1560"/>
                  </a:lnTo>
                  <a:lnTo>
                    <a:pt x="159" y="1564"/>
                  </a:lnTo>
                  <a:lnTo>
                    <a:pt x="166" y="1566"/>
                  </a:lnTo>
                  <a:lnTo>
                    <a:pt x="172" y="1569"/>
                  </a:lnTo>
                  <a:lnTo>
                    <a:pt x="179" y="1571"/>
                  </a:lnTo>
                  <a:lnTo>
                    <a:pt x="186" y="1573"/>
                  </a:lnTo>
                  <a:lnTo>
                    <a:pt x="192" y="1574"/>
                  </a:lnTo>
                  <a:lnTo>
                    <a:pt x="199" y="1575"/>
                  </a:lnTo>
                  <a:lnTo>
                    <a:pt x="205" y="1576"/>
                  </a:lnTo>
                  <a:lnTo>
                    <a:pt x="212" y="1576"/>
                  </a:lnTo>
                  <a:lnTo>
                    <a:pt x="219" y="1576"/>
                  </a:lnTo>
                  <a:lnTo>
                    <a:pt x="226" y="1576"/>
                  </a:lnTo>
                  <a:lnTo>
                    <a:pt x="234" y="1576"/>
                  </a:lnTo>
                  <a:lnTo>
                    <a:pt x="241" y="1576"/>
                  </a:lnTo>
                  <a:lnTo>
                    <a:pt x="250" y="1575"/>
                  </a:lnTo>
                  <a:lnTo>
                    <a:pt x="258" y="1574"/>
                  </a:lnTo>
                  <a:lnTo>
                    <a:pt x="267" y="1573"/>
                  </a:lnTo>
                  <a:lnTo>
                    <a:pt x="276" y="1572"/>
                  </a:lnTo>
                  <a:lnTo>
                    <a:pt x="285" y="1571"/>
                  </a:lnTo>
                  <a:lnTo>
                    <a:pt x="295" y="1570"/>
                  </a:lnTo>
                  <a:lnTo>
                    <a:pt x="306" y="1568"/>
                  </a:lnTo>
                  <a:lnTo>
                    <a:pt x="317" y="1567"/>
                  </a:lnTo>
                  <a:lnTo>
                    <a:pt x="329" y="1566"/>
                  </a:lnTo>
                  <a:lnTo>
                    <a:pt x="341" y="1565"/>
                  </a:lnTo>
                  <a:lnTo>
                    <a:pt x="354" y="1564"/>
                  </a:lnTo>
                  <a:lnTo>
                    <a:pt x="368" y="1563"/>
                  </a:lnTo>
                  <a:lnTo>
                    <a:pt x="383" y="1562"/>
                  </a:lnTo>
                  <a:lnTo>
                    <a:pt x="398" y="1561"/>
                  </a:lnTo>
                  <a:lnTo>
                    <a:pt x="407" y="1560"/>
                  </a:lnTo>
                  <a:lnTo>
                    <a:pt x="416" y="1558"/>
                  </a:lnTo>
                  <a:lnTo>
                    <a:pt x="426" y="1556"/>
                  </a:lnTo>
                  <a:lnTo>
                    <a:pt x="436" y="1553"/>
                  </a:lnTo>
                  <a:lnTo>
                    <a:pt x="446" y="1549"/>
                  </a:lnTo>
                  <a:lnTo>
                    <a:pt x="456" y="1545"/>
                  </a:lnTo>
                  <a:lnTo>
                    <a:pt x="467" y="1540"/>
                  </a:lnTo>
                  <a:lnTo>
                    <a:pt x="478" y="1534"/>
                  </a:lnTo>
                  <a:lnTo>
                    <a:pt x="489" y="1528"/>
                  </a:lnTo>
                  <a:lnTo>
                    <a:pt x="501" y="1522"/>
                  </a:lnTo>
                  <a:lnTo>
                    <a:pt x="513" y="1513"/>
                  </a:lnTo>
                  <a:lnTo>
                    <a:pt x="524" y="1506"/>
                  </a:lnTo>
                  <a:lnTo>
                    <a:pt x="536" y="1497"/>
                  </a:lnTo>
                  <a:lnTo>
                    <a:pt x="548" y="1489"/>
                  </a:lnTo>
                  <a:lnTo>
                    <a:pt x="560" y="1480"/>
                  </a:lnTo>
                  <a:lnTo>
                    <a:pt x="572" y="1471"/>
                  </a:lnTo>
                  <a:lnTo>
                    <a:pt x="584" y="1461"/>
                  </a:lnTo>
                  <a:lnTo>
                    <a:pt x="596" y="1451"/>
                  </a:lnTo>
                  <a:lnTo>
                    <a:pt x="608" y="1441"/>
                  </a:lnTo>
                  <a:lnTo>
                    <a:pt x="621" y="1430"/>
                  </a:lnTo>
                  <a:lnTo>
                    <a:pt x="633" y="1419"/>
                  </a:lnTo>
                  <a:lnTo>
                    <a:pt x="645" y="1408"/>
                  </a:lnTo>
                  <a:lnTo>
                    <a:pt x="657" y="1397"/>
                  </a:lnTo>
                  <a:lnTo>
                    <a:pt x="669" y="1385"/>
                  </a:lnTo>
                  <a:lnTo>
                    <a:pt x="681" y="1373"/>
                  </a:lnTo>
                  <a:lnTo>
                    <a:pt x="692" y="1362"/>
                  </a:lnTo>
                  <a:lnTo>
                    <a:pt x="704" y="1350"/>
                  </a:lnTo>
                  <a:lnTo>
                    <a:pt x="715" y="1338"/>
                  </a:lnTo>
                  <a:lnTo>
                    <a:pt x="726" y="1327"/>
                  </a:lnTo>
                  <a:lnTo>
                    <a:pt x="738" y="1315"/>
                  </a:lnTo>
                  <a:lnTo>
                    <a:pt x="749" y="1304"/>
                  </a:lnTo>
                  <a:lnTo>
                    <a:pt x="759" y="1292"/>
                  </a:lnTo>
                  <a:lnTo>
                    <a:pt x="775" y="1274"/>
                  </a:lnTo>
                  <a:lnTo>
                    <a:pt x="791" y="1255"/>
                  </a:lnTo>
                  <a:lnTo>
                    <a:pt x="807" y="1238"/>
                  </a:lnTo>
                  <a:lnTo>
                    <a:pt x="821" y="1222"/>
                  </a:lnTo>
                  <a:lnTo>
                    <a:pt x="836" y="1206"/>
                  </a:lnTo>
                  <a:lnTo>
                    <a:pt x="849" y="1191"/>
                  </a:lnTo>
                  <a:lnTo>
                    <a:pt x="863" y="1177"/>
                  </a:lnTo>
                  <a:lnTo>
                    <a:pt x="874" y="1163"/>
                  </a:lnTo>
                  <a:lnTo>
                    <a:pt x="885" y="1150"/>
                  </a:lnTo>
                  <a:lnTo>
                    <a:pt x="895" y="1139"/>
                  </a:lnTo>
                  <a:lnTo>
                    <a:pt x="903" y="1130"/>
                  </a:lnTo>
                  <a:lnTo>
                    <a:pt x="910" y="1122"/>
                  </a:lnTo>
                  <a:lnTo>
                    <a:pt x="916" y="1116"/>
                  </a:lnTo>
                  <a:lnTo>
                    <a:pt x="920" y="1111"/>
                  </a:lnTo>
                  <a:lnTo>
                    <a:pt x="923" y="1108"/>
                  </a:lnTo>
                  <a:lnTo>
                    <a:pt x="924" y="1107"/>
                  </a:lnTo>
                  <a:lnTo>
                    <a:pt x="831" y="6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28"/>
            <p:cNvSpPr>
              <a:spLocks/>
            </p:cNvSpPr>
            <p:nvPr/>
          </p:nvSpPr>
          <p:spPr bwMode="auto">
            <a:xfrm>
              <a:off x="3716" y="2972"/>
              <a:ext cx="9" cy="86"/>
            </a:xfrm>
            <a:custGeom>
              <a:avLst/>
              <a:gdLst>
                <a:gd name="T0" fmla="*/ 0 w 70"/>
                <a:gd name="T1" fmla="*/ 0 h 682"/>
                <a:gd name="T2" fmla="*/ 0 w 70"/>
                <a:gd name="T3" fmla="*/ 0 h 682"/>
                <a:gd name="T4" fmla="*/ 0 w 70"/>
                <a:gd name="T5" fmla="*/ 0 h 682"/>
                <a:gd name="T6" fmla="*/ 0 w 70"/>
                <a:gd name="T7" fmla="*/ 0 h 682"/>
                <a:gd name="T8" fmla="*/ 0 w 70"/>
                <a:gd name="T9" fmla="*/ 0 h 682"/>
                <a:gd name="T10" fmla="*/ 0 w 70"/>
                <a:gd name="T11" fmla="*/ 0 h 682"/>
                <a:gd name="T12" fmla="*/ 0 w 70"/>
                <a:gd name="T13" fmla="*/ 0 h 682"/>
                <a:gd name="T14" fmla="*/ 0 w 70"/>
                <a:gd name="T15" fmla="*/ 0 h 682"/>
                <a:gd name="T16" fmla="*/ 0 w 70"/>
                <a:gd name="T17" fmla="*/ 0 h 682"/>
                <a:gd name="T18" fmla="*/ 0 w 70"/>
                <a:gd name="T19" fmla="*/ 0 h 6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682">
                  <a:moveTo>
                    <a:pt x="2" y="8"/>
                  </a:moveTo>
                  <a:lnTo>
                    <a:pt x="0" y="4"/>
                  </a:lnTo>
                  <a:lnTo>
                    <a:pt x="58" y="682"/>
                  </a:lnTo>
                  <a:lnTo>
                    <a:pt x="70" y="681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29"/>
            <p:cNvSpPr>
              <a:spLocks/>
            </p:cNvSpPr>
            <p:nvPr/>
          </p:nvSpPr>
          <p:spPr bwMode="auto">
            <a:xfrm>
              <a:off x="3703" y="2970"/>
              <a:ext cx="15" cy="8"/>
            </a:xfrm>
            <a:custGeom>
              <a:avLst/>
              <a:gdLst>
                <a:gd name="T0" fmla="*/ 0 w 115"/>
                <a:gd name="T1" fmla="*/ 0 h 67"/>
                <a:gd name="T2" fmla="*/ 0 w 115"/>
                <a:gd name="T3" fmla="*/ 0 h 67"/>
                <a:gd name="T4" fmla="*/ 0 w 115"/>
                <a:gd name="T5" fmla="*/ 0 h 67"/>
                <a:gd name="T6" fmla="*/ 0 w 115"/>
                <a:gd name="T7" fmla="*/ 0 h 67"/>
                <a:gd name="T8" fmla="*/ 0 w 115"/>
                <a:gd name="T9" fmla="*/ 0 h 67"/>
                <a:gd name="T10" fmla="*/ 0 w 115"/>
                <a:gd name="T11" fmla="*/ 0 h 67"/>
                <a:gd name="T12" fmla="*/ 0 w 115"/>
                <a:gd name="T13" fmla="*/ 0 h 67"/>
                <a:gd name="T14" fmla="*/ 0 w 115"/>
                <a:gd name="T15" fmla="*/ 0 h 67"/>
                <a:gd name="T16" fmla="*/ 0 w 115"/>
                <a:gd name="T17" fmla="*/ 0 h 67"/>
                <a:gd name="T18" fmla="*/ 0 w 115"/>
                <a:gd name="T19" fmla="*/ 0 h 67"/>
                <a:gd name="T20" fmla="*/ 0 w 115"/>
                <a:gd name="T21" fmla="*/ 0 h 67"/>
                <a:gd name="T22" fmla="*/ 0 w 115"/>
                <a:gd name="T23" fmla="*/ 0 h 67"/>
                <a:gd name="T24" fmla="*/ 0 w 115"/>
                <a:gd name="T25" fmla="*/ 0 h 67"/>
                <a:gd name="T26" fmla="*/ 0 w 115"/>
                <a:gd name="T27" fmla="*/ 0 h 67"/>
                <a:gd name="T28" fmla="*/ 0 w 115"/>
                <a:gd name="T29" fmla="*/ 0 h 67"/>
                <a:gd name="T30" fmla="*/ 0 w 115"/>
                <a:gd name="T31" fmla="*/ 0 h 67"/>
                <a:gd name="T32" fmla="*/ 0 w 115"/>
                <a:gd name="T33" fmla="*/ 0 h 67"/>
                <a:gd name="T34" fmla="*/ 0 w 115"/>
                <a:gd name="T35" fmla="*/ 0 h 67"/>
                <a:gd name="T36" fmla="*/ 0 w 115"/>
                <a:gd name="T37" fmla="*/ 0 h 67"/>
                <a:gd name="T38" fmla="*/ 0 w 115"/>
                <a:gd name="T39" fmla="*/ 0 h 67"/>
                <a:gd name="T40" fmla="*/ 0 w 115"/>
                <a:gd name="T41" fmla="*/ 0 h 67"/>
                <a:gd name="T42" fmla="*/ 0 w 115"/>
                <a:gd name="T43" fmla="*/ 0 h 67"/>
                <a:gd name="T44" fmla="*/ 0 w 115"/>
                <a:gd name="T45" fmla="*/ 0 h 67"/>
                <a:gd name="T46" fmla="*/ 0 w 115"/>
                <a:gd name="T47" fmla="*/ 0 h 67"/>
                <a:gd name="T48" fmla="*/ 0 w 115"/>
                <a:gd name="T49" fmla="*/ 0 h 67"/>
                <a:gd name="T50" fmla="*/ 0 w 115"/>
                <a:gd name="T51" fmla="*/ 0 h 67"/>
                <a:gd name="T52" fmla="*/ 0 w 115"/>
                <a:gd name="T53" fmla="*/ 0 h 67"/>
                <a:gd name="T54" fmla="*/ 0 w 115"/>
                <a:gd name="T55" fmla="*/ 0 h 67"/>
                <a:gd name="T56" fmla="*/ 0 w 115"/>
                <a:gd name="T57" fmla="*/ 0 h 67"/>
                <a:gd name="T58" fmla="*/ 0 w 115"/>
                <a:gd name="T59" fmla="*/ 0 h 67"/>
                <a:gd name="T60" fmla="*/ 0 w 115"/>
                <a:gd name="T61" fmla="*/ 0 h 67"/>
                <a:gd name="T62" fmla="*/ 0 w 115"/>
                <a:gd name="T63" fmla="*/ 0 h 67"/>
                <a:gd name="T64" fmla="*/ 0 w 115"/>
                <a:gd name="T65" fmla="*/ 0 h 67"/>
                <a:gd name="T66" fmla="*/ 0 w 115"/>
                <a:gd name="T67" fmla="*/ 0 h 67"/>
                <a:gd name="T68" fmla="*/ 0 w 115"/>
                <a:gd name="T69" fmla="*/ 0 h 67"/>
                <a:gd name="T70" fmla="*/ 0 w 115"/>
                <a:gd name="T71" fmla="*/ 0 h 67"/>
                <a:gd name="T72" fmla="*/ 0 w 115"/>
                <a:gd name="T73" fmla="*/ 0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5" h="67">
                  <a:moveTo>
                    <a:pt x="10" y="67"/>
                  </a:moveTo>
                  <a:lnTo>
                    <a:pt x="10" y="67"/>
                  </a:lnTo>
                  <a:lnTo>
                    <a:pt x="20" y="51"/>
                  </a:lnTo>
                  <a:lnTo>
                    <a:pt x="30" y="39"/>
                  </a:lnTo>
                  <a:lnTo>
                    <a:pt x="40" y="29"/>
                  </a:lnTo>
                  <a:lnTo>
                    <a:pt x="49" y="22"/>
                  </a:lnTo>
                  <a:lnTo>
                    <a:pt x="57" y="17"/>
                  </a:lnTo>
                  <a:lnTo>
                    <a:pt x="65" y="14"/>
                  </a:lnTo>
                  <a:lnTo>
                    <a:pt x="72" y="12"/>
                  </a:lnTo>
                  <a:lnTo>
                    <a:pt x="80" y="11"/>
                  </a:lnTo>
                  <a:lnTo>
                    <a:pt x="86" y="12"/>
                  </a:lnTo>
                  <a:lnTo>
                    <a:pt x="92" y="13"/>
                  </a:lnTo>
                  <a:lnTo>
                    <a:pt x="96" y="14"/>
                  </a:lnTo>
                  <a:lnTo>
                    <a:pt x="100" y="16"/>
                  </a:lnTo>
                  <a:lnTo>
                    <a:pt x="103" y="18"/>
                  </a:lnTo>
                  <a:lnTo>
                    <a:pt x="106" y="19"/>
                  </a:lnTo>
                  <a:lnTo>
                    <a:pt x="107" y="21"/>
                  </a:lnTo>
                  <a:lnTo>
                    <a:pt x="115" y="13"/>
                  </a:lnTo>
                  <a:lnTo>
                    <a:pt x="114" y="12"/>
                  </a:lnTo>
                  <a:lnTo>
                    <a:pt x="112" y="11"/>
                  </a:lnTo>
                  <a:lnTo>
                    <a:pt x="109" y="8"/>
                  </a:lnTo>
                  <a:lnTo>
                    <a:pt x="105" y="6"/>
                  </a:lnTo>
                  <a:lnTo>
                    <a:pt x="100" y="4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80" y="0"/>
                  </a:lnTo>
                  <a:lnTo>
                    <a:pt x="71" y="1"/>
                  </a:lnTo>
                  <a:lnTo>
                    <a:pt x="62" y="3"/>
                  </a:lnTo>
                  <a:lnTo>
                    <a:pt x="52" y="7"/>
                  </a:lnTo>
                  <a:lnTo>
                    <a:pt x="42" y="13"/>
                  </a:lnTo>
                  <a:lnTo>
                    <a:pt x="32" y="21"/>
                  </a:lnTo>
                  <a:lnTo>
                    <a:pt x="22" y="32"/>
                  </a:lnTo>
                  <a:lnTo>
                    <a:pt x="11" y="45"/>
                  </a:lnTo>
                  <a:lnTo>
                    <a:pt x="0" y="61"/>
                  </a:lnTo>
                  <a:lnTo>
                    <a:pt x="1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30"/>
            <p:cNvSpPr>
              <a:spLocks/>
            </p:cNvSpPr>
            <p:nvPr/>
          </p:nvSpPr>
          <p:spPr bwMode="auto">
            <a:xfrm>
              <a:off x="3693" y="2978"/>
              <a:ext cx="12" cy="29"/>
            </a:xfrm>
            <a:custGeom>
              <a:avLst/>
              <a:gdLst>
                <a:gd name="T0" fmla="*/ 0 w 87"/>
                <a:gd name="T1" fmla="*/ 0 h 232"/>
                <a:gd name="T2" fmla="*/ 0 w 87"/>
                <a:gd name="T3" fmla="*/ 0 h 232"/>
                <a:gd name="T4" fmla="*/ 0 w 87"/>
                <a:gd name="T5" fmla="*/ 0 h 232"/>
                <a:gd name="T6" fmla="*/ 0 w 87"/>
                <a:gd name="T7" fmla="*/ 0 h 232"/>
                <a:gd name="T8" fmla="*/ 0 w 87"/>
                <a:gd name="T9" fmla="*/ 0 h 232"/>
                <a:gd name="T10" fmla="*/ 0 w 87"/>
                <a:gd name="T11" fmla="*/ 0 h 232"/>
                <a:gd name="T12" fmla="*/ 0 w 87"/>
                <a:gd name="T13" fmla="*/ 0 h 232"/>
                <a:gd name="T14" fmla="*/ 0 w 87"/>
                <a:gd name="T15" fmla="*/ 0 h 232"/>
                <a:gd name="T16" fmla="*/ 0 w 87"/>
                <a:gd name="T17" fmla="*/ 0 h 232"/>
                <a:gd name="T18" fmla="*/ 0 w 87"/>
                <a:gd name="T19" fmla="*/ 0 h 232"/>
                <a:gd name="T20" fmla="*/ 0 w 87"/>
                <a:gd name="T21" fmla="*/ 0 h 232"/>
                <a:gd name="T22" fmla="*/ 0 w 87"/>
                <a:gd name="T23" fmla="*/ 0 h 232"/>
                <a:gd name="T24" fmla="*/ 0 w 87"/>
                <a:gd name="T25" fmla="*/ 0 h 232"/>
                <a:gd name="T26" fmla="*/ 0 w 87"/>
                <a:gd name="T27" fmla="*/ 0 h 232"/>
                <a:gd name="T28" fmla="*/ 0 w 87"/>
                <a:gd name="T29" fmla="*/ 0 h 232"/>
                <a:gd name="T30" fmla="*/ 0 w 87"/>
                <a:gd name="T31" fmla="*/ 0 h 232"/>
                <a:gd name="T32" fmla="*/ 0 w 87"/>
                <a:gd name="T33" fmla="*/ 0 h 232"/>
                <a:gd name="T34" fmla="*/ 0 w 87"/>
                <a:gd name="T35" fmla="*/ 0 h 232"/>
                <a:gd name="T36" fmla="*/ 0 w 87"/>
                <a:gd name="T37" fmla="*/ 0 h 232"/>
                <a:gd name="T38" fmla="*/ 0 w 87"/>
                <a:gd name="T39" fmla="*/ 0 h 232"/>
                <a:gd name="T40" fmla="*/ 0 w 87"/>
                <a:gd name="T41" fmla="*/ 0 h 232"/>
                <a:gd name="T42" fmla="*/ 0 w 87"/>
                <a:gd name="T43" fmla="*/ 0 h 232"/>
                <a:gd name="T44" fmla="*/ 0 w 87"/>
                <a:gd name="T45" fmla="*/ 0 h 232"/>
                <a:gd name="T46" fmla="*/ 0 w 87"/>
                <a:gd name="T47" fmla="*/ 0 h 232"/>
                <a:gd name="T48" fmla="*/ 0 w 87"/>
                <a:gd name="T49" fmla="*/ 0 h 232"/>
                <a:gd name="T50" fmla="*/ 0 w 87"/>
                <a:gd name="T51" fmla="*/ 0 h 232"/>
                <a:gd name="T52" fmla="*/ 0 w 87"/>
                <a:gd name="T53" fmla="*/ 0 h 232"/>
                <a:gd name="T54" fmla="*/ 0 w 87"/>
                <a:gd name="T55" fmla="*/ 0 h 232"/>
                <a:gd name="T56" fmla="*/ 0 w 87"/>
                <a:gd name="T57" fmla="*/ 0 h 232"/>
                <a:gd name="T58" fmla="*/ 0 w 87"/>
                <a:gd name="T59" fmla="*/ 0 h 232"/>
                <a:gd name="T60" fmla="*/ 0 w 87"/>
                <a:gd name="T61" fmla="*/ 0 h 232"/>
                <a:gd name="T62" fmla="*/ 0 w 87"/>
                <a:gd name="T63" fmla="*/ 0 h 232"/>
                <a:gd name="T64" fmla="*/ 0 w 87"/>
                <a:gd name="T65" fmla="*/ 0 h 232"/>
                <a:gd name="T66" fmla="*/ 0 w 87"/>
                <a:gd name="T67" fmla="*/ 0 h 232"/>
                <a:gd name="T68" fmla="*/ 0 w 87"/>
                <a:gd name="T69" fmla="*/ 0 h 232"/>
                <a:gd name="T70" fmla="*/ 0 w 87"/>
                <a:gd name="T71" fmla="*/ 0 h 232"/>
                <a:gd name="T72" fmla="*/ 0 w 87"/>
                <a:gd name="T73" fmla="*/ 0 h 232"/>
                <a:gd name="T74" fmla="*/ 0 w 87"/>
                <a:gd name="T75" fmla="*/ 0 h 232"/>
                <a:gd name="T76" fmla="*/ 0 w 87"/>
                <a:gd name="T77" fmla="*/ 0 h 232"/>
                <a:gd name="T78" fmla="*/ 0 w 87"/>
                <a:gd name="T79" fmla="*/ 0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" h="232">
                  <a:moveTo>
                    <a:pt x="10" y="232"/>
                  </a:moveTo>
                  <a:lnTo>
                    <a:pt x="11" y="230"/>
                  </a:lnTo>
                  <a:lnTo>
                    <a:pt x="12" y="229"/>
                  </a:lnTo>
                  <a:lnTo>
                    <a:pt x="12" y="224"/>
                  </a:lnTo>
                  <a:lnTo>
                    <a:pt x="13" y="218"/>
                  </a:lnTo>
                  <a:lnTo>
                    <a:pt x="15" y="208"/>
                  </a:lnTo>
                  <a:lnTo>
                    <a:pt x="17" y="197"/>
                  </a:lnTo>
                  <a:lnTo>
                    <a:pt x="20" y="184"/>
                  </a:lnTo>
                  <a:lnTo>
                    <a:pt x="23" y="169"/>
                  </a:lnTo>
                  <a:lnTo>
                    <a:pt x="27" y="153"/>
                  </a:lnTo>
                  <a:lnTo>
                    <a:pt x="32" y="136"/>
                  </a:lnTo>
                  <a:lnTo>
                    <a:pt x="37" y="117"/>
                  </a:lnTo>
                  <a:lnTo>
                    <a:pt x="44" y="99"/>
                  </a:lnTo>
                  <a:lnTo>
                    <a:pt x="51" y="79"/>
                  </a:lnTo>
                  <a:lnTo>
                    <a:pt x="58" y="61"/>
                  </a:lnTo>
                  <a:lnTo>
                    <a:pt x="67" y="42"/>
                  </a:lnTo>
                  <a:lnTo>
                    <a:pt x="76" y="24"/>
                  </a:lnTo>
                  <a:lnTo>
                    <a:pt x="87" y="6"/>
                  </a:lnTo>
                  <a:lnTo>
                    <a:pt x="77" y="0"/>
                  </a:lnTo>
                  <a:lnTo>
                    <a:pt x="67" y="19"/>
                  </a:lnTo>
                  <a:lnTo>
                    <a:pt x="57" y="37"/>
                  </a:lnTo>
                  <a:lnTo>
                    <a:pt x="48" y="56"/>
                  </a:lnTo>
                  <a:lnTo>
                    <a:pt x="40" y="75"/>
                  </a:lnTo>
                  <a:lnTo>
                    <a:pt x="33" y="95"/>
                  </a:lnTo>
                  <a:lnTo>
                    <a:pt x="26" y="113"/>
                  </a:lnTo>
                  <a:lnTo>
                    <a:pt x="21" y="133"/>
                  </a:lnTo>
                  <a:lnTo>
                    <a:pt x="16" y="150"/>
                  </a:lnTo>
                  <a:lnTo>
                    <a:pt x="12" y="166"/>
                  </a:lnTo>
                  <a:lnTo>
                    <a:pt x="8" y="182"/>
                  </a:lnTo>
                  <a:lnTo>
                    <a:pt x="6" y="195"/>
                  </a:lnTo>
                  <a:lnTo>
                    <a:pt x="4" y="206"/>
                  </a:lnTo>
                  <a:lnTo>
                    <a:pt x="2" y="216"/>
                  </a:lnTo>
                  <a:lnTo>
                    <a:pt x="1" y="223"/>
                  </a:lnTo>
                  <a:lnTo>
                    <a:pt x="0" y="227"/>
                  </a:lnTo>
                  <a:lnTo>
                    <a:pt x="0" y="229"/>
                  </a:lnTo>
                  <a:lnTo>
                    <a:pt x="1" y="227"/>
                  </a:lnTo>
                  <a:lnTo>
                    <a:pt x="10" y="232"/>
                  </a:lnTo>
                  <a:lnTo>
                    <a:pt x="11" y="232"/>
                  </a:lnTo>
                  <a:lnTo>
                    <a:pt x="11" y="230"/>
                  </a:lnTo>
                  <a:lnTo>
                    <a:pt x="1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31"/>
            <p:cNvSpPr>
              <a:spLocks/>
            </p:cNvSpPr>
            <p:nvPr/>
          </p:nvSpPr>
          <p:spPr bwMode="auto">
            <a:xfrm>
              <a:off x="3651" y="3006"/>
              <a:ext cx="43" cy="66"/>
            </a:xfrm>
            <a:custGeom>
              <a:avLst/>
              <a:gdLst>
                <a:gd name="T0" fmla="*/ 0 w 344"/>
                <a:gd name="T1" fmla="*/ 0 h 521"/>
                <a:gd name="T2" fmla="*/ 0 w 344"/>
                <a:gd name="T3" fmla="*/ 0 h 521"/>
                <a:gd name="T4" fmla="*/ 0 w 344"/>
                <a:gd name="T5" fmla="*/ 0 h 521"/>
                <a:gd name="T6" fmla="*/ 0 w 344"/>
                <a:gd name="T7" fmla="*/ 0 h 521"/>
                <a:gd name="T8" fmla="*/ 0 w 344"/>
                <a:gd name="T9" fmla="*/ 0 h 521"/>
                <a:gd name="T10" fmla="*/ 0 w 344"/>
                <a:gd name="T11" fmla="*/ 0 h 521"/>
                <a:gd name="T12" fmla="*/ 0 w 344"/>
                <a:gd name="T13" fmla="*/ 0 h 521"/>
                <a:gd name="T14" fmla="*/ 0 w 344"/>
                <a:gd name="T15" fmla="*/ 0 h 521"/>
                <a:gd name="T16" fmla="*/ 0 w 344"/>
                <a:gd name="T17" fmla="*/ 0 h 521"/>
                <a:gd name="T18" fmla="*/ 0 w 344"/>
                <a:gd name="T19" fmla="*/ 0 h 521"/>
                <a:gd name="T20" fmla="*/ 0 w 344"/>
                <a:gd name="T21" fmla="*/ 0 h 521"/>
                <a:gd name="T22" fmla="*/ 0 w 344"/>
                <a:gd name="T23" fmla="*/ 0 h 521"/>
                <a:gd name="T24" fmla="*/ 0 w 344"/>
                <a:gd name="T25" fmla="*/ 0 h 521"/>
                <a:gd name="T26" fmla="*/ 0 w 344"/>
                <a:gd name="T27" fmla="*/ 0 h 521"/>
                <a:gd name="T28" fmla="*/ 0 w 344"/>
                <a:gd name="T29" fmla="*/ 0 h 521"/>
                <a:gd name="T30" fmla="*/ 0 w 344"/>
                <a:gd name="T31" fmla="*/ 0 h 521"/>
                <a:gd name="T32" fmla="*/ 0 w 344"/>
                <a:gd name="T33" fmla="*/ 0 h 521"/>
                <a:gd name="T34" fmla="*/ 0 w 344"/>
                <a:gd name="T35" fmla="*/ 0 h 521"/>
                <a:gd name="T36" fmla="*/ 0 w 344"/>
                <a:gd name="T37" fmla="*/ 0 h 521"/>
                <a:gd name="T38" fmla="*/ 0 w 344"/>
                <a:gd name="T39" fmla="*/ 0 h 521"/>
                <a:gd name="T40" fmla="*/ 0 w 344"/>
                <a:gd name="T41" fmla="*/ 0 h 521"/>
                <a:gd name="T42" fmla="*/ 0 w 344"/>
                <a:gd name="T43" fmla="*/ 0 h 521"/>
                <a:gd name="T44" fmla="*/ 0 w 344"/>
                <a:gd name="T45" fmla="*/ 0 h 521"/>
                <a:gd name="T46" fmla="*/ 0 w 344"/>
                <a:gd name="T47" fmla="*/ 0 h 521"/>
                <a:gd name="T48" fmla="*/ 0 w 344"/>
                <a:gd name="T49" fmla="*/ 0 h 521"/>
                <a:gd name="T50" fmla="*/ 0 w 344"/>
                <a:gd name="T51" fmla="*/ 0 h 521"/>
                <a:gd name="T52" fmla="*/ 0 w 344"/>
                <a:gd name="T53" fmla="*/ 0 h 521"/>
                <a:gd name="T54" fmla="*/ 0 w 344"/>
                <a:gd name="T55" fmla="*/ 0 h 521"/>
                <a:gd name="T56" fmla="*/ 0 w 344"/>
                <a:gd name="T57" fmla="*/ 0 h 521"/>
                <a:gd name="T58" fmla="*/ 0 w 344"/>
                <a:gd name="T59" fmla="*/ 0 h 521"/>
                <a:gd name="T60" fmla="*/ 0 w 344"/>
                <a:gd name="T61" fmla="*/ 0 h 521"/>
                <a:gd name="T62" fmla="*/ 0 w 344"/>
                <a:gd name="T63" fmla="*/ 0 h 521"/>
                <a:gd name="T64" fmla="*/ 0 w 344"/>
                <a:gd name="T65" fmla="*/ 0 h 521"/>
                <a:gd name="T66" fmla="*/ 0 w 344"/>
                <a:gd name="T67" fmla="*/ 0 h 521"/>
                <a:gd name="T68" fmla="*/ 0 w 344"/>
                <a:gd name="T69" fmla="*/ 0 h 521"/>
                <a:gd name="T70" fmla="*/ 0 w 344"/>
                <a:gd name="T71" fmla="*/ 0 h 5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4" h="521">
                  <a:moveTo>
                    <a:pt x="7" y="521"/>
                  </a:moveTo>
                  <a:lnTo>
                    <a:pt x="9" y="519"/>
                  </a:lnTo>
                  <a:lnTo>
                    <a:pt x="25" y="497"/>
                  </a:lnTo>
                  <a:lnTo>
                    <a:pt x="40" y="476"/>
                  </a:lnTo>
                  <a:lnTo>
                    <a:pt x="56" y="454"/>
                  </a:lnTo>
                  <a:lnTo>
                    <a:pt x="72" y="432"/>
                  </a:lnTo>
                  <a:lnTo>
                    <a:pt x="87" y="411"/>
                  </a:lnTo>
                  <a:lnTo>
                    <a:pt x="102" y="389"/>
                  </a:lnTo>
                  <a:lnTo>
                    <a:pt x="119" y="366"/>
                  </a:lnTo>
                  <a:lnTo>
                    <a:pt x="133" y="344"/>
                  </a:lnTo>
                  <a:lnTo>
                    <a:pt x="148" y="322"/>
                  </a:lnTo>
                  <a:lnTo>
                    <a:pt x="162" y="300"/>
                  </a:lnTo>
                  <a:lnTo>
                    <a:pt x="176" y="279"/>
                  </a:lnTo>
                  <a:lnTo>
                    <a:pt x="190" y="257"/>
                  </a:lnTo>
                  <a:lnTo>
                    <a:pt x="203" y="237"/>
                  </a:lnTo>
                  <a:lnTo>
                    <a:pt x="216" y="217"/>
                  </a:lnTo>
                  <a:lnTo>
                    <a:pt x="228" y="197"/>
                  </a:lnTo>
                  <a:lnTo>
                    <a:pt x="241" y="178"/>
                  </a:lnTo>
                  <a:lnTo>
                    <a:pt x="252" y="160"/>
                  </a:lnTo>
                  <a:lnTo>
                    <a:pt x="263" y="141"/>
                  </a:lnTo>
                  <a:lnTo>
                    <a:pt x="274" y="124"/>
                  </a:lnTo>
                  <a:lnTo>
                    <a:pt x="284" y="108"/>
                  </a:lnTo>
                  <a:lnTo>
                    <a:pt x="293" y="94"/>
                  </a:lnTo>
                  <a:lnTo>
                    <a:pt x="301" y="80"/>
                  </a:lnTo>
                  <a:lnTo>
                    <a:pt x="309" y="66"/>
                  </a:lnTo>
                  <a:lnTo>
                    <a:pt x="316" y="54"/>
                  </a:lnTo>
                  <a:lnTo>
                    <a:pt x="322" y="44"/>
                  </a:lnTo>
                  <a:lnTo>
                    <a:pt x="328" y="34"/>
                  </a:lnTo>
                  <a:lnTo>
                    <a:pt x="333" y="26"/>
                  </a:lnTo>
                  <a:lnTo>
                    <a:pt x="337" y="18"/>
                  </a:lnTo>
                  <a:lnTo>
                    <a:pt x="340" y="13"/>
                  </a:lnTo>
                  <a:lnTo>
                    <a:pt x="342" y="9"/>
                  </a:lnTo>
                  <a:lnTo>
                    <a:pt x="344" y="6"/>
                  </a:lnTo>
                  <a:lnTo>
                    <a:pt x="344" y="5"/>
                  </a:lnTo>
                  <a:lnTo>
                    <a:pt x="335" y="0"/>
                  </a:lnTo>
                  <a:lnTo>
                    <a:pt x="334" y="1"/>
                  </a:lnTo>
                  <a:lnTo>
                    <a:pt x="333" y="3"/>
                  </a:lnTo>
                  <a:lnTo>
                    <a:pt x="330" y="7"/>
                  </a:lnTo>
                  <a:lnTo>
                    <a:pt x="328" y="13"/>
                  </a:lnTo>
                  <a:lnTo>
                    <a:pt x="323" y="19"/>
                  </a:lnTo>
                  <a:lnTo>
                    <a:pt x="318" y="29"/>
                  </a:lnTo>
                  <a:lnTo>
                    <a:pt x="313" y="38"/>
                  </a:lnTo>
                  <a:lnTo>
                    <a:pt x="306" y="49"/>
                  </a:lnTo>
                  <a:lnTo>
                    <a:pt x="299" y="61"/>
                  </a:lnTo>
                  <a:lnTo>
                    <a:pt x="292" y="74"/>
                  </a:lnTo>
                  <a:lnTo>
                    <a:pt x="283" y="88"/>
                  </a:lnTo>
                  <a:lnTo>
                    <a:pt x="274" y="103"/>
                  </a:lnTo>
                  <a:lnTo>
                    <a:pt x="264" y="119"/>
                  </a:lnTo>
                  <a:lnTo>
                    <a:pt x="254" y="136"/>
                  </a:lnTo>
                  <a:lnTo>
                    <a:pt x="243" y="154"/>
                  </a:lnTo>
                  <a:lnTo>
                    <a:pt x="231" y="173"/>
                  </a:lnTo>
                  <a:lnTo>
                    <a:pt x="219" y="191"/>
                  </a:lnTo>
                  <a:lnTo>
                    <a:pt x="206" y="211"/>
                  </a:lnTo>
                  <a:lnTo>
                    <a:pt x="193" y="231"/>
                  </a:lnTo>
                  <a:lnTo>
                    <a:pt x="180" y="251"/>
                  </a:lnTo>
                  <a:lnTo>
                    <a:pt x="167" y="273"/>
                  </a:lnTo>
                  <a:lnTo>
                    <a:pt x="153" y="294"/>
                  </a:lnTo>
                  <a:lnTo>
                    <a:pt x="139" y="316"/>
                  </a:lnTo>
                  <a:lnTo>
                    <a:pt x="124" y="337"/>
                  </a:lnTo>
                  <a:lnTo>
                    <a:pt x="108" y="359"/>
                  </a:lnTo>
                  <a:lnTo>
                    <a:pt x="94" y="381"/>
                  </a:lnTo>
                  <a:lnTo>
                    <a:pt x="78" y="404"/>
                  </a:lnTo>
                  <a:lnTo>
                    <a:pt x="63" y="426"/>
                  </a:lnTo>
                  <a:lnTo>
                    <a:pt x="47" y="448"/>
                  </a:lnTo>
                  <a:lnTo>
                    <a:pt x="32" y="469"/>
                  </a:lnTo>
                  <a:lnTo>
                    <a:pt x="16" y="491"/>
                  </a:lnTo>
                  <a:lnTo>
                    <a:pt x="0" y="513"/>
                  </a:lnTo>
                  <a:lnTo>
                    <a:pt x="2" y="511"/>
                  </a:lnTo>
                  <a:lnTo>
                    <a:pt x="7" y="521"/>
                  </a:lnTo>
                  <a:lnTo>
                    <a:pt x="8" y="520"/>
                  </a:lnTo>
                  <a:lnTo>
                    <a:pt x="9" y="519"/>
                  </a:lnTo>
                  <a:lnTo>
                    <a:pt x="7" y="5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32"/>
            <p:cNvSpPr>
              <a:spLocks/>
            </p:cNvSpPr>
            <p:nvPr/>
          </p:nvSpPr>
          <p:spPr bwMode="auto">
            <a:xfrm>
              <a:off x="3715" y="3110"/>
              <a:ext cx="22" cy="25"/>
            </a:xfrm>
            <a:custGeom>
              <a:avLst/>
              <a:gdLst>
                <a:gd name="T0" fmla="*/ 0 w 175"/>
                <a:gd name="T1" fmla="*/ 0 h 193"/>
                <a:gd name="T2" fmla="*/ 0 w 175"/>
                <a:gd name="T3" fmla="*/ 0 h 193"/>
                <a:gd name="T4" fmla="*/ 0 w 175"/>
                <a:gd name="T5" fmla="*/ 0 h 193"/>
                <a:gd name="T6" fmla="*/ 0 w 175"/>
                <a:gd name="T7" fmla="*/ 0 h 193"/>
                <a:gd name="T8" fmla="*/ 0 w 175"/>
                <a:gd name="T9" fmla="*/ 0 h 193"/>
                <a:gd name="T10" fmla="*/ 0 w 175"/>
                <a:gd name="T11" fmla="*/ 0 h 193"/>
                <a:gd name="T12" fmla="*/ 0 w 175"/>
                <a:gd name="T13" fmla="*/ 0 h 193"/>
                <a:gd name="T14" fmla="*/ 0 w 175"/>
                <a:gd name="T15" fmla="*/ 0 h 193"/>
                <a:gd name="T16" fmla="*/ 0 w 175"/>
                <a:gd name="T17" fmla="*/ 0 h 193"/>
                <a:gd name="T18" fmla="*/ 0 w 175"/>
                <a:gd name="T19" fmla="*/ 0 h 193"/>
                <a:gd name="T20" fmla="*/ 0 w 175"/>
                <a:gd name="T21" fmla="*/ 0 h 193"/>
                <a:gd name="T22" fmla="*/ 0 w 175"/>
                <a:gd name="T23" fmla="*/ 0 h 193"/>
                <a:gd name="T24" fmla="*/ 0 w 175"/>
                <a:gd name="T25" fmla="*/ 0 h 193"/>
                <a:gd name="T26" fmla="*/ 0 w 175"/>
                <a:gd name="T27" fmla="*/ 0 h 193"/>
                <a:gd name="T28" fmla="*/ 0 w 175"/>
                <a:gd name="T29" fmla="*/ 0 h 193"/>
                <a:gd name="T30" fmla="*/ 0 w 175"/>
                <a:gd name="T31" fmla="*/ 0 h 193"/>
                <a:gd name="T32" fmla="*/ 0 w 175"/>
                <a:gd name="T33" fmla="*/ 0 h 193"/>
                <a:gd name="T34" fmla="*/ 0 w 175"/>
                <a:gd name="T35" fmla="*/ 0 h 193"/>
                <a:gd name="T36" fmla="*/ 0 w 175"/>
                <a:gd name="T37" fmla="*/ 0 h 193"/>
                <a:gd name="T38" fmla="*/ 0 w 175"/>
                <a:gd name="T39" fmla="*/ 0 h 193"/>
                <a:gd name="T40" fmla="*/ 0 w 175"/>
                <a:gd name="T41" fmla="*/ 0 h 193"/>
                <a:gd name="T42" fmla="*/ 0 w 175"/>
                <a:gd name="T43" fmla="*/ 0 h 193"/>
                <a:gd name="T44" fmla="*/ 0 w 175"/>
                <a:gd name="T45" fmla="*/ 0 h 193"/>
                <a:gd name="T46" fmla="*/ 0 w 175"/>
                <a:gd name="T47" fmla="*/ 0 h 193"/>
                <a:gd name="T48" fmla="*/ 0 w 175"/>
                <a:gd name="T49" fmla="*/ 0 h 193"/>
                <a:gd name="T50" fmla="*/ 0 w 175"/>
                <a:gd name="T51" fmla="*/ 0 h 193"/>
                <a:gd name="T52" fmla="*/ 0 w 175"/>
                <a:gd name="T53" fmla="*/ 0 h 193"/>
                <a:gd name="T54" fmla="*/ 0 w 175"/>
                <a:gd name="T55" fmla="*/ 0 h 193"/>
                <a:gd name="T56" fmla="*/ 0 w 175"/>
                <a:gd name="T57" fmla="*/ 0 h 193"/>
                <a:gd name="T58" fmla="*/ 0 w 175"/>
                <a:gd name="T59" fmla="*/ 0 h 193"/>
                <a:gd name="T60" fmla="*/ 0 w 175"/>
                <a:gd name="T61" fmla="*/ 0 h 193"/>
                <a:gd name="T62" fmla="*/ 0 w 175"/>
                <a:gd name="T63" fmla="*/ 0 h 193"/>
                <a:gd name="T64" fmla="*/ 0 w 175"/>
                <a:gd name="T65" fmla="*/ 0 h 193"/>
                <a:gd name="T66" fmla="*/ 0 w 175"/>
                <a:gd name="T67" fmla="*/ 0 h 193"/>
                <a:gd name="T68" fmla="*/ 0 w 175"/>
                <a:gd name="T69" fmla="*/ 0 h 193"/>
                <a:gd name="T70" fmla="*/ 0 w 175"/>
                <a:gd name="T71" fmla="*/ 0 h 193"/>
                <a:gd name="T72" fmla="*/ 0 w 175"/>
                <a:gd name="T73" fmla="*/ 0 h 193"/>
                <a:gd name="T74" fmla="*/ 0 w 175"/>
                <a:gd name="T75" fmla="*/ 0 h 193"/>
                <a:gd name="T76" fmla="*/ 0 w 175"/>
                <a:gd name="T77" fmla="*/ 0 h 193"/>
                <a:gd name="T78" fmla="*/ 0 w 175"/>
                <a:gd name="T79" fmla="*/ 0 h 1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5" h="193">
                  <a:moveTo>
                    <a:pt x="163" y="5"/>
                  </a:moveTo>
                  <a:lnTo>
                    <a:pt x="164" y="0"/>
                  </a:lnTo>
                  <a:lnTo>
                    <a:pt x="164" y="1"/>
                  </a:lnTo>
                  <a:lnTo>
                    <a:pt x="161" y="4"/>
                  </a:lnTo>
                  <a:lnTo>
                    <a:pt x="157" y="9"/>
                  </a:lnTo>
                  <a:lnTo>
                    <a:pt x="151" y="15"/>
                  </a:lnTo>
                  <a:lnTo>
                    <a:pt x="144" y="23"/>
                  </a:lnTo>
                  <a:lnTo>
                    <a:pt x="136" y="33"/>
                  </a:lnTo>
                  <a:lnTo>
                    <a:pt x="126" y="43"/>
                  </a:lnTo>
                  <a:lnTo>
                    <a:pt x="115" y="57"/>
                  </a:lnTo>
                  <a:lnTo>
                    <a:pt x="103" y="70"/>
                  </a:lnTo>
                  <a:lnTo>
                    <a:pt x="90" y="84"/>
                  </a:lnTo>
                  <a:lnTo>
                    <a:pt x="77" y="99"/>
                  </a:lnTo>
                  <a:lnTo>
                    <a:pt x="62" y="115"/>
                  </a:lnTo>
                  <a:lnTo>
                    <a:pt x="48" y="132"/>
                  </a:lnTo>
                  <a:lnTo>
                    <a:pt x="32" y="149"/>
                  </a:lnTo>
                  <a:lnTo>
                    <a:pt x="16" y="166"/>
                  </a:lnTo>
                  <a:lnTo>
                    <a:pt x="0" y="185"/>
                  </a:lnTo>
                  <a:lnTo>
                    <a:pt x="8" y="193"/>
                  </a:lnTo>
                  <a:lnTo>
                    <a:pt x="24" y="175"/>
                  </a:lnTo>
                  <a:lnTo>
                    <a:pt x="40" y="156"/>
                  </a:lnTo>
                  <a:lnTo>
                    <a:pt x="56" y="139"/>
                  </a:lnTo>
                  <a:lnTo>
                    <a:pt x="70" y="122"/>
                  </a:lnTo>
                  <a:lnTo>
                    <a:pt x="85" y="106"/>
                  </a:lnTo>
                  <a:lnTo>
                    <a:pt x="98" y="91"/>
                  </a:lnTo>
                  <a:lnTo>
                    <a:pt x="112" y="77"/>
                  </a:lnTo>
                  <a:lnTo>
                    <a:pt x="124" y="64"/>
                  </a:lnTo>
                  <a:lnTo>
                    <a:pt x="135" y="52"/>
                  </a:lnTo>
                  <a:lnTo>
                    <a:pt x="144" y="40"/>
                  </a:lnTo>
                  <a:lnTo>
                    <a:pt x="152" y="31"/>
                  </a:lnTo>
                  <a:lnTo>
                    <a:pt x="159" y="23"/>
                  </a:lnTo>
                  <a:lnTo>
                    <a:pt x="165" y="16"/>
                  </a:lnTo>
                  <a:lnTo>
                    <a:pt x="169" y="11"/>
                  </a:lnTo>
                  <a:lnTo>
                    <a:pt x="172" y="8"/>
                  </a:lnTo>
                  <a:lnTo>
                    <a:pt x="173" y="7"/>
                  </a:lnTo>
                  <a:lnTo>
                    <a:pt x="174" y="3"/>
                  </a:lnTo>
                  <a:lnTo>
                    <a:pt x="173" y="7"/>
                  </a:lnTo>
                  <a:lnTo>
                    <a:pt x="175" y="5"/>
                  </a:lnTo>
                  <a:lnTo>
                    <a:pt x="174" y="3"/>
                  </a:lnTo>
                  <a:lnTo>
                    <a:pt x="16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33"/>
            <p:cNvSpPr>
              <a:spLocks/>
            </p:cNvSpPr>
            <p:nvPr/>
          </p:nvSpPr>
          <p:spPr bwMode="auto">
            <a:xfrm>
              <a:off x="3724" y="3058"/>
              <a:ext cx="13" cy="53"/>
            </a:xfrm>
            <a:custGeom>
              <a:avLst/>
              <a:gdLst>
                <a:gd name="T0" fmla="*/ 0 w 104"/>
                <a:gd name="T1" fmla="*/ 0 h 421"/>
                <a:gd name="T2" fmla="*/ 0 w 104"/>
                <a:gd name="T3" fmla="*/ 0 h 421"/>
                <a:gd name="T4" fmla="*/ 0 w 104"/>
                <a:gd name="T5" fmla="*/ 0 h 421"/>
                <a:gd name="T6" fmla="*/ 0 w 104"/>
                <a:gd name="T7" fmla="*/ 0 h 421"/>
                <a:gd name="T8" fmla="*/ 0 w 104"/>
                <a:gd name="T9" fmla="*/ 0 h 421"/>
                <a:gd name="T10" fmla="*/ 0 w 104"/>
                <a:gd name="T11" fmla="*/ 0 h 421"/>
                <a:gd name="T12" fmla="*/ 0 w 104"/>
                <a:gd name="T13" fmla="*/ 0 h 421"/>
                <a:gd name="T14" fmla="*/ 0 w 104"/>
                <a:gd name="T15" fmla="*/ 0 h 421"/>
                <a:gd name="T16" fmla="*/ 0 w 104"/>
                <a:gd name="T17" fmla="*/ 0 h 421"/>
                <a:gd name="T18" fmla="*/ 0 w 104"/>
                <a:gd name="T19" fmla="*/ 0 h 4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421">
                  <a:moveTo>
                    <a:pt x="0" y="2"/>
                  </a:moveTo>
                  <a:lnTo>
                    <a:pt x="0" y="3"/>
                  </a:lnTo>
                  <a:lnTo>
                    <a:pt x="93" y="421"/>
                  </a:lnTo>
                  <a:lnTo>
                    <a:pt x="104" y="419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34"/>
            <p:cNvSpPr>
              <a:spLocks/>
            </p:cNvSpPr>
            <p:nvPr/>
          </p:nvSpPr>
          <p:spPr bwMode="auto">
            <a:xfrm>
              <a:off x="3728" y="3126"/>
              <a:ext cx="172" cy="114"/>
            </a:xfrm>
            <a:custGeom>
              <a:avLst/>
              <a:gdLst>
                <a:gd name="T0" fmla="*/ 0 w 1370"/>
                <a:gd name="T1" fmla="*/ 0 h 1786"/>
                <a:gd name="T2" fmla="*/ 0 w 1370"/>
                <a:gd name="T3" fmla="*/ 0 h 1786"/>
                <a:gd name="T4" fmla="*/ 0 w 1370"/>
                <a:gd name="T5" fmla="*/ 0 h 1786"/>
                <a:gd name="T6" fmla="*/ 0 w 1370"/>
                <a:gd name="T7" fmla="*/ 0 h 1786"/>
                <a:gd name="T8" fmla="*/ 0 w 1370"/>
                <a:gd name="T9" fmla="*/ 0 h 1786"/>
                <a:gd name="T10" fmla="*/ 0 w 1370"/>
                <a:gd name="T11" fmla="*/ 0 h 1786"/>
                <a:gd name="T12" fmla="*/ 0 w 1370"/>
                <a:gd name="T13" fmla="*/ 0 h 17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1786">
                  <a:moveTo>
                    <a:pt x="119" y="17"/>
                  </a:moveTo>
                  <a:lnTo>
                    <a:pt x="0" y="686"/>
                  </a:lnTo>
                  <a:lnTo>
                    <a:pt x="129" y="1786"/>
                  </a:lnTo>
                  <a:lnTo>
                    <a:pt x="1244" y="1786"/>
                  </a:lnTo>
                  <a:lnTo>
                    <a:pt x="1370" y="686"/>
                  </a:lnTo>
                  <a:lnTo>
                    <a:pt x="1243" y="0"/>
                  </a:lnTo>
                  <a:lnTo>
                    <a:pt x="119" y="17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35"/>
            <p:cNvSpPr>
              <a:spLocks/>
            </p:cNvSpPr>
            <p:nvPr/>
          </p:nvSpPr>
          <p:spPr bwMode="auto">
            <a:xfrm>
              <a:off x="3741" y="3124"/>
              <a:ext cx="143" cy="5"/>
            </a:xfrm>
            <a:custGeom>
              <a:avLst/>
              <a:gdLst>
                <a:gd name="T0" fmla="*/ 0 w 1138"/>
                <a:gd name="T1" fmla="*/ 0 h 44"/>
                <a:gd name="T2" fmla="*/ 0 w 1138"/>
                <a:gd name="T3" fmla="*/ 0 h 44"/>
                <a:gd name="T4" fmla="*/ 0 w 1138"/>
                <a:gd name="T5" fmla="*/ 0 h 44"/>
                <a:gd name="T6" fmla="*/ 0 w 1138"/>
                <a:gd name="T7" fmla="*/ 0 h 44"/>
                <a:gd name="T8" fmla="*/ 0 w 1138"/>
                <a:gd name="T9" fmla="*/ 0 h 44"/>
                <a:gd name="T10" fmla="*/ 0 w 1138"/>
                <a:gd name="T11" fmla="*/ 0 h 44"/>
                <a:gd name="T12" fmla="*/ 0 w 1138"/>
                <a:gd name="T13" fmla="*/ 0 h 44"/>
                <a:gd name="T14" fmla="*/ 0 w 1138"/>
                <a:gd name="T15" fmla="*/ 0 h 44"/>
                <a:gd name="T16" fmla="*/ 0 w 1138"/>
                <a:gd name="T17" fmla="*/ 0 h 44"/>
                <a:gd name="T18" fmla="*/ 0 w 1138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38" h="44">
                  <a:moveTo>
                    <a:pt x="28" y="32"/>
                  </a:moveTo>
                  <a:lnTo>
                    <a:pt x="14" y="44"/>
                  </a:lnTo>
                  <a:lnTo>
                    <a:pt x="1138" y="27"/>
                  </a:lnTo>
                  <a:lnTo>
                    <a:pt x="1138" y="0"/>
                  </a:lnTo>
                  <a:lnTo>
                    <a:pt x="14" y="16"/>
                  </a:lnTo>
                  <a:lnTo>
                    <a:pt x="0" y="28"/>
                  </a:lnTo>
                  <a:lnTo>
                    <a:pt x="14" y="16"/>
                  </a:lnTo>
                  <a:lnTo>
                    <a:pt x="2" y="16"/>
                  </a:lnTo>
                  <a:lnTo>
                    <a:pt x="0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36"/>
            <p:cNvSpPr>
              <a:spLocks/>
            </p:cNvSpPr>
            <p:nvPr/>
          </p:nvSpPr>
          <p:spPr bwMode="auto">
            <a:xfrm>
              <a:off x="3732" y="3119"/>
              <a:ext cx="18" cy="51"/>
            </a:xfrm>
            <a:custGeom>
              <a:avLst/>
              <a:gdLst>
                <a:gd name="T0" fmla="*/ 0 w 137"/>
                <a:gd name="T1" fmla="*/ 0 h 405"/>
                <a:gd name="T2" fmla="*/ 0 w 137"/>
                <a:gd name="T3" fmla="*/ 0 h 405"/>
                <a:gd name="T4" fmla="*/ 0 w 137"/>
                <a:gd name="T5" fmla="*/ 0 h 405"/>
                <a:gd name="T6" fmla="*/ 0 w 137"/>
                <a:gd name="T7" fmla="*/ 0 h 405"/>
                <a:gd name="T8" fmla="*/ 0 w 137"/>
                <a:gd name="T9" fmla="*/ 0 h 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405">
                  <a:moveTo>
                    <a:pt x="54" y="0"/>
                  </a:moveTo>
                  <a:lnTo>
                    <a:pt x="44" y="219"/>
                  </a:lnTo>
                  <a:lnTo>
                    <a:pt x="0" y="405"/>
                  </a:lnTo>
                  <a:lnTo>
                    <a:pt x="137" y="25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37"/>
            <p:cNvSpPr>
              <a:spLocks/>
            </p:cNvSpPr>
            <p:nvPr/>
          </p:nvSpPr>
          <p:spPr bwMode="auto">
            <a:xfrm>
              <a:off x="3737" y="3119"/>
              <a:ext cx="3" cy="28"/>
            </a:xfrm>
            <a:custGeom>
              <a:avLst/>
              <a:gdLst>
                <a:gd name="T0" fmla="*/ 0 w 22"/>
                <a:gd name="T1" fmla="*/ 0 h 221"/>
                <a:gd name="T2" fmla="*/ 0 w 22"/>
                <a:gd name="T3" fmla="*/ 0 h 221"/>
                <a:gd name="T4" fmla="*/ 0 w 22"/>
                <a:gd name="T5" fmla="*/ 0 h 221"/>
                <a:gd name="T6" fmla="*/ 0 w 22"/>
                <a:gd name="T7" fmla="*/ 0 h 221"/>
                <a:gd name="T8" fmla="*/ 0 w 22"/>
                <a:gd name="T9" fmla="*/ 0 h 221"/>
                <a:gd name="T10" fmla="*/ 0 w 22"/>
                <a:gd name="T11" fmla="*/ 0 h 221"/>
                <a:gd name="T12" fmla="*/ 0 w 22"/>
                <a:gd name="T13" fmla="*/ 0 h 221"/>
                <a:gd name="T14" fmla="*/ 0 w 22"/>
                <a:gd name="T15" fmla="*/ 0 h 221"/>
                <a:gd name="T16" fmla="*/ 0 w 22"/>
                <a:gd name="T17" fmla="*/ 0 h 221"/>
                <a:gd name="T18" fmla="*/ 0 w 22"/>
                <a:gd name="T19" fmla="*/ 0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21">
                  <a:moveTo>
                    <a:pt x="12" y="221"/>
                  </a:moveTo>
                  <a:lnTo>
                    <a:pt x="12" y="221"/>
                  </a:lnTo>
                  <a:lnTo>
                    <a:pt x="22" y="1"/>
                  </a:lnTo>
                  <a:lnTo>
                    <a:pt x="11" y="0"/>
                  </a:lnTo>
                  <a:lnTo>
                    <a:pt x="0" y="220"/>
                  </a:lnTo>
                  <a:lnTo>
                    <a:pt x="0" y="219"/>
                  </a:lnTo>
                  <a:lnTo>
                    <a:pt x="12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38"/>
            <p:cNvSpPr>
              <a:spLocks/>
            </p:cNvSpPr>
            <p:nvPr/>
          </p:nvSpPr>
          <p:spPr bwMode="auto">
            <a:xfrm>
              <a:off x="3731" y="3147"/>
              <a:ext cx="8" cy="26"/>
            </a:xfrm>
            <a:custGeom>
              <a:avLst/>
              <a:gdLst>
                <a:gd name="T0" fmla="*/ 0 w 60"/>
                <a:gd name="T1" fmla="*/ 0 h 206"/>
                <a:gd name="T2" fmla="*/ 0 w 60"/>
                <a:gd name="T3" fmla="*/ 0 h 206"/>
                <a:gd name="T4" fmla="*/ 0 w 60"/>
                <a:gd name="T5" fmla="*/ 0 h 206"/>
                <a:gd name="T6" fmla="*/ 0 w 60"/>
                <a:gd name="T7" fmla="*/ 0 h 206"/>
                <a:gd name="T8" fmla="*/ 0 w 60"/>
                <a:gd name="T9" fmla="*/ 0 h 206"/>
                <a:gd name="T10" fmla="*/ 0 w 60"/>
                <a:gd name="T11" fmla="*/ 0 h 206"/>
                <a:gd name="T12" fmla="*/ 0 w 60"/>
                <a:gd name="T13" fmla="*/ 0 h 206"/>
                <a:gd name="T14" fmla="*/ 0 w 60"/>
                <a:gd name="T15" fmla="*/ 0 h 206"/>
                <a:gd name="T16" fmla="*/ 0 w 60"/>
                <a:gd name="T17" fmla="*/ 0 h 206"/>
                <a:gd name="T18" fmla="*/ 0 w 60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206">
                  <a:moveTo>
                    <a:pt x="6" y="183"/>
                  </a:moveTo>
                  <a:lnTo>
                    <a:pt x="15" y="188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4" y="186"/>
                  </a:lnTo>
                  <a:lnTo>
                    <a:pt x="14" y="190"/>
                  </a:lnTo>
                  <a:lnTo>
                    <a:pt x="4" y="186"/>
                  </a:lnTo>
                  <a:lnTo>
                    <a:pt x="0" y="206"/>
                  </a:lnTo>
                  <a:lnTo>
                    <a:pt x="14" y="190"/>
                  </a:lnTo>
                  <a:lnTo>
                    <a:pt x="6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39"/>
            <p:cNvSpPr>
              <a:spLocks/>
            </p:cNvSpPr>
            <p:nvPr/>
          </p:nvSpPr>
          <p:spPr bwMode="auto">
            <a:xfrm>
              <a:off x="3732" y="3150"/>
              <a:ext cx="18" cy="20"/>
            </a:xfrm>
            <a:custGeom>
              <a:avLst/>
              <a:gdLst>
                <a:gd name="T0" fmla="*/ 0 w 147"/>
                <a:gd name="T1" fmla="*/ 0 h 158"/>
                <a:gd name="T2" fmla="*/ 0 w 147"/>
                <a:gd name="T3" fmla="*/ 0 h 158"/>
                <a:gd name="T4" fmla="*/ 0 w 147"/>
                <a:gd name="T5" fmla="*/ 0 h 158"/>
                <a:gd name="T6" fmla="*/ 0 w 147"/>
                <a:gd name="T7" fmla="*/ 0 h 158"/>
                <a:gd name="T8" fmla="*/ 0 w 147"/>
                <a:gd name="T9" fmla="*/ 0 h 158"/>
                <a:gd name="T10" fmla="*/ 0 w 147"/>
                <a:gd name="T11" fmla="*/ 0 h 158"/>
                <a:gd name="T12" fmla="*/ 0 w 147"/>
                <a:gd name="T13" fmla="*/ 0 h 158"/>
                <a:gd name="T14" fmla="*/ 0 w 147"/>
                <a:gd name="T15" fmla="*/ 0 h 158"/>
                <a:gd name="T16" fmla="*/ 0 w 147"/>
                <a:gd name="T17" fmla="*/ 0 h 158"/>
                <a:gd name="T18" fmla="*/ 0 w 147"/>
                <a:gd name="T19" fmla="*/ 0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58">
                  <a:moveTo>
                    <a:pt x="135" y="5"/>
                  </a:moveTo>
                  <a:lnTo>
                    <a:pt x="137" y="0"/>
                  </a:lnTo>
                  <a:lnTo>
                    <a:pt x="0" y="151"/>
                  </a:lnTo>
                  <a:lnTo>
                    <a:pt x="8" y="158"/>
                  </a:lnTo>
                  <a:lnTo>
                    <a:pt x="145" y="7"/>
                  </a:lnTo>
                  <a:lnTo>
                    <a:pt x="146" y="2"/>
                  </a:lnTo>
                  <a:lnTo>
                    <a:pt x="145" y="7"/>
                  </a:lnTo>
                  <a:lnTo>
                    <a:pt x="147" y="5"/>
                  </a:lnTo>
                  <a:lnTo>
                    <a:pt x="146" y="2"/>
                  </a:lnTo>
                  <a:lnTo>
                    <a:pt x="13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40"/>
            <p:cNvSpPr>
              <a:spLocks/>
            </p:cNvSpPr>
            <p:nvPr/>
          </p:nvSpPr>
          <p:spPr bwMode="auto">
            <a:xfrm>
              <a:off x="3738" y="3115"/>
              <a:ext cx="12" cy="36"/>
            </a:xfrm>
            <a:custGeom>
              <a:avLst/>
              <a:gdLst>
                <a:gd name="T0" fmla="*/ 0 w 93"/>
                <a:gd name="T1" fmla="*/ 0 h 285"/>
                <a:gd name="T2" fmla="*/ 0 w 93"/>
                <a:gd name="T3" fmla="*/ 0 h 285"/>
                <a:gd name="T4" fmla="*/ 0 w 93"/>
                <a:gd name="T5" fmla="*/ 0 h 285"/>
                <a:gd name="T6" fmla="*/ 0 w 93"/>
                <a:gd name="T7" fmla="*/ 0 h 285"/>
                <a:gd name="T8" fmla="*/ 0 w 93"/>
                <a:gd name="T9" fmla="*/ 0 h 285"/>
                <a:gd name="T10" fmla="*/ 0 w 93"/>
                <a:gd name="T11" fmla="*/ 0 h 285"/>
                <a:gd name="T12" fmla="*/ 0 w 93"/>
                <a:gd name="T13" fmla="*/ 0 h 285"/>
                <a:gd name="T14" fmla="*/ 0 w 93"/>
                <a:gd name="T15" fmla="*/ 0 h 285"/>
                <a:gd name="T16" fmla="*/ 0 w 93"/>
                <a:gd name="T17" fmla="*/ 0 h 285"/>
                <a:gd name="T18" fmla="*/ 0 w 93"/>
                <a:gd name="T19" fmla="*/ 0 h 2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" h="285">
                  <a:moveTo>
                    <a:pt x="11" y="30"/>
                  </a:moveTo>
                  <a:lnTo>
                    <a:pt x="0" y="31"/>
                  </a:lnTo>
                  <a:lnTo>
                    <a:pt x="82" y="285"/>
                  </a:lnTo>
                  <a:lnTo>
                    <a:pt x="93" y="282"/>
                  </a:lnTo>
                  <a:lnTo>
                    <a:pt x="11" y="28"/>
                  </a:lnTo>
                  <a:lnTo>
                    <a:pt x="0" y="29"/>
                  </a:lnTo>
                  <a:lnTo>
                    <a:pt x="11" y="28"/>
                  </a:lnTo>
                  <a:lnTo>
                    <a:pt x="1" y="0"/>
                  </a:lnTo>
                  <a:lnTo>
                    <a:pt x="0" y="29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41"/>
            <p:cNvSpPr>
              <a:spLocks/>
            </p:cNvSpPr>
            <p:nvPr/>
          </p:nvSpPr>
          <p:spPr bwMode="auto">
            <a:xfrm>
              <a:off x="3888" y="3120"/>
              <a:ext cx="2" cy="28"/>
            </a:xfrm>
            <a:custGeom>
              <a:avLst/>
              <a:gdLst>
                <a:gd name="T0" fmla="*/ 0 w 13"/>
                <a:gd name="T1" fmla="*/ 0 h 216"/>
                <a:gd name="T2" fmla="*/ 0 w 13"/>
                <a:gd name="T3" fmla="*/ 0 h 216"/>
                <a:gd name="T4" fmla="*/ 0 w 13"/>
                <a:gd name="T5" fmla="*/ 0 h 216"/>
                <a:gd name="T6" fmla="*/ 0 w 13"/>
                <a:gd name="T7" fmla="*/ 0 h 216"/>
                <a:gd name="T8" fmla="*/ 0 w 13"/>
                <a:gd name="T9" fmla="*/ 0 h 216"/>
                <a:gd name="T10" fmla="*/ 0 w 13"/>
                <a:gd name="T11" fmla="*/ 0 h 216"/>
                <a:gd name="T12" fmla="*/ 0 w 13"/>
                <a:gd name="T13" fmla="*/ 0 h 216"/>
                <a:gd name="T14" fmla="*/ 0 w 13"/>
                <a:gd name="T15" fmla="*/ 0 h 216"/>
                <a:gd name="T16" fmla="*/ 0 w 13"/>
                <a:gd name="T17" fmla="*/ 0 h 216"/>
                <a:gd name="T18" fmla="*/ 0 w 13"/>
                <a:gd name="T19" fmla="*/ 0 h 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216">
                  <a:moveTo>
                    <a:pt x="11" y="213"/>
                  </a:moveTo>
                  <a:lnTo>
                    <a:pt x="11" y="215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215"/>
                  </a:lnTo>
                  <a:lnTo>
                    <a:pt x="0" y="216"/>
                  </a:lnTo>
                  <a:lnTo>
                    <a:pt x="0" y="215"/>
                  </a:lnTo>
                  <a:lnTo>
                    <a:pt x="0" y="216"/>
                  </a:lnTo>
                  <a:lnTo>
                    <a:pt x="11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42"/>
            <p:cNvSpPr>
              <a:spLocks/>
            </p:cNvSpPr>
            <p:nvPr/>
          </p:nvSpPr>
          <p:spPr bwMode="auto">
            <a:xfrm>
              <a:off x="3888" y="3148"/>
              <a:ext cx="9" cy="26"/>
            </a:xfrm>
            <a:custGeom>
              <a:avLst/>
              <a:gdLst>
                <a:gd name="T0" fmla="*/ 0 w 72"/>
                <a:gd name="T1" fmla="*/ 0 h 214"/>
                <a:gd name="T2" fmla="*/ 0 w 72"/>
                <a:gd name="T3" fmla="*/ 0 h 214"/>
                <a:gd name="T4" fmla="*/ 0 w 72"/>
                <a:gd name="T5" fmla="*/ 0 h 214"/>
                <a:gd name="T6" fmla="*/ 0 w 72"/>
                <a:gd name="T7" fmla="*/ 0 h 214"/>
                <a:gd name="T8" fmla="*/ 0 w 72"/>
                <a:gd name="T9" fmla="*/ 0 h 214"/>
                <a:gd name="T10" fmla="*/ 0 w 72"/>
                <a:gd name="T11" fmla="*/ 0 h 214"/>
                <a:gd name="T12" fmla="*/ 0 w 72"/>
                <a:gd name="T13" fmla="*/ 0 h 214"/>
                <a:gd name="T14" fmla="*/ 0 w 72"/>
                <a:gd name="T15" fmla="*/ 0 h 214"/>
                <a:gd name="T16" fmla="*/ 0 w 72"/>
                <a:gd name="T17" fmla="*/ 0 h 214"/>
                <a:gd name="T18" fmla="*/ 0 w 72"/>
                <a:gd name="T19" fmla="*/ 0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214">
                  <a:moveTo>
                    <a:pt x="54" y="190"/>
                  </a:moveTo>
                  <a:lnTo>
                    <a:pt x="63" y="185"/>
                  </a:lnTo>
                  <a:lnTo>
                    <a:pt x="11" y="0"/>
                  </a:lnTo>
                  <a:lnTo>
                    <a:pt x="0" y="3"/>
                  </a:lnTo>
                  <a:lnTo>
                    <a:pt x="53" y="188"/>
                  </a:lnTo>
                  <a:lnTo>
                    <a:pt x="63" y="183"/>
                  </a:lnTo>
                  <a:lnTo>
                    <a:pt x="54" y="190"/>
                  </a:lnTo>
                  <a:lnTo>
                    <a:pt x="72" y="214"/>
                  </a:lnTo>
                  <a:lnTo>
                    <a:pt x="63" y="185"/>
                  </a:lnTo>
                  <a:lnTo>
                    <a:pt x="54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43"/>
            <p:cNvSpPr>
              <a:spLocks/>
            </p:cNvSpPr>
            <p:nvPr/>
          </p:nvSpPr>
          <p:spPr bwMode="auto">
            <a:xfrm>
              <a:off x="3878" y="3148"/>
              <a:ext cx="18" cy="23"/>
            </a:xfrm>
            <a:custGeom>
              <a:avLst/>
              <a:gdLst>
                <a:gd name="T0" fmla="*/ 0 w 141"/>
                <a:gd name="T1" fmla="*/ 0 h 188"/>
                <a:gd name="T2" fmla="*/ 0 w 141"/>
                <a:gd name="T3" fmla="*/ 0 h 188"/>
                <a:gd name="T4" fmla="*/ 0 w 141"/>
                <a:gd name="T5" fmla="*/ 0 h 188"/>
                <a:gd name="T6" fmla="*/ 0 w 141"/>
                <a:gd name="T7" fmla="*/ 0 h 188"/>
                <a:gd name="T8" fmla="*/ 0 w 141"/>
                <a:gd name="T9" fmla="*/ 0 h 188"/>
                <a:gd name="T10" fmla="*/ 0 w 141"/>
                <a:gd name="T11" fmla="*/ 0 h 188"/>
                <a:gd name="T12" fmla="*/ 0 w 141"/>
                <a:gd name="T13" fmla="*/ 0 h 188"/>
                <a:gd name="T14" fmla="*/ 0 w 141"/>
                <a:gd name="T15" fmla="*/ 0 h 188"/>
                <a:gd name="T16" fmla="*/ 0 w 141"/>
                <a:gd name="T17" fmla="*/ 0 h 188"/>
                <a:gd name="T18" fmla="*/ 0 w 141"/>
                <a:gd name="T19" fmla="*/ 0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" h="188">
                  <a:moveTo>
                    <a:pt x="2" y="1"/>
                  </a:moveTo>
                  <a:lnTo>
                    <a:pt x="2" y="7"/>
                  </a:lnTo>
                  <a:lnTo>
                    <a:pt x="132" y="188"/>
                  </a:lnTo>
                  <a:lnTo>
                    <a:pt x="141" y="181"/>
                  </a:lnTo>
                  <a:lnTo>
                    <a:pt x="11" y="0"/>
                  </a:lnTo>
                  <a:lnTo>
                    <a:pt x="12" y="5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44"/>
            <p:cNvSpPr>
              <a:spLocks/>
            </p:cNvSpPr>
            <p:nvPr/>
          </p:nvSpPr>
          <p:spPr bwMode="auto">
            <a:xfrm>
              <a:off x="3878" y="3117"/>
              <a:ext cx="12" cy="31"/>
            </a:xfrm>
            <a:custGeom>
              <a:avLst/>
              <a:gdLst>
                <a:gd name="T0" fmla="*/ 0 w 89"/>
                <a:gd name="T1" fmla="*/ 0 h 249"/>
                <a:gd name="T2" fmla="*/ 0 w 89"/>
                <a:gd name="T3" fmla="*/ 0 h 249"/>
                <a:gd name="T4" fmla="*/ 0 w 89"/>
                <a:gd name="T5" fmla="*/ 0 h 249"/>
                <a:gd name="T6" fmla="*/ 0 w 89"/>
                <a:gd name="T7" fmla="*/ 0 h 249"/>
                <a:gd name="T8" fmla="*/ 0 w 89"/>
                <a:gd name="T9" fmla="*/ 0 h 249"/>
                <a:gd name="T10" fmla="*/ 0 w 89"/>
                <a:gd name="T11" fmla="*/ 0 h 249"/>
                <a:gd name="T12" fmla="*/ 0 w 89"/>
                <a:gd name="T13" fmla="*/ 0 h 249"/>
                <a:gd name="T14" fmla="*/ 0 w 89"/>
                <a:gd name="T15" fmla="*/ 0 h 249"/>
                <a:gd name="T16" fmla="*/ 0 w 89"/>
                <a:gd name="T17" fmla="*/ 0 h 249"/>
                <a:gd name="T18" fmla="*/ 0 w 89"/>
                <a:gd name="T19" fmla="*/ 0 h 2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249">
                  <a:moveTo>
                    <a:pt x="89" y="29"/>
                  </a:moveTo>
                  <a:lnTo>
                    <a:pt x="79" y="27"/>
                  </a:lnTo>
                  <a:lnTo>
                    <a:pt x="0" y="245"/>
                  </a:lnTo>
                  <a:lnTo>
                    <a:pt x="10" y="249"/>
                  </a:lnTo>
                  <a:lnTo>
                    <a:pt x="89" y="31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89" y="0"/>
                  </a:lnTo>
                  <a:lnTo>
                    <a:pt x="79" y="27"/>
                  </a:lnTo>
                  <a:lnTo>
                    <a:pt x="8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45"/>
            <p:cNvSpPr>
              <a:spLocks/>
            </p:cNvSpPr>
            <p:nvPr/>
          </p:nvSpPr>
          <p:spPr bwMode="auto">
            <a:xfrm>
              <a:off x="3784" y="2914"/>
              <a:ext cx="55" cy="43"/>
            </a:xfrm>
            <a:custGeom>
              <a:avLst/>
              <a:gdLst>
                <a:gd name="T0" fmla="*/ 0 w 438"/>
                <a:gd name="T1" fmla="*/ 0 h 338"/>
                <a:gd name="T2" fmla="*/ 0 w 438"/>
                <a:gd name="T3" fmla="*/ 0 h 338"/>
                <a:gd name="T4" fmla="*/ 0 w 438"/>
                <a:gd name="T5" fmla="*/ 0 h 338"/>
                <a:gd name="T6" fmla="*/ 0 w 438"/>
                <a:gd name="T7" fmla="*/ 0 h 338"/>
                <a:gd name="T8" fmla="*/ 0 w 438"/>
                <a:gd name="T9" fmla="*/ 0 h 338"/>
                <a:gd name="T10" fmla="*/ 0 w 438"/>
                <a:gd name="T11" fmla="*/ 0 h 338"/>
                <a:gd name="T12" fmla="*/ 0 w 438"/>
                <a:gd name="T13" fmla="*/ 0 h 338"/>
                <a:gd name="T14" fmla="*/ 0 w 438"/>
                <a:gd name="T15" fmla="*/ 0 h 338"/>
                <a:gd name="T16" fmla="*/ 0 w 438"/>
                <a:gd name="T17" fmla="*/ 0 h 338"/>
                <a:gd name="T18" fmla="*/ 0 w 438"/>
                <a:gd name="T19" fmla="*/ 0 h 338"/>
                <a:gd name="T20" fmla="*/ 0 w 438"/>
                <a:gd name="T21" fmla="*/ 0 h 338"/>
                <a:gd name="T22" fmla="*/ 0 w 438"/>
                <a:gd name="T23" fmla="*/ 0 h 338"/>
                <a:gd name="T24" fmla="*/ 0 w 438"/>
                <a:gd name="T25" fmla="*/ 0 h 338"/>
                <a:gd name="T26" fmla="*/ 0 w 438"/>
                <a:gd name="T27" fmla="*/ 0 h 338"/>
                <a:gd name="T28" fmla="*/ 0 w 438"/>
                <a:gd name="T29" fmla="*/ 0 h 338"/>
                <a:gd name="T30" fmla="*/ 0 w 438"/>
                <a:gd name="T31" fmla="*/ 0 h 338"/>
                <a:gd name="T32" fmla="*/ 0 w 438"/>
                <a:gd name="T33" fmla="*/ 0 h 338"/>
                <a:gd name="T34" fmla="*/ 0 w 438"/>
                <a:gd name="T35" fmla="*/ 0 h 338"/>
                <a:gd name="T36" fmla="*/ 0 w 438"/>
                <a:gd name="T37" fmla="*/ 0 h 338"/>
                <a:gd name="T38" fmla="*/ 0 w 438"/>
                <a:gd name="T39" fmla="*/ 0 h 338"/>
                <a:gd name="T40" fmla="*/ 0 w 438"/>
                <a:gd name="T41" fmla="*/ 0 h 338"/>
                <a:gd name="T42" fmla="*/ 0 w 438"/>
                <a:gd name="T43" fmla="*/ 0 h 338"/>
                <a:gd name="T44" fmla="*/ 0 w 438"/>
                <a:gd name="T45" fmla="*/ 0 h 338"/>
                <a:gd name="T46" fmla="*/ 0 w 438"/>
                <a:gd name="T47" fmla="*/ 0 h 338"/>
                <a:gd name="T48" fmla="*/ 0 w 438"/>
                <a:gd name="T49" fmla="*/ 0 h 338"/>
                <a:gd name="T50" fmla="*/ 0 w 438"/>
                <a:gd name="T51" fmla="*/ 0 h 338"/>
                <a:gd name="T52" fmla="*/ 0 w 438"/>
                <a:gd name="T53" fmla="*/ 0 h 338"/>
                <a:gd name="T54" fmla="*/ 0 w 438"/>
                <a:gd name="T55" fmla="*/ 0 h 338"/>
                <a:gd name="T56" fmla="*/ 0 w 438"/>
                <a:gd name="T57" fmla="*/ 0 h 338"/>
                <a:gd name="T58" fmla="*/ 0 w 438"/>
                <a:gd name="T59" fmla="*/ 0 h 338"/>
                <a:gd name="T60" fmla="*/ 0 w 438"/>
                <a:gd name="T61" fmla="*/ 0 h 338"/>
                <a:gd name="T62" fmla="*/ 0 w 438"/>
                <a:gd name="T63" fmla="*/ 0 h 338"/>
                <a:gd name="T64" fmla="*/ 0 w 438"/>
                <a:gd name="T65" fmla="*/ 0 h 338"/>
                <a:gd name="T66" fmla="*/ 0 w 438"/>
                <a:gd name="T67" fmla="*/ 0 h 338"/>
                <a:gd name="T68" fmla="*/ 0 w 438"/>
                <a:gd name="T69" fmla="*/ 0 h 338"/>
                <a:gd name="T70" fmla="*/ 0 w 438"/>
                <a:gd name="T71" fmla="*/ 0 h 338"/>
                <a:gd name="T72" fmla="*/ 0 w 438"/>
                <a:gd name="T73" fmla="*/ 0 h 338"/>
                <a:gd name="T74" fmla="*/ 0 w 438"/>
                <a:gd name="T75" fmla="*/ 0 h 338"/>
                <a:gd name="T76" fmla="*/ 0 w 438"/>
                <a:gd name="T77" fmla="*/ 0 h 338"/>
                <a:gd name="T78" fmla="*/ 0 w 438"/>
                <a:gd name="T79" fmla="*/ 0 h 338"/>
                <a:gd name="T80" fmla="*/ 0 w 438"/>
                <a:gd name="T81" fmla="*/ 0 h 338"/>
                <a:gd name="T82" fmla="*/ 0 w 438"/>
                <a:gd name="T83" fmla="*/ 0 h 338"/>
                <a:gd name="T84" fmla="*/ 0 w 438"/>
                <a:gd name="T85" fmla="*/ 0 h 338"/>
                <a:gd name="T86" fmla="*/ 0 w 438"/>
                <a:gd name="T87" fmla="*/ 0 h 338"/>
                <a:gd name="T88" fmla="*/ 0 w 438"/>
                <a:gd name="T89" fmla="*/ 0 h 338"/>
                <a:gd name="T90" fmla="*/ 0 w 438"/>
                <a:gd name="T91" fmla="*/ 0 h 338"/>
                <a:gd name="T92" fmla="*/ 0 w 438"/>
                <a:gd name="T93" fmla="*/ 0 h 338"/>
                <a:gd name="T94" fmla="*/ 0 w 438"/>
                <a:gd name="T95" fmla="*/ 0 h 338"/>
                <a:gd name="T96" fmla="*/ 0 w 438"/>
                <a:gd name="T97" fmla="*/ 0 h 338"/>
                <a:gd name="T98" fmla="*/ 0 w 438"/>
                <a:gd name="T99" fmla="*/ 0 h 338"/>
                <a:gd name="T100" fmla="*/ 0 w 438"/>
                <a:gd name="T101" fmla="*/ 0 h 338"/>
                <a:gd name="T102" fmla="*/ 0 w 438"/>
                <a:gd name="T103" fmla="*/ 0 h 338"/>
                <a:gd name="T104" fmla="*/ 0 w 438"/>
                <a:gd name="T105" fmla="*/ 0 h 338"/>
                <a:gd name="T106" fmla="*/ 0 w 438"/>
                <a:gd name="T107" fmla="*/ 0 h 338"/>
                <a:gd name="T108" fmla="*/ 0 w 438"/>
                <a:gd name="T109" fmla="*/ 0 h 338"/>
                <a:gd name="T110" fmla="*/ 0 w 438"/>
                <a:gd name="T111" fmla="*/ 0 h 338"/>
                <a:gd name="T112" fmla="*/ 0 w 438"/>
                <a:gd name="T113" fmla="*/ 0 h 338"/>
                <a:gd name="T114" fmla="*/ 0 w 438"/>
                <a:gd name="T115" fmla="*/ 0 h 338"/>
                <a:gd name="T116" fmla="*/ 0 w 438"/>
                <a:gd name="T117" fmla="*/ 0 h 338"/>
                <a:gd name="T118" fmla="*/ 0 w 438"/>
                <a:gd name="T119" fmla="*/ 0 h 338"/>
                <a:gd name="T120" fmla="*/ 0 w 438"/>
                <a:gd name="T121" fmla="*/ 0 h 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8" h="338">
                  <a:moveTo>
                    <a:pt x="381" y="0"/>
                  </a:moveTo>
                  <a:lnTo>
                    <a:pt x="387" y="0"/>
                  </a:lnTo>
                  <a:lnTo>
                    <a:pt x="392" y="1"/>
                  </a:lnTo>
                  <a:lnTo>
                    <a:pt x="397" y="4"/>
                  </a:lnTo>
                  <a:lnTo>
                    <a:pt x="403" y="6"/>
                  </a:lnTo>
                  <a:lnTo>
                    <a:pt x="407" y="11"/>
                  </a:lnTo>
                  <a:lnTo>
                    <a:pt x="412" y="17"/>
                  </a:lnTo>
                  <a:lnTo>
                    <a:pt x="417" y="24"/>
                  </a:lnTo>
                  <a:lnTo>
                    <a:pt x="421" y="35"/>
                  </a:lnTo>
                  <a:lnTo>
                    <a:pt x="425" y="46"/>
                  </a:lnTo>
                  <a:lnTo>
                    <a:pt x="428" y="60"/>
                  </a:lnTo>
                  <a:lnTo>
                    <a:pt x="431" y="76"/>
                  </a:lnTo>
                  <a:lnTo>
                    <a:pt x="433" y="94"/>
                  </a:lnTo>
                  <a:lnTo>
                    <a:pt x="435" y="115"/>
                  </a:lnTo>
                  <a:lnTo>
                    <a:pt x="436" y="139"/>
                  </a:lnTo>
                  <a:lnTo>
                    <a:pt x="437" y="168"/>
                  </a:lnTo>
                  <a:lnTo>
                    <a:pt x="438" y="198"/>
                  </a:lnTo>
                  <a:lnTo>
                    <a:pt x="438" y="338"/>
                  </a:lnTo>
                  <a:lnTo>
                    <a:pt x="437" y="319"/>
                  </a:lnTo>
                  <a:lnTo>
                    <a:pt x="436" y="305"/>
                  </a:lnTo>
                  <a:lnTo>
                    <a:pt x="434" y="295"/>
                  </a:lnTo>
                  <a:lnTo>
                    <a:pt x="432" y="289"/>
                  </a:lnTo>
                  <a:lnTo>
                    <a:pt x="430" y="285"/>
                  </a:lnTo>
                  <a:lnTo>
                    <a:pt x="426" y="284"/>
                  </a:lnTo>
                  <a:lnTo>
                    <a:pt x="423" y="285"/>
                  </a:lnTo>
                  <a:lnTo>
                    <a:pt x="417" y="288"/>
                  </a:lnTo>
                  <a:lnTo>
                    <a:pt x="413" y="292"/>
                  </a:lnTo>
                  <a:lnTo>
                    <a:pt x="408" y="297"/>
                  </a:lnTo>
                  <a:lnTo>
                    <a:pt x="403" y="302"/>
                  </a:lnTo>
                  <a:lnTo>
                    <a:pt x="398" y="307"/>
                  </a:lnTo>
                  <a:lnTo>
                    <a:pt x="393" y="312"/>
                  </a:lnTo>
                  <a:lnTo>
                    <a:pt x="387" y="316"/>
                  </a:lnTo>
                  <a:lnTo>
                    <a:pt x="381" y="319"/>
                  </a:lnTo>
                  <a:lnTo>
                    <a:pt x="375" y="320"/>
                  </a:lnTo>
                  <a:lnTo>
                    <a:pt x="57" y="323"/>
                  </a:lnTo>
                  <a:lnTo>
                    <a:pt x="51" y="322"/>
                  </a:lnTo>
                  <a:lnTo>
                    <a:pt x="45" y="319"/>
                  </a:lnTo>
                  <a:lnTo>
                    <a:pt x="40" y="314"/>
                  </a:lnTo>
                  <a:lnTo>
                    <a:pt x="34" y="308"/>
                  </a:lnTo>
                  <a:lnTo>
                    <a:pt x="30" y="300"/>
                  </a:lnTo>
                  <a:lnTo>
                    <a:pt x="25" y="291"/>
                  </a:lnTo>
                  <a:lnTo>
                    <a:pt x="20" y="282"/>
                  </a:lnTo>
                  <a:lnTo>
                    <a:pt x="17" y="272"/>
                  </a:lnTo>
                  <a:lnTo>
                    <a:pt x="13" y="260"/>
                  </a:lnTo>
                  <a:lnTo>
                    <a:pt x="10" y="250"/>
                  </a:lnTo>
                  <a:lnTo>
                    <a:pt x="7" y="239"/>
                  </a:lnTo>
                  <a:lnTo>
                    <a:pt x="5" y="229"/>
                  </a:lnTo>
                  <a:lnTo>
                    <a:pt x="3" y="220"/>
                  </a:lnTo>
                  <a:lnTo>
                    <a:pt x="2" y="211"/>
                  </a:lnTo>
                  <a:lnTo>
                    <a:pt x="1" y="203"/>
                  </a:lnTo>
                  <a:lnTo>
                    <a:pt x="0" y="196"/>
                  </a:lnTo>
                  <a:lnTo>
                    <a:pt x="0" y="57"/>
                  </a:lnTo>
                  <a:lnTo>
                    <a:pt x="2" y="45"/>
                  </a:lnTo>
                  <a:lnTo>
                    <a:pt x="5" y="35"/>
                  </a:lnTo>
                  <a:lnTo>
                    <a:pt x="10" y="24"/>
                  </a:lnTo>
                  <a:lnTo>
                    <a:pt x="17" y="16"/>
                  </a:lnTo>
                  <a:lnTo>
                    <a:pt x="25" y="10"/>
                  </a:lnTo>
                  <a:lnTo>
                    <a:pt x="34" y="4"/>
                  </a:lnTo>
                  <a:lnTo>
                    <a:pt x="45" y="1"/>
                  </a:lnTo>
                  <a:lnTo>
                    <a:pt x="57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B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Freeform 46"/>
            <p:cNvSpPr>
              <a:spLocks/>
            </p:cNvSpPr>
            <p:nvPr/>
          </p:nvSpPr>
          <p:spPr bwMode="auto">
            <a:xfrm>
              <a:off x="3832" y="2913"/>
              <a:ext cx="8" cy="26"/>
            </a:xfrm>
            <a:custGeom>
              <a:avLst/>
              <a:gdLst>
                <a:gd name="T0" fmla="*/ 0 w 62"/>
                <a:gd name="T1" fmla="*/ 0 h 204"/>
                <a:gd name="T2" fmla="*/ 0 w 62"/>
                <a:gd name="T3" fmla="*/ 0 h 204"/>
                <a:gd name="T4" fmla="*/ 0 w 62"/>
                <a:gd name="T5" fmla="*/ 0 h 204"/>
                <a:gd name="T6" fmla="*/ 0 w 62"/>
                <a:gd name="T7" fmla="*/ 0 h 204"/>
                <a:gd name="T8" fmla="*/ 0 w 62"/>
                <a:gd name="T9" fmla="*/ 0 h 204"/>
                <a:gd name="T10" fmla="*/ 0 w 62"/>
                <a:gd name="T11" fmla="*/ 0 h 204"/>
                <a:gd name="T12" fmla="*/ 0 w 62"/>
                <a:gd name="T13" fmla="*/ 0 h 204"/>
                <a:gd name="T14" fmla="*/ 0 w 62"/>
                <a:gd name="T15" fmla="*/ 0 h 204"/>
                <a:gd name="T16" fmla="*/ 0 w 62"/>
                <a:gd name="T17" fmla="*/ 0 h 204"/>
                <a:gd name="T18" fmla="*/ 0 w 62"/>
                <a:gd name="T19" fmla="*/ 0 h 204"/>
                <a:gd name="T20" fmla="*/ 0 w 62"/>
                <a:gd name="T21" fmla="*/ 0 h 204"/>
                <a:gd name="T22" fmla="*/ 0 w 62"/>
                <a:gd name="T23" fmla="*/ 0 h 204"/>
                <a:gd name="T24" fmla="*/ 0 w 62"/>
                <a:gd name="T25" fmla="*/ 0 h 204"/>
                <a:gd name="T26" fmla="*/ 0 w 62"/>
                <a:gd name="T27" fmla="*/ 0 h 204"/>
                <a:gd name="T28" fmla="*/ 0 w 62"/>
                <a:gd name="T29" fmla="*/ 0 h 204"/>
                <a:gd name="T30" fmla="*/ 0 w 62"/>
                <a:gd name="T31" fmla="*/ 0 h 204"/>
                <a:gd name="T32" fmla="*/ 0 w 62"/>
                <a:gd name="T33" fmla="*/ 0 h 204"/>
                <a:gd name="T34" fmla="*/ 0 w 62"/>
                <a:gd name="T35" fmla="*/ 0 h 204"/>
                <a:gd name="T36" fmla="*/ 0 w 62"/>
                <a:gd name="T37" fmla="*/ 0 h 204"/>
                <a:gd name="T38" fmla="*/ 0 w 62"/>
                <a:gd name="T39" fmla="*/ 0 h 204"/>
                <a:gd name="T40" fmla="*/ 0 w 62"/>
                <a:gd name="T41" fmla="*/ 0 h 204"/>
                <a:gd name="T42" fmla="*/ 0 w 62"/>
                <a:gd name="T43" fmla="*/ 0 h 204"/>
                <a:gd name="T44" fmla="*/ 0 w 62"/>
                <a:gd name="T45" fmla="*/ 0 h 204"/>
                <a:gd name="T46" fmla="*/ 0 w 62"/>
                <a:gd name="T47" fmla="*/ 0 h 204"/>
                <a:gd name="T48" fmla="*/ 0 w 62"/>
                <a:gd name="T49" fmla="*/ 0 h 204"/>
                <a:gd name="T50" fmla="*/ 0 w 62"/>
                <a:gd name="T51" fmla="*/ 0 h 204"/>
                <a:gd name="T52" fmla="*/ 0 w 62"/>
                <a:gd name="T53" fmla="*/ 0 h 204"/>
                <a:gd name="T54" fmla="*/ 0 w 62"/>
                <a:gd name="T55" fmla="*/ 0 h 204"/>
                <a:gd name="T56" fmla="*/ 0 w 62"/>
                <a:gd name="T57" fmla="*/ 0 h 204"/>
                <a:gd name="T58" fmla="*/ 0 w 62"/>
                <a:gd name="T59" fmla="*/ 0 h 204"/>
                <a:gd name="T60" fmla="*/ 0 w 62"/>
                <a:gd name="T61" fmla="*/ 0 h 204"/>
                <a:gd name="T62" fmla="*/ 0 w 62"/>
                <a:gd name="T63" fmla="*/ 0 h 204"/>
                <a:gd name="T64" fmla="*/ 0 w 62"/>
                <a:gd name="T65" fmla="*/ 0 h 204"/>
                <a:gd name="T66" fmla="*/ 0 w 62"/>
                <a:gd name="T67" fmla="*/ 0 h 204"/>
                <a:gd name="T68" fmla="*/ 0 w 62"/>
                <a:gd name="T69" fmla="*/ 0 h 204"/>
                <a:gd name="T70" fmla="*/ 0 w 62"/>
                <a:gd name="T71" fmla="*/ 0 h 204"/>
                <a:gd name="T72" fmla="*/ 0 w 62"/>
                <a:gd name="T73" fmla="*/ 0 h 2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2" h="204">
                  <a:moveTo>
                    <a:pt x="62" y="204"/>
                  </a:moveTo>
                  <a:lnTo>
                    <a:pt x="62" y="204"/>
                  </a:lnTo>
                  <a:lnTo>
                    <a:pt x="62" y="174"/>
                  </a:lnTo>
                  <a:lnTo>
                    <a:pt x="61" y="145"/>
                  </a:lnTo>
                  <a:lnTo>
                    <a:pt x="60" y="121"/>
                  </a:lnTo>
                  <a:lnTo>
                    <a:pt x="58" y="99"/>
                  </a:lnTo>
                  <a:lnTo>
                    <a:pt x="55" y="81"/>
                  </a:lnTo>
                  <a:lnTo>
                    <a:pt x="53" y="65"/>
                  </a:lnTo>
                  <a:lnTo>
                    <a:pt x="49" y="51"/>
                  </a:lnTo>
                  <a:lnTo>
                    <a:pt x="45" y="39"/>
                  </a:lnTo>
                  <a:lnTo>
                    <a:pt x="42" y="28"/>
                  </a:lnTo>
                  <a:lnTo>
                    <a:pt x="36" y="20"/>
                  </a:lnTo>
                  <a:lnTo>
                    <a:pt x="30" y="13"/>
                  </a:lnTo>
                  <a:lnTo>
                    <a:pt x="25" y="8"/>
                  </a:lnTo>
                  <a:lnTo>
                    <a:pt x="19" y="4"/>
                  </a:lnTo>
                  <a:lnTo>
                    <a:pt x="13" y="2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4" y="15"/>
                  </a:lnTo>
                  <a:lnTo>
                    <a:pt x="18" y="17"/>
                  </a:lnTo>
                  <a:lnTo>
                    <a:pt x="22" y="20"/>
                  </a:lnTo>
                  <a:lnTo>
                    <a:pt x="26" y="26"/>
                  </a:lnTo>
                  <a:lnTo>
                    <a:pt x="30" y="33"/>
                  </a:lnTo>
                  <a:lnTo>
                    <a:pt x="34" y="43"/>
                  </a:lnTo>
                  <a:lnTo>
                    <a:pt x="37" y="54"/>
                  </a:lnTo>
                  <a:lnTo>
                    <a:pt x="41" y="67"/>
                  </a:lnTo>
                  <a:lnTo>
                    <a:pt x="44" y="83"/>
                  </a:lnTo>
                  <a:lnTo>
                    <a:pt x="47" y="101"/>
                  </a:lnTo>
                  <a:lnTo>
                    <a:pt x="49" y="122"/>
                  </a:lnTo>
                  <a:lnTo>
                    <a:pt x="50" y="145"/>
                  </a:lnTo>
                  <a:lnTo>
                    <a:pt x="51" y="174"/>
                  </a:lnTo>
                  <a:lnTo>
                    <a:pt x="51" y="204"/>
                  </a:lnTo>
                  <a:lnTo>
                    <a:pt x="62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47"/>
            <p:cNvSpPr>
              <a:spLocks/>
            </p:cNvSpPr>
            <p:nvPr/>
          </p:nvSpPr>
          <p:spPr bwMode="auto">
            <a:xfrm>
              <a:off x="3838" y="2939"/>
              <a:ext cx="2" cy="18"/>
            </a:xfrm>
            <a:custGeom>
              <a:avLst/>
              <a:gdLst>
                <a:gd name="T0" fmla="*/ 0 w 11"/>
                <a:gd name="T1" fmla="*/ 0 h 140"/>
                <a:gd name="T2" fmla="*/ 0 w 11"/>
                <a:gd name="T3" fmla="*/ 0 h 140"/>
                <a:gd name="T4" fmla="*/ 0 w 11"/>
                <a:gd name="T5" fmla="*/ 0 h 140"/>
                <a:gd name="T6" fmla="*/ 0 w 11"/>
                <a:gd name="T7" fmla="*/ 0 h 140"/>
                <a:gd name="T8" fmla="*/ 0 w 11"/>
                <a:gd name="T9" fmla="*/ 0 h 140"/>
                <a:gd name="T10" fmla="*/ 0 w 11"/>
                <a:gd name="T11" fmla="*/ 0 h 140"/>
                <a:gd name="T12" fmla="*/ 0 w 11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40">
                  <a:moveTo>
                    <a:pt x="0" y="140"/>
                  </a:moveTo>
                  <a:lnTo>
                    <a:pt x="11" y="14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11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48"/>
            <p:cNvSpPr>
              <a:spLocks/>
            </p:cNvSpPr>
            <p:nvPr/>
          </p:nvSpPr>
          <p:spPr bwMode="auto">
            <a:xfrm>
              <a:off x="3831" y="2949"/>
              <a:ext cx="9" cy="8"/>
            </a:xfrm>
            <a:custGeom>
              <a:avLst/>
              <a:gdLst>
                <a:gd name="T0" fmla="*/ 0 w 68"/>
                <a:gd name="T1" fmla="*/ 0 h 60"/>
                <a:gd name="T2" fmla="*/ 0 w 68"/>
                <a:gd name="T3" fmla="*/ 0 h 60"/>
                <a:gd name="T4" fmla="*/ 0 w 68"/>
                <a:gd name="T5" fmla="*/ 0 h 60"/>
                <a:gd name="T6" fmla="*/ 0 w 68"/>
                <a:gd name="T7" fmla="*/ 0 h 60"/>
                <a:gd name="T8" fmla="*/ 0 w 68"/>
                <a:gd name="T9" fmla="*/ 0 h 60"/>
                <a:gd name="T10" fmla="*/ 0 w 68"/>
                <a:gd name="T11" fmla="*/ 0 h 60"/>
                <a:gd name="T12" fmla="*/ 0 w 68"/>
                <a:gd name="T13" fmla="*/ 0 h 60"/>
                <a:gd name="T14" fmla="*/ 0 w 68"/>
                <a:gd name="T15" fmla="*/ 0 h 60"/>
                <a:gd name="T16" fmla="*/ 0 w 68"/>
                <a:gd name="T17" fmla="*/ 0 h 60"/>
                <a:gd name="T18" fmla="*/ 0 w 68"/>
                <a:gd name="T19" fmla="*/ 0 h 60"/>
                <a:gd name="T20" fmla="*/ 0 w 68"/>
                <a:gd name="T21" fmla="*/ 0 h 60"/>
                <a:gd name="T22" fmla="*/ 0 w 68"/>
                <a:gd name="T23" fmla="*/ 0 h 60"/>
                <a:gd name="T24" fmla="*/ 0 w 68"/>
                <a:gd name="T25" fmla="*/ 0 h 60"/>
                <a:gd name="T26" fmla="*/ 0 w 68"/>
                <a:gd name="T27" fmla="*/ 0 h 60"/>
                <a:gd name="T28" fmla="*/ 0 w 68"/>
                <a:gd name="T29" fmla="*/ 0 h 60"/>
                <a:gd name="T30" fmla="*/ 0 w 68"/>
                <a:gd name="T31" fmla="*/ 0 h 60"/>
                <a:gd name="T32" fmla="*/ 0 w 68"/>
                <a:gd name="T33" fmla="*/ 0 h 60"/>
                <a:gd name="T34" fmla="*/ 0 w 68"/>
                <a:gd name="T35" fmla="*/ 0 h 60"/>
                <a:gd name="T36" fmla="*/ 0 w 68"/>
                <a:gd name="T37" fmla="*/ 0 h 60"/>
                <a:gd name="T38" fmla="*/ 0 w 68"/>
                <a:gd name="T39" fmla="*/ 0 h 60"/>
                <a:gd name="T40" fmla="*/ 0 w 68"/>
                <a:gd name="T41" fmla="*/ 0 h 60"/>
                <a:gd name="T42" fmla="*/ 0 w 68"/>
                <a:gd name="T43" fmla="*/ 0 h 60"/>
                <a:gd name="T44" fmla="*/ 0 w 68"/>
                <a:gd name="T45" fmla="*/ 0 h 60"/>
                <a:gd name="T46" fmla="*/ 0 w 68"/>
                <a:gd name="T47" fmla="*/ 0 h 60"/>
                <a:gd name="T48" fmla="*/ 0 w 68"/>
                <a:gd name="T49" fmla="*/ 0 h 60"/>
                <a:gd name="T50" fmla="*/ 0 w 68"/>
                <a:gd name="T51" fmla="*/ 0 h 60"/>
                <a:gd name="T52" fmla="*/ 0 w 68"/>
                <a:gd name="T53" fmla="*/ 0 h 60"/>
                <a:gd name="T54" fmla="*/ 0 w 68"/>
                <a:gd name="T55" fmla="*/ 0 h 60"/>
                <a:gd name="T56" fmla="*/ 0 w 68"/>
                <a:gd name="T57" fmla="*/ 0 h 60"/>
                <a:gd name="T58" fmla="*/ 0 w 68"/>
                <a:gd name="T59" fmla="*/ 0 h 60"/>
                <a:gd name="T60" fmla="*/ 0 w 68"/>
                <a:gd name="T61" fmla="*/ 0 h 60"/>
                <a:gd name="T62" fmla="*/ 0 w 68"/>
                <a:gd name="T63" fmla="*/ 0 h 60"/>
                <a:gd name="T64" fmla="*/ 0 w 68"/>
                <a:gd name="T65" fmla="*/ 0 h 60"/>
                <a:gd name="T66" fmla="*/ 0 w 68"/>
                <a:gd name="T67" fmla="*/ 0 h 60"/>
                <a:gd name="T68" fmla="*/ 0 w 68"/>
                <a:gd name="T69" fmla="*/ 0 h 60"/>
                <a:gd name="T70" fmla="*/ 0 w 68"/>
                <a:gd name="T71" fmla="*/ 0 h 60"/>
                <a:gd name="T72" fmla="*/ 0 w 68"/>
                <a:gd name="T73" fmla="*/ 0 h 60"/>
                <a:gd name="T74" fmla="*/ 0 w 68"/>
                <a:gd name="T75" fmla="*/ 0 h 60"/>
                <a:gd name="T76" fmla="*/ 0 w 68"/>
                <a:gd name="T77" fmla="*/ 0 h 60"/>
                <a:gd name="T78" fmla="*/ 0 w 68"/>
                <a:gd name="T79" fmla="*/ 0 h 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8" h="60">
                  <a:moveTo>
                    <a:pt x="0" y="47"/>
                  </a:moveTo>
                  <a:lnTo>
                    <a:pt x="0" y="47"/>
                  </a:lnTo>
                  <a:lnTo>
                    <a:pt x="8" y="46"/>
                  </a:lnTo>
                  <a:lnTo>
                    <a:pt x="15" y="43"/>
                  </a:lnTo>
                  <a:lnTo>
                    <a:pt x="21" y="39"/>
                  </a:lnTo>
                  <a:lnTo>
                    <a:pt x="27" y="33"/>
                  </a:lnTo>
                  <a:lnTo>
                    <a:pt x="32" y="28"/>
                  </a:lnTo>
                  <a:lnTo>
                    <a:pt x="37" y="23"/>
                  </a:lnTo>
                  <a:lnTo>
                    <a:pt x="42" y="18"/>
                  </a:lnTo>
                  <a:lnTo>
                    <a:pt x="47" y="14"/>
                  </a:lnTo>
                  <a:lnTo>
                    <a:pt x="50" y="12"/>
                  </a:lnTo>
                  <a:lnTo>
                    <a:pt x="51" y="11"/>
                  </a:lnTo>
                  <a:lnTo>
                    <a:pt x="52" y="13"/>
                  </a:lnTo>
                  <a:lnTo>
                    <a:pt x="54" y="19"/>
                  </a:lnTo>
                  <a:lnTo>
                    <a:pt x="56" y="28"/>
                  </a:lnTo>
                  <a:lnTo>
                    <a:pt x="57" y="41"/>
                  </a:lnTo>
                  <a:lnTo>
                    <a:pt x="57" y="60"/>
                  </a:lnTo>
                  <a:lnTo>
                    <a:pt x="68" y="60"/>
                  </a:lnTo>
                  <a:lnTo>
                    <a:pt x="68" y="41"/>
                  </a:lnTo>
                  <a:lnTo>
                    <a:pt x="67" y="27"/>
                  </a:lnTo>
                  <a:lnTo>
                    <a:pt x="65" y="16"/>
                  </a:lnTo>
                  <a:lnTo>
                    <a:pt x="63" y="8"/>
                  </a:lnTo>
                  <a:lnTo>
                    <a:pt x="58" y="3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39" y="5"/>
                  </a:lnTo>
                  <a:lnTo>
                    <a:pt x="34" y="10"/>
                  </a:lnTo>
                  <a:lnTo>
                    <a:pt x="29" y="15"/>
                  </a:lnTo>
                  <a:lnTo>
                    <a:pt x="24" y="20"/>
                  </a:lnTo>
                  <a:lnTo>
                    <a:pt x="19" y="25"/>
                  </a:lnTo>
                  <a:lnTo>
                    <a:pt x="14" y="30"/>
                  </a:lnTo>
                  <a:lnTo>
                    <a:pt x="9" y="33"/>
                  </a:lnTo>
                  <a:lnTo>
                    <a:pt x="4" y="35"/>
                  </a:lnTo>
                  <a:lnTo>
                    <a:pt x="0" y="36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Freeform 49"/>
            <p:cNvSpPr>
              <a:spLocks/>
            </p:cNvSpPr>
            <p:nvPr/>
          </p:nvSpPr>
          <p:spPr bwMode="auto">
            <a:xfrm>
              <a:off x="3791" y="2954"/>
              <a:ext cx="40" cy="2"/>
            </a:xfrm>
            <a:custGeom>
              <a:avLst/>
              <a:gdLst>
                <a:gd name="T0" fmla="*/ 0 w 318"/>
                <a:gd name="T1" fmla="*/ 0 h 15"/>
                <a:gd name="T2" fmla="*/ 0 w 318"/>
                <a:gd name="T3" fmla="*/ 0 h 15"/>
                <a:gd name="T4" fmla="*/ 0 w 318"/>
                <a:gd name="T5" fmla="*/ 0 h 15"/>
                <a:gd name="T6" fmla="*/ 0 w 318"/>
                <a:gd name="T7" fmla="*/ 0 h 15"/>
                <a:gd name="T8" fmla="*/ 0 w 318"/>
                <a:gd name="T9" fmla="*/ 0 h 15"/>
                <a:gd name="T10" fmla="*/ 0 w 318"/>
                <a:gd name="T11" fmla="*/ 0 h 15"/>
                <a:gd name="T12" fmla="*/ 0 w 318"/>
                <a:gd name="T13" fmla="*/ 0 h 15"/>
                <a:gd name="T14" fmla="*/ 0 w 318"/>
                <a:gd name="T15" fmla="*/ 0 h 15"/>
                <a:gd name="T16" fmla="*/ 0 w 318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8" h="15">
                  <a:moveTo>
                    <a:pt x="0" y="15"/>
                  </a:moveTo>
                  <a:lnTo>
                    <a:pt x="0" y="15"/>
                  </a:lnTo>
                  <a:lnTo>
                    <a:pt x="318" y="11"/>
                  </a:lnTo>
                  <a:lnTo>
                    <a:pt x="318" y="0"/>
                  </a:lnTo>
                  <a:lnTo>
                    <a:pt x="0" y="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50"/>
            <p:cNvSpPr>
              <a:spLocks/>
            </p:cNvSpPr>
            <p:nvPr/>
          </p:nvSpPr>
          <p:spPr bwMode="auto">
            <a:xfrm>
              <a:off x="3784" y="2938"/>
              <a:ext cx="7" cy="18"/>
            </a:xfrm>
            <a:custGeom>
              <a:avLst/>
              <a:gdLst>
                <a:gd name="T0" fmla="*/ 0 w 62"/>
                <a:gd name="T1" fmla="*/ 0 h 133"/>
                <a:gd name="T2" fmla="*/ 0 w 62"/>
                <a:gd name="T3" fmla="*/ 0 h 133"/>
                <a:gd name="T4" fmla="*/ 0 w 62"/>
                <a:gd name="T5" fmla="*/ 0 h 133"/>
                <a:gd name="T6" fmla="*/ 0 w 62"/>
                <a:gd name="T7" fmla="*/ 0 h 133"/>
                <a:gd name="T8" fmla="*/ 0 w 62"/>
                <a:gd name="T9" fmla="*/ 0 h 133"/>
                <a:gd name="T10" fmla="*/ 0 w 62"/>
                <a:gd name="T11" fmla="*/ 0 h 133"/>
                <a:gd name="T12" fmla="*/ 0 w 62"/>
                <a:gd name="T13" fmla="*/ 0 h 133"/>
                <a:gd name="T14" fmla="*/ 0 w 62"/>
                <a:gd name="T15" fmla="*/ 0 h 133"/>
                <a:gd name="T16" fmla="*/ 0 w 62"/>
                <a:gd name="T17" fmla="*/ 0 h 133"/>
                <a:gd name="T18" fmla="*/ 0 w 62"/>
                <a:gd name="T19" fmla="*/ 0 h 133"/>
                <a:gd name="T20" fmla="*/ 0 w 62"/>
                <a:gd name="T21" fmla="*/ 0 h 133"/>
                <a:gd name="T22" fmla="*/ 0 w 62"/>
                <a:gd name="T23" fmla="*/ 0 h 133"/>
                <a:gd name="T24" fmla="*/ 0 w 62"/>
                <a:gd name="T25" fmla="*/ 0 h 133"/>
                <a:gd name="T26" fmla="*/ 0 w 62"/>
                <a:gd name="T27" fmla="*/ 0 h 133"/>
                <a:gd name="T28" fmla="*/ 0 w 62"/>
                <a:gd name="T29" fmla="*/ 0 h 133"/>
                <a:gd name="T30" fmla="*/ 0 w 62"/>
                <a:gd name="T31" fmla="*/ 0 h 133"/>
                <a:gd name="T32" fmla="*/ 0 w 62"/>
                <a:gd name="T33" fmla="*/ 0 h 133"/>
                <a:gd name="T34" fmla="*/ 0 w 62"/>
                <a:gd name="T35" fmla="*/ 0 h 133"/>
                <a:gd name="T36" fmla="*/ 0 w 62"/>
                <a:gd name="T37" fmla="*/ 0 h 133"/>
                <a:gd name="T38" fmla="*/ 0 w 62"/>
                <a:gd name="T39" fmla="*/ 0 h 133"/>
                <a:gd name="T40" fmla="*/ 0 w 62"/>
                <a:gd name="T41" fmla="*/ 0 h 133"/>
                <a:gd name="T42" fmla="*/ 0 w 62"/>
                <a:gd name="T43" fmla="*/ 0 h 133"/>
                <a:gd name="T44" fmla="*/ 0 w 62"/>
                <a:gd name="T45" fmla="*/ 0 h 133"/>
                <a:gd name="T46" fmla="*/ 0 w 62"/>
                <a:gd name="T47" fmla="*/ 0 h 133"/>
                <a:gd name="T48" fmla="*/ 0 w 62"/>
                <a:gd name="T49" fmla="*/ 0 h 133"/>
                <a:gd name="T50" fmla="*/ 0 w 62"/>
                <a:gd name="T51" fmla="*/ 0 h 133"/>
                <a:gd name="T52" fmla="*/ 0 w 62"/>
                <a:gd name="T53" fmla="*/ 0 h 133"/>
                <a:gd name="T54" fmla="*/ 0 w 62"/>
                <a:gd name="T55" fmla="*/ 0 h 133"/>
                <a:gd name="T56" fmla="*/ 0 w 62"/>
                <a:gd name="T57" fmla="*/ 0 h 133"/>
                <a:gd name="T58" fmla="*/ 0 w 62"/>
                <a:gd name="T59" fmla="*/ 0 h 133"/>
                <a:gd name="T60" fmla="*/ 0 w 62"/>
                <a:gd name="T61" fmla="*/ 0 h 133"/>
                <a:gd name="T62" fmla="*/ 0 w 62"/>
                <a:gd name="T63" fmla="*/ 0 h 133"/>
                <a:gd name="T64" fmla="*/ 0 w 62"/>
                <a:gd name="T65" fmla="*/ 0 h 133"/>
                <a:gd name="T66" fmla="*/ 0 w 62"/>
                <a:gd name="T67" fmla="*/ 0 h 133"/>
                <a:gd name="T68" fmla="*/ 0 w 62"/>
                <a:gd name="T69" fmla="*/ 0 h 133"/>
                <a:gd name="T70" fmla="*/ 0 w 62"/>
                <a:gd name="T71" fmla="*/ 0 h 133"/>
                <a:gd name="T72" fmla="*/ 0 w 62"/>
                <a:gd name="T73" fmla="*/ 0 h 1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2" h="13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" y="16"/>
                  </a:lnTo>
                  <a:lnTo>
                    <a:pt x="2" y="24"/>
                  </a:lnTo>
                  <a:lnTo>
                    <a:pt x="4" y="34"/>
                  </a:lnTo>
                  <a:lnTo>
                    <a:pt x="7" y="44"/>
                  </a:lnTo>
                  <a:lnTo>
                    <a:pt x="10" y="55"/>
                  </a:lnTo>
                  <a:lnTo>
                    <a:pt x="13" y="66"/>
                  </a:lnTo>
                  <a:lnTo>
                    <a:pt x="17" y="78"/>
                  </a:lnTo>
                  <a:lnTo>
                    <a:pt x="20" y="88"/>
                  </a:lnTo>
                  <a:lnTo>
                    <a:pt x="25" y="98"/>
                  </a:lnTo>
                  <a:lnTo>
                    <a:pt x="30" y="107"/>
                  </a:lnTo>
                  <a:lnTo>
                    <a:pt x="35" y="115"/>
                  </a:lnTo>
                  <a:lnTo>
                    <a:pt x="41" y="122"/>
                  </a:lnTo>
                  <a:lnTo>
                    <a:pt x="47" y="127"/>
                  </a:lnTo>
                  <a:lnTo>
                    <a:pt x="53" y="131"/>
                  </a:lnTo>
                  <a:lnTo>
                    <a:pt x="62" y="133"/>
                  </a:lnTo>
                  <a:lnTo>
                    <a:pt x="62" y="121"/>
                  </a:lnTo>
                  <a:lnTo>
                    <a:pt x="58" y="121"/>
                  </a:lnTo>
                  <a:lnTo>
                    <a:pt x="53" y="119"/>
                  </a:lnTo>
                  <a:lnTo>
                    <a:pt x="49" y="114"/>
                  </a:lnTo>
                  <a:lnTo>
                    <a:pt x="44" y="109"/>
                  </a:lnTo>
                  <a:lnTo>
                    <a:pt x="39" y="101"/>
                  </a:lnTo>
                  <a:lnTo>
                    <a:pt x="35" y="93"/>
                  </a:lnTo>
                  <a:lnTo>
                    <a:pt x="31" y="84"/>
                  </a:lnTo>
                  <a:lnTo>
                    <a:pt x="27" y="73"/>
                  </a:lnTo>
                  <a:lnTo>
                    <a:pt x="23" y="63"/>
                  </a:lnTo>
                  <a:lnTo>
                    <a:pt x="20" y="52"/>
                  </a:lnTo>
                  <a:lnTo>
                    <a:pt x="18" y="4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2" y="14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51"/>
            <p:cNvSpPr>
              <a:spLocks/>
            </p:cNvSpPr>
            <p:nvPr/>
          </p:nvSpPr>
          <p:spPr bwMode="auto">
            <a:xfrm>
              <a:off x="3784" y="2921"/>
              <a:ext cx="1" cy="17"/>
            </a:xfrm>
            <a:custGeom>
              <a:avLst/>
              <a:gdLst>
                <a:gd name="T0" fmla="*/ 0 w 11"/>
                <a:gd name="T1" fmla="*/ 0 h 139"/>
                <a:gd name="T2" fmla="*/ 0 w 11"/>
                <a:gd name="T3" fmla="*/ 0 h 139"/>
                <a:gd name="T4" fmla="*/ 0 w 11"/>
                <a:gd name="T5" fmla="*/ 0 h 139"/>
                <a:gd name="T6" fmla="*/ 0 w 11"/>
                <a:gd name="T7" fmla="*/ 0 h 139"/>
                <a:gd name="T8" fmla="*/ 0 w 11"/>
                <a:gd name="T9" fmla="*/ 0 h 139"/>
                <a:gd name="T10" fmla="*/ 0 w 11"/>
                <a:gd name="T11" fmla="*/ 0 h 139"/>
                <a:gd name="T12" fmla="*/ 0 w 1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39">
                  <a:moveTo>
                    <a:pt x="0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11" y="139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52"/>
            <p:cNvSpPr>
              <a:spLocks/>
            </p:cNvSpPr>
            <p:nvPr/>
          </p:nvSpPr>
          <p:spPr bwMode="auto">
            <a:xfrm>
              <a:off x="3784" y="2913"/>
              <a:ext cx="7" cy="8"/>
            </a:xfrm>
            <a:custGeom>
              <a:avLst/>
              <a:gdLst>
                <a:gd name="T0" fmla="*/ 0 w 62"/>
                <a:gd name="T1" fmla="*/ 0 h 63"/>
                <a:gd name="T2" fmla="*/ 0 w 62"/>
                <a:gd name="T3" fmla="*/ 0 h 63"/>
                <a:gd name="T4" fmla="*/ 0 w 62"/>
                <a:gd name="T5" fmla="*/ 0 h 63"/>
                <a:gd name="T6" fmla="*/ 0 w 62"/>
                <a:gd name="T7" fmla="*/ 0 h 63"/>
                <a:gd name="T8" fmla="*/ 0 w 62"/>
                <a:gd name="T9" fmla="*/ 0 h 63"/>
                <a:gd name="T10" fmla="*/ 0 w 62"/>
                <a:gd name="T11" fmla="*/ 0 h 63"/>
                <a:gd name="T12" fmla="*/ 0 w 62"/>
                <a:gd name="T13" fmla="*/ 0 h 63"/>
                <a:gd name="T14" fmla="*/ 0 w 62"/>
                <a:gd name="T15" fmla="*/ 0 h 63"/>
                <a:gd name="T16" fmla="*/ 0 w 62"/>
                <a:gd name="T17" fmla="*/ 0 h 63"/>
                <a:gd name="T18" fmla="*/ 0 w 62"/>
                <a:gd name="T19" fmla="*/ 0 h 63"/>
                <a:gd name="T20" fmla="*/ 0 w 62"/>
                <a:gd name="T21" fmla="*/ 0 h 63"/>
                <a:gd name="T22" fmla="*/ 0 w 62"/>
                <a:gd name="T23" fmla="*/ 0 h 63"/>
                <a:gd name="T24" fmla="*/ 0 w 62"/>
                <a:gd name="T25" fmla="*/ 0 h 63"/>
                <a:gd name="T26" fmla="*/ 0 w 62"/>
                <a:gd name="T27" fmla="*/ 0 h 63"/>
                <a:gd name="T28" fmla="*/ 0 w 62"/>
                <a:gd name="T29" fmla="*/ 0 h 63"/>
                <a:gd name="T30" fmla="*/ 0 w 62"/>
                <a:gd name="T31" fmla="*/ 0 h 63"/>
                <a:gd name="T32" fmla="*/ 0 w 62"/>
                <a:gd name="T33" fmla="*/ 0 h 63"/>
                <a:gd name="T34" fmla="*/ 0 w 62"/>
                <a:gd name="T35" fmla="*/ 0 h 63"/>
                <a:gd name="T36" fmla="*/ 0 w 62"/>
                <a:gd name="T37" fmla="*/ 0 h 63"/>
                <a:gd name="T38" fmla="*/ 0 w 62"/>
                <a:gd name="T39" fmla="*/ 0 h 63"/>
                <a:gd name="T40" fmla="*/ 0 w 62"/>
                <a:gd name="T41" fmla="*/ 0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0"/>
                  </a:lnTo>
                  <a:lnTo>
                    <a:pt x="49" y="2"/>
                  </a:lnTo>
                  <a:lnTo>
                    <a:pt x="37" y="5"/>
                  </a:lnTo>
                  <a:lnTo>
                    <a:pt x="27" y="11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9"/>
                  </a:lnTo>
                  <a:lnTo>
                    <a:pt x="1" y="50"/>
                  </a:lnTo>
                  <a:lnTo>
                    <a:pt x="0" y="63"/>
                  </a:lnTo>
                  <a:lnTo>
                    <a:pt x="11" y="63"/>
                  </a:lnTo>
                  <a:lnTo>
                    <a:pt x="12" y="53"/>
                  </a:lnTo>
                  <a:lnTo>
                    <a:pt x="15" y="43"/>
                  </a:lnTo>
                  <a:lnTo>
                    <a:pt x="20" y="35"/>
                  </a:lnTo>
                  <a:lnTo>
                    <a:pt x="26" y="26"/>
                  </a:lnTo>
                  <a:lnTo>
                    <a:pt x="33" y="20"/>
                  </a:lnTo>
                  <a:lnTo>
                    <a:pt x="41" y="16"/>
                  </a:lnTo>
                  <a:lnTo>
                    <a:pt x="51" y="13"/>
                  </a:lnTo>
                  <a:lnTo>
                    <a:pt x="62" y="1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53"/>
            <p:cNvSpPr>
              <a:spLocks/>
            </p:cNvSpPr>
            <p:nvPr/>
          </p:nvSpPr>
          <p:spPr bwMode="auto">
            <a:xfrm>
              <a:off x="3791" y="2913"/>
              <a:ext cx="41" cy="2"/>
            </a:xfrm>
            <a:custGeom>
              <a:avLst/>
              <a:gdLst>
                <a:gd name="T0" fmla="*/ 0 w 324"/>
                <a:gd name="T1" fmla="*/ 0 h 12"/>
                <a:gd name="T2" fmla="*/ 0 w 324"/>
                <a:gd name="T3" fmla="*/ 0 h 12"/>
                <a:gd name="T4" fmla="*/ 0 w 324"/>
                <a:gd name="T5" fmla="*/ 0 h 12"/>
                <a:gd name="T6" fmla="*/ 0 w 324"/>
                <a:gd name="T7" fmla="*/ 0 h 12"/>
                <a:gd name="T8" fmla="*/ 0 w 324"/>
                <a:gd name="T9" fmla="*/ 0 h 12"/>
                <a:gd name="T10" fmla="*/ 0 w 324"/>
                <a:gd name="T11" fmla="*/ 0 h 12"/>
                <a:gd name="T12" fmla="*/ 0 w 32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" h="12">
                  <a:moveTo>
                    <a:pt x="324" y="0"/>
                  </a:moveTo>
                  <a:lnTo>
                    <a:pt x="32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324" y="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54"/>
            <p:cNvSpPr>
              <a:spLocks/>
            </p:cNvSpPr>
            <p:nvPr/>
          </p:nvSpPr>
          <p:spPr bwMode="auto">
            <a:xfrm>
              <a:off x="3841" y="2874"/>
              <a:ext cx="13" cy="30"/>
            </a:xfrm>
            <a:custGeom>
              <a:avLst/>
              <a:gdLst>
                <a:gd name="T0" fmla="*/ 0 w 99"/>
                <a:gd name="T1" fmla="*/ 0 h 238"/>
                <a:gd name="T2" fmla="*/ 0 w 99"/>
                <a:gd name="T3" fmla="*/ 0 h 238"/>
                <a:gd name="T4" fmla="*/ 0 w 99"/>
                <a:gd name="T5" fmla="*/ 0 h 238"/>
                <a:gd name="T6" fmla="*/ 0 w 99"/>
                <a:gd name="T7" fmla="*/ 0 h 238"/>
                <a:gd name="T8" fmla="*/ 0 w 99"/>
                <a:gd name="T9" fmla="*/ 0 h 238"/>
                <a:gd name="T10" fmla="*/ 0 w 99"/>
                <a:gd name="T11" fmla="*/ 0 h 238"/>
                <a:gd name="T12" fmla="*/ 0 w 99"/>
                <a:gd name="T13" fmla="*/ 0 h 238"/>
                <a:gd name="T14" fmla="*/ 0 w 99"/>
                <a:gd name="T15" fmla="*/ 0 h 238"/>
                <a:gd name="T16" fmla="*/ 0 w 99"/>
                <a:gd name="T17" fmla="*/ 0 h 238"/>
                <a:gd name="T18" fmla="*/ 0 w 99"/>
                <a:gd name="T19" fmla="*/ 0 h 238"/>
                <a:gd name="T20" fmla="*/ 0 w 99"/>
                <a:gd name="T21" fmla="*/ 0 h 238"/>
                <a:gd name="T22" fmla="*/ 0 w 99"/>
                <a:gd name="T23" fmla="*/ 0 h 238"/>
                <a:gd name="T24" fmla="*/ 0 w 99"/>
                <a:gd name="T25" fmla="*/ 0 h 238"/>
                <a:gd name="T26" fmla="*/ 0 w 99"/>
                <a:gd name="T27" fmla="*/ 0 h 238"/>
                <a:gd name="T28" fmla="*/ 0 w 99"/>
                <a:gd name="T29" fmla="*/ 0 h 238"/>
                <a:gd name="T30" fmla="*/ 0 w 99"/>
                <a:gd name="T31" fmla="*/ 0 h 238"/>
                <a:gd name="T32" fmla="*/ 0 w 99"/>
                <a:gd name="T33" fmla="*/ 0 h 238"/>
                <a:gd name="T34" fmla="*/ 0 w 99"/>
                <a:gd name="T35" fmla="*/ 0 h 238"/>
                <a:gd name="T36" fmla="*/ 0 w 99"/>
                <a:gd name="T37" fmla="*/ 0 h 238"/>
                <a:gd name="T38" fmla="*/ 0 w 99"/>
                <a:gd name="T39" fmla="*/ 0 h 238"/>
                <a:gd name="T40" fmla="*/ 0 w 99"/>
                <a:gd name="T41" fmla="*/ 0 h 238"/>
                <a:gd name="T42" fmla="*/ 0 w 99"/>
                <a:gd name="T43" fmla="*/ 0 h 238"/>
                <a:gd name="T44" fmla="*/ 0 w 99"/>
                <a:gd name="T45" fmla="*/ 0 h 238"/>
                <a:gd name="T46" fmla="*/ 0 w 99"/>
                <a:gd name="T47" fmla="*/ 0 h 238"/>
                <a:gd name="T48" fmla="*/ 0 w 99"/>
                <a:gd name="T49" fmla="*/ 0 h 238"/>
                <a:gd name="T50" fmla="*/ 0 w 99"/>
                <a:gd name="T51" fmla="*/ 0 h 238"/>
                <a:gd name="T52" fmla="*/ 0 w 99"/>
                <a:gd name="T53" fmla="*/ 0 h 238"/>
                <a:gd name="T54" fmla="*/ 0 w 99"/>
                <a:gd name="T55" fmla="*/ 0 h 238"/>
                <a:gd name="T56" fmla="*/ 0 w 99"/>
                <a:gd name="T57" fmla="*/ 0 h 238"/>
                <a:gd name="T58" fmla="*/ 0 w 99"/>
                <a:gd name="T59" fmla="*/ 0 h 238"/>
                <a:gd name="T60" fmla="*/ 0 w 99"/>
                <a:gd name="T61" fmla="*/ 0 h 238"/>
                <a:gd name="T62" fmla="*/ 0 w 99"/>
                <a:gd name="T63" fmla="*/ 0 h 2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9" h="238">
                  <a:moveTo>
                    <a:pt x="36" y="238"/>
                  </a:moveTo>
                  <a:lnTo>
                    <a:pt x="31" y="237"/>
                  </a:lnTo>
                  <a:lnTo>
                    <a:pt x="27" y="235"/>
                  </a:lnTo>
                  <a:lnTo>
                    <a:pt x="23" y="232"/>
                  </a:lnTo>
                  <a:lnTo>
                    <a:pt x="19" y="227"/>
                  </a:lnTo>
                  <a:lnTo>
                    <a:pt x="15" y="222"/>
                  </a:lnTo>
                  <a:lnTo>
                    <a:pt x="12" y="215"/>
                  </a:lnTo>
                  <a:lnTo>
                    <a:pt x="9" y="208"/>
                  </a:lnTo>
                  <a:lnTo>
                    <a:pt x="7" y="200"/>
                  </a:lnTo>
                  <a:lnTo>
                    <a:pt x="4" y="192"/>
                  </a:lnTo>
                  <a:lnTo>
                    <a:pt x="3" y="183"/>
                  </a:lnTo>
                  <a:lnTo>
                    <a:pt x="1" y="173"/>
                  </a:lnTo>
                  <a:lnTo>
                    <a:pt x="1" y="162"/>
                  </a:lnTo>
                  <a:lnTo>
                    <a:pt x="0" y="151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2" y="116"/>
                  </a:lnTo>
                  <a:lnTo>
                    <a:pt x="3" y="104"/>
                  </a:lnTo>
                  <a:lnTo>
                    <a:pt x="5" y="92"/>
                  </a:lnTo>
                  <a:lnTo>
                    <a:pt x="8" y="80"/>
                  </a:lnTo>
                  <a:lnTo>
                    <a:pt x="11" y="70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1" y="41"/>
                  </a:lnTo>
                  <a:lnTo>
                    <a:pt x="25" y="32"/>
                  </a:lnTo>
                  <a:lnTo>
                    <a:pt x="29" y="25"/>
                  </a:lnTo>
                  <a:lnTo>
                    <a:pt x="33" y="18"/>
                  </a:lnTo>
                  <a:lnTo>
                    <a:pt x="38" y="13"/>
                  </a:lnTo>
                  <a:lnTo>
                    <a:pt x="43" y="8"/>
                  </a:lnTo>
                  <a:lnTo>
                    <a:pt x="47" y="4"/>
                  </a:lnTo>
                  <a:lnTo>
                    <a:pt x="52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1" y="3"/>
                  </a:lnTo>
                  <a:lnTo>
                    <a:pt x="76" y="6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86" y="22"/>
                  </a:lnTo>
                  <a:lnTo>
                    <a:pt x="90" y="28"/>
                  </a:lnTo>
                  <a:lnTo>
                    <a:pt x="93" y="36"/>
                  </a:lnTo>
                  <a:lnTo>
                    <a:pt x="95" y="45"/>
                  </a:lnTo>
                  <a:lnTo>
                    <a:pt x="96" y="54"/>
                  </a:lnTo>
                  <a:lnTo>
                    <a:pt x="98" y="64"/>
                  </a:lnTo>
                  <a:lnTo>
                    <a:pt x="99" y="74"/>
                  </a:lnTo>
                  <a:lnTo>
                    <a:pt x="99" y="85"/>
                  </a:lnTo>
                  <a:lnTo>
                    <a:pt x="99" y="96"/>
                  </a:lnTo>
                  <a:lnTo>
                    <a:pt x="99" y="109"/>
                  </a:lnTo>
                  <a:lnTo>
                    <a:pt x="98" y="121"/>
                  </a:lnTo>
                  <a:lnTo>
                    <a:pt x="96" y="133"/>
                  </a:lnTo>
                  <a:lnTo>
                    <a:pt x="94" y="145"/>
                  </a:lnTo>
                  <a:lnTo>
                    <a:pt x="92" y="156"/>
                  </a:lnTo>
                  <a:lnTo>
                    <a:pt x="88" y="167"/>
                  </a:lnTo>
                  <a:lnTo>
                    <a:pt x="85" y="177"/>
                  </a:lnTo>
                  <a:lnTo>
                    <a:pt x="81" y="187"/>
                  </a:lnTo>
                  <a:lnTo>
                    <a:pt x="77" y="195"/>
                  </a:lnTo>
                  <a:lnTo>
                    <a:pt x="73" y="204"/>
                  </a:lnTo>
                  <a:lnTo>
                    <a:pt x="69" y="211"/>
                  </a:lnTo>
                  <a:lnTo>
                    <a:pt x="65" y="218"/>
                  </a:lnTo>
                  <a:lnTo>
                    <a:pt x="60" y="224"/>
                  </a:lnTo>
                  <a:lnTo>
                    <a:pt x="55" y="229"/>
                  </a:lnTo>
                  <a:lnTo>
                    <a:pt x="51" y="233"/>
                  </a:lnTo>
                  <a:lnTo>
                    <a:pt x="46" y="236"/>
                  </a:lnTo>
                  <a:lnTo>
                    <a:pt x="41" y="237"/>
                  </a:lnTo>
                  <a:lnTo>
                    <a:pt x="36" y="238"/>
                  </a:lnTo>
                  <a:close/>
                </a:path>
              </a:pathLst>
            </a:custGeom>
            <a:solidFill>
              <a:srgbClr val="FFB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Freeform 55"/>
            <p:cNvSpPr>
              <a:spLocks/>
            </p:cNvSpPr>
            <p:nvPr/>
          </p:nvSpPr>
          <p:spPr bwMode="auto">
            <a:xfrm>
              <a:off x="3841" y="2889"/>
              <a:ext cx="5" cy="16"/>
            </a:xfrm>
            <a:custGeom>
              <a:avLst/>
              <a:gdLst>
                <a:gd name="T0" fmla="*/ 0 w 42"/>
                <a:gd name="T1" fmla="*/ 0 h 128"/>
                <a:gd name="T2" fmla="*/ 0 w 42"/>
                <a:gd name="T3" fmla="*/ 0 h 128"/>
                <a:gd name="T4" fmla="*/ 0 w 42"/>
                <a:gd name="T5" fmla="*/ 0 h 128"/>
                <a:gd name="T6" fmla="*/ 0 w 42"/>
                <a:gd name="T7" fmla="*/ 0 h 128"/>
                <a:gd name="T8" fmla="*/ 0 w 42"/>
                <a:gd name="T9" fmla="*/ 0 h 128"/>
                <a:gd name="T10" fmla="*/ 0 w 42"/>
                <a:gd name="T11" fmla="*/ 0 h 128"/>
                <a:gd name="T12" fmla="*/ 0 w 42"/>
                <a:gd name="T13" fmla="*/ 0 h 128"/>
                <a:gd name="T14" fmla="*/ 0 w 42"/>
                <a:gd name="T15" fmla="*/ 0 h 128"/>
                <a:gd name="T16" fmla="*/ 0 w 42"/>
                <a:gd name="T17" fmla="*/ 0 h 128"/>
                <a:gd name="T18" fmla="*/ 0 w 42"/>
                <a:gd name="T19" fmla="*/ 0 h 128"/>
                <a:gd name="T20" fmla="*/ 0 w 42"/>
                <a:gd name="T21" fmla="*/ 0 h 128"/>
                <a:gd name="T22" fmla="*/ 0 w 42"/>
                <a:gd name="T23" fmla="*/ 0 h 128"/>
                <a:gd name="T24" fmla="*/ 0 w 42"/>
                <a:gd name="T25" fmla="*/ 0 h 128"/>
                <a:gd name="T26" fmla="*/ 0 w 42"/>
                <a:gd name="T27" fmla="*/ 0 h 128"/>
                <a:gd name="T28" fmla="*/ 0 w 42"/>
                <a:gd name="T29" fmla="*/ 0 h 128"/>
                <a:gd name="T30" fmla="*/ 0 w 42"/>
                <a:gd name="T31" fmla="*/ 0 h 128"/>
                <a:gd name="T32" fmla="*/ 0 w 42"/>
                <a:gd name="T33" fmla="*/ 0 h 128"/>
                <a:gd name="T34" fmla="*/ 0 w 42"/>
                <a:gd name="T35" fmla="*/ 0 h 128"/>
                <a:gd name="T36" fmla="*/ 0 w 42"/>
                <a:gd name="T37" fmla="*/ 0 h 128"/>
                <a:gd name="T38" fmla="*/ 0 w 42"/>
                <a:gd name="T39" fmla="*/ 0 h 128"/>
                <a:gd name="T40" fmla="*/ 0 w 42"/>
                <a:gd name="T41" fmla="*/ 0 h 128"/>
                <a:gd name="T42" fmla="*/ 0 w 42"/>
                <a:gd name="T43" fmla="*/ 0 h 128"/>
                <a:gd name="T44" fmla="*/ 0 w 42"/>
                <a:gd name="T45" fmla="*/ 0 h 128"/>
                <a:gd name="T46" fmla="*/ 0 w 42"/>
                <a:gd name="T47" fmla="*/ 0 h 128"/>
                <a:gd name="T48" fmla="*/ 0 w 42"/>
                <a:gd name="T49" fmla="*/ 0 h 128"/>
                <a:gd name="T50" fmla="*/ 0 w 42"/>
                <a:gd name="T51" fmla="*/ 0 h 128"/>
                <a:gd name="T52" fmla="*/ 0 w 42"/>
                <a:gd name="T53" fmla="*/ 0 h 128"/>
                <a:gd name="T54" fmla="*/ 0 w 42"/>
                <a:gd name="T55" fmla="*/ 0 h 128"/>
                <a:gd name="T56" fmla="*/ 0 w 42"/>
                <a:gd name="T57" fmla="*/ 0 h 128"/>
                <a:gd name="T58" fmla="*/ 0 w 42"/>
                <a:gd name="T59" fmla="*/ 0 h 128"/>
                <a:gd name="T60" fmla="*/ 0 w 42"/>
                <a:gd name="T61" fmla="*/ 0 h 128"/>
                <a:gd name="T62" fmla="*/ 0 w 42"/>
                <a:gd name="T63" fmla="*/ 0 h 128"/>
                <a:gd name="T64" fmla="*/ 0 w 42"/>
                <a:gd name="T65" fmla="*/ 0 h 128"/>
                <a:gd name="T66" fmla="*/ 0 w 42"/>
                <a:gd name="T67" fmla="*/ 0 h 128"/>
                <a:gd name="T68" fmla="*/ 0 w 42"/>
                <a:gd name="T69" fmla="*/ 0 h 128"/>
                <a:gd name="T70" fmla="*/ 0 w 42"/>
                <a:gd name="T71" fmla="*/ 0 h 128"/>
                <a:gd name="T72" fmla="*/ 0 w 42"/>
                <a:gd name="T73" fmla="*/ 0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" h="128">
                  <a:moveTo>
                    <a:pt x="1" y="0"/>
                  </a:moveTo>
                  <a:lnTo>
                    <a:pt x="1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" y="58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6" y="87"/>
                  </a:lnTo>
                  <a:lnTo>
                    <a:pt x="9" y="95"/>
                  </a:lnTo>
                  <a:lnTo>
                    <a:pt x="12" y="102"/>
                  </a:lnTo>
                  <a:lnTo>
                    <a:pt x="15" y="110"/>
                  </a:lnTo>
                  <a:lnTo>
                    <a:pt x="19" y="116"/>
                  </a:lnTo>
                  <a:lnTo>
                    <a:pt x="24" y="121"/>
                  </a:lnTo>
                  <a:lnTo>
                    <a:pt x="29" y="125"/>
                  </a:lnTo>
                  <a:lnTo>
                    <a:pt x="35" y="127"/>
                  </a:lnTo>
                  <a:lnTo>
                    <a:pt x="41" y="128"/>
                  </a:lnTo>
                  <a:lnTo>
                    <a:pt x="42" y="117"/>
                  </a:lnTo>
                  <a:lnTo>
                    <a:pt x="38" y="117"/>
                  </a:lnTo>
                  <a:lnTo>
                    <a:pt x="35" y="115"/>
                  </a:lnTo>
                  <a:lnTo>
                    <a:pt x="31" y="113"/>
                  </a:lnTo>
                  <a:lnTo>
                    <a:pt x="28" y="109"/>
                  </a:lnTo>
                  <a:lnTo>
                    <a:pt x="25" y="103"/>
                  </a:lnTo>
                  <a:lnTo>
                    <a:pt x="22" y="98"/>
                  </a:lnTo>
                  <a:lnTo>
                    <a:pt x="19" y="91"/>
                  </a:lnTo>
                  <a:lnTo>
                    <a:pt x="17" y="84"/>
                  </a:lnTo>
                  <a:lnTo>
                    <a:pt x="15" y="76"/>
                  </a:lnTo>
                  <a:lnTo>
                    <a:pt x="13" y="67"/>
                  </a:lnTo>
                  <a:lnTo>
                    <a:pt x="12" y="57"/>
                  </a:lnTo>
                  <a:lnTo>
                    <a:pt x="11" y="47"/>
                  </a:lnTo>
                  <a:lnTo>
                    <a:pt x="11" y="36"/>
                  </a:lnTo>
                  <a:lnTo>
                    <a:pt x="11" y="25"/>
                  </a:lnTo>
                  <a:lnTo>
                    <a:pt x="11" y="14"/>
                  </a:lnTo>
                  <a:lnTo>
                    <a:pt x="1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56"/>
            <p:cNvSpPr>
              <a:spLocks/>
            </p:cNvSpPr>
            <p:nvPr/>
          </p:nvSpPr>
          <p:spPr bwMode="auto">
            <a:xfrm>
              <a:off x="3841" y="2873"/>
              <a:ext cx="8" cy="16"/>
            </a:xfrm>
            <a:custGeom>
              <a:avLst/>
              <a:gdLst>
                <a:gd name="T0" fmla="*/ 0 w 67"/>
                <a:gd name="T1" fmla="*/ 0 h 123"/>
                <a:gd name="T2" fmla="*/ 0 w 67"/>
                <a:gd name="T3" fmla="*/ 0 h 123"/>
                <a:gd name="T4" fmla="*/ 0 w 67"/>
                <a:gd name="T5" fmla="*/ 0 h 123"/>
                <a:gd name="T6" fmla="*/ 0 w 67"/>
                <a:gd name="T7" fmla="*/ 0 h 123"/>
                <a:gd name="T8" fmla="*/ 0 w 67"/>
                <a:gd name="T9" fmla="*/ 0 h 123"/>
                <a:gd name="T10" fmla="*/ 0 w 67"/>
                <a:gd name="T11" fmla="*/ 0 h 123"/>
                <a:gd name="T12" fmla="*/ 0 w 67"/>
                <a:gd name="T13" fmla="*/ 0 h 123"/>
                <a:gd name="T14" fmla="*/ 0 w 67"/>
                <a:gd name="T15" fmla="*/ 0 h 123"/>
                <a:gd name="T16" fmla="*/ 0 w 67"/>
                <a:gd name="T17" fmla="*/ 0 h 123"/>
                <a:gd name="T18" fmla="*/ 0 w 67"/>
                <a:gd name="T19" fmla="*/ 0 h 123"/>
                <a:gd name="T20" fmla="*/ 0 w 67"/>
                <a:gd name="T21" fmla="*/ 0 h 123"/>
                <a:gd name="T22" fmla="*/ 0 w 67"/>
                <a:gd name="T23" fmla="*/ 0 h 123"/>
                <a:gd name="T24" fmla="*/ 0 w 67"/>
                <a:gd name="T25" fmla="*/ 0 h 123"/>
                <a:gd name="T26" fmla="*/ 0 w 67"/>
                <a:gd name="T27" fmla="*/ 0 h 123"/>
                <a:gd name="T28" fmla="*/ 0 w 67"/>
                <a:gd name="T29" fmla="*/ 0 h 123"/>
                <a:gd name="T30" fmla="*/ 0 w 67"/>
                <a:gd name="T31" fmla="*/ 0 h 123"/>
                <a:gd name="T32" fmla="*/ 0 w 67"/>
                <a:gd name="T33" fmla="*/ 0 h 123"/>
                <a:gd name="T34" fmla="*/ 0 w 67"/>
                <a:gd name="T35" fmla="*/ 0 h 123"/>
                <a:gd name="T36" fmla="*/ 0 w 67"/>
                <a:gd name="T37" fmla="*/ 0 h 123"/>
                <a:gd name="T38" fmla="*/ 0 w 67"/>
                <a:gd name="T39" fmla="*/ 0 h 123"/>
                <a:gd name="T40" fmla="*/ 0 w 67"/>
                <a:gd name="T41" fmla="*/ 0 h 123"/>
                <a:gd name="T42" fmla="*/ 0 w 67"/>
                <a:gd name="T43" fmla="*/ 0 h 123"/>
                <a:gd name="T44" fmla="*/ 0 w 67"/>
                <a:gd name="T45" fmla="*/ 0 h 123"/>
                <a:gd name="T46" fmla="*/ 0 w 67"/>
                <a:gd name="T47" fmla="*/ 0 h 123"/>
                <a:gd name="T48" fmla="*/ 0 w 67"/>
                <a:gd name="T49" fmla="*/ 0 h 123"/>
                <a:gd name="T50" fmla="*/ 0 w 67"/>
                <a:gd name="T51" fmla="*/ 0 h 123"/>
                <a:gd name="T52" fmla="*/ 0 w 67"/>
                <a:gd name="T53" fmla="*/ 0 h 123"/>
                <a:gd name="T54" fmla="*/ 0 w 67"/>
                <a:gd name="T55" fmla="*/ 0 h 123"/>
                <a:gd name="T56" fmla="*/ 0 w 67"/>
                <a:gd name="T57" fmla="*/ 0 h 123"/>
                <a:gd name="T58" fmla="*/ 0 w 67"/>
                <a:gd name="T59" fmla="*/ 0 h 123"/>
                <a:gd name="T60" fmla="*/ 0 w 67"/>
                <a:gd name="T61" fmla="*/ 0 h 123"/>
                <a:gd name="T62" fmla="*/ 0 w 67"/>
                <a:gd name="T63" fmla="*/ 0 h 123"/>
                <a:gd name="T64" fmla="*/ 0 w 67"/>
                <a:gd name="T65" fmla="*/ 0 h 123"/>
                <a:gd name="T66" fmla="*/ 0 w 67"/>
                <a:gd name="T67" fmla="*/ 0 h 123"/>
                <a:gd name="T68" fmla="*/ 0 w 67"/>
                <a:gd name="T69" fmla="*/ 0 h 123"/>
                <a:gd name="T70" fmla="*/ 0 w 67"/>
                <a:gd name="T71" fmla="*/ 0 h 123"/>
                <a:gd name="T72" fmla="*/ 0 w 67"/>
                <a:gd name="T73" fmla="*/ 0 h 1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" h="123">
                  <a:moveTo>
                    <a:pt x="67" y="0"/>
                  </a:moveTo>
                  <a:lnTo>
                    <a:pt x="67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9" y="6"/>
                  </a:lnTo>
                  <a:lnTo>
                    <a:pt x="43" y="10"/>
                  </a:lnTo>
                  <a:lnTo>
                    <a:pt x="38" y="15"/>
                  </a:lnTo>
                  <a:lnTo>
                    <a:pt x="33" y="21"/>
                  </a:lnTo>
                  <a:lnTo>
                    <a:pt x="28" y="28"/>
                  </a:lnTo>
                  <a:lnTo>
                    <a:pt x="24" y="36"/>
                  </a:lnTo>
                  <a:lnTo>
                    <a:pt x="20" y="44"/>
                  </a:lnTo>
                  <a:lnTo>
                    <a:pt x="16" y="54"/>
                  </a:lnTo>
                  <a:lnTo>
                    <a:pt x="13" y="64"/>
                  </a:lnTo>
                  <a:lnTo>
                    <a:pt x="9" y="74"/>
                  </a:lnTo>
                  <a:lnTo>
                    <a:pt x="6" y="85"/>
                  </a:lnTo>
                  <a:lnTo>
                    <a:pt x="4" y="96"/>
                  </a:lnTo>
                  <a:lnTo>
                    <a:pt x="2" y="109"/>
                  </a:lnTo>
                  <a:lnTo>
                    <a:pt x="0" y="121"/>
                  </a:lnTo>
                  <a:lnTo>
                    <a:pt x="11" y="123"/>
                  </a:lnTo>
                  <a:lnTo>
                    <a:pt x="13" y="111"/>
                  </a:lnTo>
                  <a:lnTo>
                    <a:pt x="15" y="99"/>
                  </a:lnTo>
                  <a:lnTo>
                    <a:pt x="17" y="88"/>
                  </a:lnTo>
                  <a:lnTo>
                    <a:pt x="20" y="77"/>
                  </a:lnTo>
                  <a:lnTo>
                    <a:pt x="23" y="67"/>
                  </a:lnTo>
                  <a:lnTo>
                    <a:pt x="26" y="58"/>
                  </a:lnTo>
                  <a:lnTo>
                    <a:pt x="30" y="49"/>
                  </a:lnTo>
                  <a:lnTo>
                    <a:pt x="34" y="41"/>
                  </a:lnTo>
                  <a:lnTo>
                    <a:pt x="38" y="34"/>
                  </a:lnTo>
                  <a:lnTo>
                    <a:pt x="42" y="28"/>
                  </a:lnTo>
                  <a:lnTo>
                    <a:pt x="46" y="22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8" y="13"/>
                  </a:lnTo>
                  <a:lnTo>
                    <a:pt x="63" y="12"/>
                  </a:lnTo>
                  <a:lnTo>
                    <a:pt x="66" y="1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Freeform 57"/>
            <p:cNvSpPr>
              <a:spLocks/>
            </p:cNvSpPr>
            <p:nvPr/>
          </p:nvSpPr>
          <p:spPr bwMode="auto">
            <a:xfrm>
              <a:off x="3849" y="2873"/>
              <a:ext cx="5" cy="17"/>
            </a:xfrm>
            <a:custGeom>
              <a:avLst/>
              <a:gdLst>
                <a:gd name="T0" fmla="*/ 0 w 43"/>
                <a:gd name="T1" fmla="*/ 0 h 128"/>
                <a:gd name="T2" fmla="*/ 0 w 43"/>
                <a:gd name="T3" fmla="*/ 0 h 128"/>
                <a:gd name="T4" fmla="*/ 0 w 43"/>
                <a:gd name="T5" fmla="*/ 0 h 128"/>
                <a:gd name="T6" fmla="*/ 0 w 43"/>
                <a:gd name="T7" fmla="*/ 0 h 128"/>
                <a:gd name="T8" fmla="*/ 0 w 43"/>
                <a:gd name="T9" fmla="*/ 0 h 128"/>
                <a:gd name="T10" fmla="*/ 0 w 43"/>
                <a:gd name="T11" fmla="*/ 0 h 128"/>
                <a:gd name="T12" fmla="*/ 0 w 43"/>
                <a:gd name="T13" fmla="*/ 0 h 128"/>
                <a:gd name="T14" fmla="*/ 0 w 43"/>
                <a:gd name="T15" fmla="*/ 0 h 128"/>
                <a:gd name="T16" fmla="*/ 0 w 43"/>
                <a:gd name="T17" fmla="*/ 0 h 128"/>
                <a:gd name="T18" fmla="*/ 0 w 43"/>
                <a:gd name="T19" fmla="*/ 0 h 128"/>
                <a:gd name="T20" fmla="*/ 0 w 43"/>
                <a:gd name="T21" fmla="*/ 0 h 128"/>
                <a:gd name="T22" fmla="*/ 0 w 43"/>
                <a:gd name="T23" fmla="*/ 0 h 128"/>
                <a:gd name="T24" fmla="*/ 0 w 43"/>
                <a:gd name="T25" fmla="*/ 0 h 128"/>
                <a:gd name="T26" fmla="*/ 0 w 43"/>
                <a:gd name="T27" fmla="*/ 0 h 128"/>
                <a:gd name="T28" fmla="*/ 0 w 43"/>
                <a:gd name="T29" fmla="*/ 0 h 128"/>
                <a:gd name="T30" fmla="*/ 0 w 43"/>
                <a:gd name="T31" fmla="*/ 0 h 128"/>
                <a:gd name="T32" fmla="*/ 0 w 43"/>
                <a:gd name="T33" fmla="*/ 0 h 128"/>
                <a:gd name="T34" fmla="*/ 0 w 43"/>
                <a:gd name="T35" fmla="*/ 0 h 128"/>
                <a:gd name="T36" fmla="*/ 0 w 43"/>
                <a:gd name="T37" fmla="*/ 0 h 128"/>
                <a:gd name="T38" fmla="*/ 0 w 43"/>
                <a:gd name="T39" fmla="*/ 0 h 128"/>
                <a:gd name="T40" fmla="*/ 0 w 43"/>
                <a:gd name="T41" fmla="*/ 0 h 128"/>
                <a:gd name="T42" fmla="*/ 0 w 43"/>
                <a:gd name="T43" fmla="*/ 0 h 128"/>
                <a:gd name="T44" fmla="*/ 0 w 43"/>
                <a:gd name="T45" fmla="*/ 0 h 128"/>
                <a:gd name="T46" fmla="*/ 0 w 43"/>
                <a:gd name="T47" fmla="*/ 0 h 128"/>
                <a:gd name="T48" fmla="*/ 0 w 43"/>
                <a:gd name="T49" fmla="*/ 0 h 128"/>
                <a:gd name="T50" fmla="*/ 0 w 43"/>
                <a:gd name="T51" fmla="*/ 0 h 128"/>
                <a:gd name="T52" fmla="*/ 0 w 43"/>
                <a:gd name="T53" fmla="*/ 0 h 128"/>
                <a:gd name="T54" fmla="*/ 0 w 43"/>
                <a:gd name="T55" fmla="*/ 0 h 128"/>
                <a:gd name="T56" fmla="*/ 0 w 43"/>
                <a:gd name="T57" fmla="*/ 0 h 128"/>
                <a:gd name="T58" fmla="*/ 0 w 43"/>
                <a:gd name="T59" fmla="*/ 0 h 128"/>
                <a:gd name="T60" fmla="*/ 0 w 43"/>
                <a:gd name="T61" fmla="*/ 0 h 128"/>
                <a:gd name="T62" fmla="*/ 0 w 43"/>
                <a:gd name="T63" fmla="*/ 0 h 128"/>
                <a:gd name="T64" fmla="*/ 0 w 43"/>
                <a:gd name="T65" fmla="*/ 0 h 128"/>
                <a:gd name="T66" fmla="*/ 0 w 43"/>
                <a:gd name="T67" fmla="*/ 0 h 128"/>
                <a:gd name="T68" fmla="*/ 0 w 43"/>
                <a:gd name="T69" fmla="*/ 0 h 128"/>
                <a:gd name="T70" fmla="*/ 0 w 43"/>
                <a:gd name="T71" fmla="*/ 0 h 128"/>
                <a:gd name="T72" fmla="*/ 0 w 43"/>
                <a:gd name="T73" fmla="*/ 0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128">
                  <a:moveTo>
                    <a:pt x="41" y="128"/>
                  </a:moveTo>
                  <a:lnTo>
                    <a:pt x="41" y="128"/>
                  </a:lnTo>
                  <a:lnTo>
                    <a:pt x="42" y="116"/>
                  </a:lnTo>
                  <a:lnTo>
                    <a:pt x="43" y="102"/>
                  </a:lnTo>
                  <a:lnTo>
                    <a:pt x="43" y="91"/>
                  </a:lnTo>
                  <a:lnTo>
                    <a:pt x="42" y="80"/>
                  </a:lnTo>
                  <a:lnTo>
                    <a:pt x="42" y="69"/>
                  </a:lnTo>
                  <a:lnTo>
                    <a:pt x="40" y="59"/>
                  </a:lnTo>
                  <a:lnTo>
                    <a:pt x="38" y="50"/>
                  </a:lnTo>
                  <a:lnTo>
                    <a:pt x="36" y="40"/>
                  </a:lnTo>
                  <a:lnTo>
                    <a:pt x="33" y="32"/>
                  </a:lnTo>
                  <a:lnTo>
                    <a:pt x="30" y="25"/>
                  </a:lnTo>
                  <a:lnTo>
                    <a:pt x="26" y="18"/>
                  </a:lnTo>
                  <a:lnTo>
                    <a:pt x="22" y="12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3" y="20"/>
                  </a:lnTo>
                  <a:lnTo>
                    <a:pt x="16" y="24"/>
                  </a:lnTo>
                  <a:lnTo>
                    <a:pt x="19" y="30"/>
                  </a:lnTo>
                  <a:lnTo>
                    <a:pt x="22" y="36"/>
                  </a:lnTo>
                  <a:lnTo>
                    <a:pt x="25" y="44"/>
                  </a:lnTo>
                  <a:lnTo>
                    <a:pt x="26" y="52"/>
                  </a:lnTo>
                  <a:lnTo>
                    <a:pt x="29" y="61"/>
                  </a:lnTo>
                  <a:lnTo>
                    <a:pt x="30" y="71"/>
                  </a:lnTo>
                  <a:lnTo>
                    <a:pt x="31" y="81"/>
                  </a:lnTo>
                  <a:lnTo>
                    <a:pt x="32" y="91"/>
                  </a:lnTo>
                  <a:lnTo>
                    <a:pt x="32" y="102"/>
                  </a:lnTo>
                  <a:lnTo>
                    <a:pt x="31" y="115"/>
                  </a:lnTo>
                  <a:lnTo>
                    <a:pt x="30" y="127"/>
                  </a:lnTo>
                  <a:lnTo>
                    <a:pt x="41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58"/>
            <p:cNvSpPr>
              <a:spLocks/>
            </p:cNvSpPr>
            <p:nvPr/>
          </p:nvSpPr>
          <p:spPr bwMode="auto">
            <a:xfrm>
              <a:off x="3846" y="2890"/>
              <a:ext cx="8" cy="15"/>
            </a:xfrm>
            <a:custGeom>
              <a:avLst/>
              <a:gdLst>
                <a:gd name="T0" fmla="*/ 0 w 67"/>
                <a:gd name="T1" fmla="*/ 0 h 122"/>
                <a:gd name="T2" fmla="*/ 0 w 67"/>
                <a:gd name="T3" fmla="*/ 0 h 122"/>
                <a:gd name="T4" fmla="*/ 0 w 67"/>
                <a:gd name="T5" fmla="*/ 0 h 122"/>
                <a:gd name="T6" fmla="*/ 0 w 67"/>
                <a:gd name="T7" fmla="*/ 0 h 122"/>
                <a:gd name="T8" fmla="*/ 0 w 67"/>
                <a:gd name="T9" fmla="*/ 0 h 122"/>
                <a:gd name="T10" fmla="*/ 0 w 67"/>
                <a:gd name="T11" fmla="*/ 0 h 122"/>
                <a:gd name="T12" fmla="*/ 0 w 67"/>
                <a:gd name="T13" fmla="*/ 0 h 122"/>
                <a:gd name="T14" fmla="*/ 0 w 67"/>
                <a:gd name="T15" fmla="*/ 0 h 122"/>
                <a:gd name="T16" fmla="*/ 0 w 67"/>
                <a:gd name="T17" fmla="*/ 0 h 122"/>
                <a:gd name="T18" fmla="*/ 0 w 67"/>
                <a:gd name="T19" fmla="*/ 0 h 122"/>
                <a:gd name="T20" fmla="*/ 0 w 67"/>
                <a:gd name="T21" fmla="*/ 0 h 122"/>
                <a:gd name="T22" fmla="*/ 0 w 67"/>
                <a:gd name="T23" fmla="*/ 0 h 122"/>
                <a:gd name="T24" fmla="*/ 0 w 67"/>
                <a:gd name="T25" fmla="*/ 0 h 122"/>
                <a:gd name="T26" fmla="*/ 0 w 67"/>
                <a:gd name="T27" fmla="*/ 0 h 122"/>
                <a:gd name="T28" fmla="*/ 0 w 67"/>
                <a:gd name="T29" fmla="*/ 0 h 122"/>
                <a:gd name="T30" fmla="*/ 0 w 67"/>
                <a:gd name="T31" fmla="*/ 0 h 122"/>
                <a:gd name="T32" fmla="*/ 0 w 67"/>
                <a:gd name="T33" fmla="*/ 0 h 122"/>
                <a:gd name="T34" fmla="*/ 0 w 67"/>
                <a:gd name="T35" fmla="*/ 0 h 122"/>
                <a:gd name="T36" fmla="*/ 0 w 67"/>
                <a:gd name="T37" fmla="*/ 0 h 122"/>
                <a:gd name="T38" fmla="*/ 0 w 67"/>
                <a:gd name="T39" fmla="*/ 0 h 122"/>
                <a:gd name="T40" fmla="*/ 0 w 67"/>
                <a:gd name="T41" fmla="*/ 0 h 122"/>
                <a:gd name="T42" fmla="*/ 0 w 67"/>
                <a:gd name="T43" fmla="*/ 0 h 122"/>
                <a:gd name="T44" fmla="*/ 0 w 67"/>
                <a:gd name="T45" fmla="*/ 0 h 122"/>
                <a:gd name="T46" fmla="*/ 0 w 67"/>
                <a:gd name="T47" fmla="*/ 0 h 122"/>
                <a:gd name="T48" fmla="*/ 0 w 67"/>
                <a:gd name="T49" fmla="*/ 0 h 122"/>
                <a:gd name="T50" fmla="*/ 0 w 67"/>
                <a:gd name="T51" fmla="*/ 0 h 122"/>
                <a:gd name="T52" fmla="*/ 0 w 67"/>
                <a:gd name="T53" fmla="*/ 0 h 122"/>
                <a:gd name="T54" fmla="*/ 0 w 67"/>
                <a:gd name="T55" fmla="*/ 0 h 122"/>
                <a:gd name="T56" fmla="*/ 0 w 67"/>
                <a:gd name="T57" fmla="*/ 0 h 122"/>
                <a:gd name="T58" fmla="*/ 0 w 67"/>
                <a:gd name="T59" fmla="*/ 0 h 122"/>
                <a:gd name="T60" fmla="*/ 0 w 67"/>
                <a:gd name="T61" fmla="*/ 0 h 122"/>
                <a:gd name="T62" fmla="*/ 0 w 67"/>
                <a:gd name="T63" fmla="*/ 0 h 122"/>
                <a:gd name="T64" fmla="*/ 0 w 67"/>
                <a:gd name="T65" fmla="*/ 0 h 122"/>
                <a:gd name="T66" fmla="*/ 0 w 67"/>
                <a:gd name="T67" fmla="*/ 0 h 122"/>
                <a:gd name="T68" fmla="*/ 0 w 67"/>
                <a:gd name="T69" fmla="*/ 0 h 122"/>
                <a:gd name="T70" fmla="*/ 0 w 67"/>
                <a:gd name="T71" fmla="*/ 0 h 122"/>
                <a:gd name="T72" fmla="*/ 0 w 67"/>
                <a:gd name="T73" fmla="*/ 0 h 1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" h="122">
                  <a:moveTo>
                    <a:pt x="0" y="122"/>
                  </a:moveTo>
                  <a:lnTo>
                    <a:pt x="0" y="122"/>
                  </a:lnTo>
                  <a:lnTo>
                    <a:pt x="6" y="122"/>
                  </a:lnTo>
                  <a:lnTo>
                    <a:pt x="12" y="120"/>
                  </a:lnTo>
                  <a:lnTo>
                    <a:pt x="18" y="117"/>
                  </a:lnTo>
                  <a:lnTo>
                    <a:pt x="23" y="112"/>
                  </a:lnTo>
                  <a:lnTo>
                    <a:pt x="28" y="107"/>
                  </a:lnTo>
                  <a:lnTo>
                    <a:pt x="33" y="101"/>
                  </a:lnTo>
                  <a:lnTo>
                    <a:pt x="38" y="93"/>
                  </a:lnTo>
                  <a:lnTo>
                    <a:pt x="42" y="85"/>
                  </a:lnTo>
                  <a:lnTo>
                    <a:pt x="47" y="77"/>
                  </a:lnTo>
                  <a:lnTo>
                    <a:pt x="50" y="68"/>
                  </a:lnTo>
                  <a:lnTo>
                    <a:pt x="55" y="58"/>
                  </a:lnTo>
                  <a:lnTo>
                    <a:pt x="58" y="48"/>
                  </a:lnTo>
                  <a:lnTo>
                    <a:pt x="61" y="36"/>
                  </a:lnTo>
                  <a:lnTo>
                    <a:pt x="64" y="25"/>
                  </a:lnTo>
                  <a:lnTo>
                    <a:pt x="66" y="13"/>
                  </a:lnTo>
                  <a:lnTo>
                    <a:pt x="67" y="1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51" y="23"/>
                  </a:lnTo>
                  <a:lnTo>
                    <a:pt x="49" y="34"/>
                  </a:lnTo>
                  <a:lnTo>
                    <a:pt x="47" y="44"/>
                  </a:lnTo>
                  <a:lnTo>
                    <a:pt x="43" y="54"/>
                  </a:lnTo>
                  <a:lnTo>
                    <a:pt x="40" y="64"/>
                  </a:lnTo>
                  <a:lnTo>
                    <a:pt x="36" y="72"/>
                  </a:lnTo>
                  <a:lnTo>
                    <a:pt x="33" y="80"/>
                  </a:lnTo>
                  <a:lnTo>
                    <a:pt x="29" y="87"/>
                  </a:lnTo>
                  <a:lnTo>
                    <a:pt x="25" y="94"/>
                  </a:lnTo>
                  <a:lnTo>
                    <a:pt x="20" y="99"/>
                  </a:lnTo>
                  <a:lnTo>
                    <a:pt x="16" y="104"/>
                  </a:lnTo>
                  <a:lnTo>
                    <a:pt x="12" y="107"/>
                  </a:lnTo>
                  <a:lnTo>
                    <a:pt x="7" y="109"/>
                  </a:lnTo>
                  <a:lnTo>
                    <a:pt x="4" y="111"/>
                  </a:lnTo>
                  <a:lnTo>
                    <a:pt x="1" y="111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59"/>
            <p:cNvSpPr>
              <a:spLocks/>
            </p:cNvSpPr>
            <p:nvPr/>
          </p:nvSpPr>
          <p:spPr bwMode="auto">
            <a:xfrm>
              <a:off x="3757" y="2877"/>
              <a:ext cx="16" cy="28"/>
            </a:xfrm>
            <a:custGeom>
              <a:avLst/>
              <a:gdLst>
                <a:gd name="T0" fmla="*/ 0 w 129"/>
                <a:gd name="T1" fmla="*/ 0 h 222"/>
                <a:gd name="T2" fmla="*/ 0 w 129"/>
                <a:gd name="T3" fmla="*/ 0 h 222"/>
                <a:gd name="T4" fmla="*/ 0 w 129"/>
                <a:gd name="T5" fmla="*/ 0 h 222"/>
                <a:gd name="T6" fmla="*/ 0 w 129"/>
                <a:gd name="T7" fmla="*/ 0 h 222"/>
                <a:gd name="T8" fmla="*/ 0 w 129"/>
                <a:gd name="T9" fmla="*/ 0 h 222"/>
                <a:gd name="T10" fmla="*/ 0 w 129"/>
                <a:gd name="T11" fmla="*/ 0 h 222"/>
                <a:gd name="T12" fmla="*/ 0 w 129"/>
                <a:gd name="T13" fmla="*/ 0 h 222"/>
                <a:gd name="T14" fmla="*/ 0 w 129"/>
                <a:gd name="T15" fmla="*/ 0 h 222"/>
                <a:gd name="T16" fmla="*/ 0 w 129"/>
                <a:gd name="T17" fmla="*/ 0 h 222"/>
                <a:gd name="T18" fmla="*/ 0 w 129"/>
                <a:gd name="T19" fmla="*/ 0 h 222"/>
                <a:gd name="T20" fmla="*/ 0 w 129"/>
                <a:gd name="T21" fmla="*/ 0 h 222"/>
                <a:gd name="T22" fmla="*/ 0 w 129"/>
                <a:gd name="T23" fmla="*/ 0 h 222"/>
                <a:gd name="T24" fmla="*/ 0 w 129"/>
                <a:gd name="T25" fmla="*/ 0 h 222"/>
                <a:gd name="T26" fmla="*/ 0 w 129"/>
                <a:gd name="T27" fmla="*/ 0 h 222"/>
                <a:gd name="T28" fmla="*/ 0 w 129"/>
                <a:gd name="T29" fmla="*/ 0 h 222"/>
                <a:gd name="T30" fmla="*/ 0 w 129"/>
                <a:gd name="T31" fmla="*/ 0 h 222"/>
                <a:gd name="T32" fmla="*/ 0 w 129"/>
                <a:gd name="T33" fmla="*/ 0 h 222"/>
                <a:gd name="T34" fmla="*/ 0 w 129"/>
                <a:gd name="T35" fmla="*/ 0 h 222"/>
                <a:gd name="T36" fmla="*/ 0 w 129"/>
                <a:gd name="T37" fmla="*/ 0 h 222"/>
                <a:gd name="T38" fmla="*/ 0 w 129"/>
                <a:gd name="T39" fmla="*/ 0 h 222"/>
                <a:gd name="T40" fmla="*/ 0 w 129"/>
                <a:gd name="T41" fmla="*/ 0 h 222"/>
                <a:gd name="T42" fmla="*/ 0 w 129"/>
                <a:gd name="T43" fmla="*/ 0 h 222"/>
                <a:gd name="T44" fmla="*/ 0 w 129"/>
                <a:gd name="T45" fmla="*/ 0 h 222"/>
                <a:gd name="T46" fmla="*/ 0 w 129"/>
                <a:gd name="T47" fmla="*/ 0 h 222"/>
                <a:gd name="T48" fmla="*/ 0 w 129"/>
                <a:gd name="T49" fmla="*/ 0 h 222"/>
                <a:gd name="T50" fmla="*/ 0 w 129"/>
                <a:gd name="T51" fmla="*/ 0 h 222"/>
                <a:gd name="T52" fmla="*/ 0 w 129"/>
                <a:gd name="T53" fmla="*/ 0 h 222"/>
                <a:gd name="T54" fmla="*/ 0 w 129"/>
                <a:gd name="T55" fmla="*/ 0 h 222"/>
                <a:gd name="T56" fmla="*/ 0 w 129"/>
                <a:gd name="T57" fmla="*/ 0 h 222"/>
                <a:gd name="T58" fmla="*/ 0 w 129"/>
                <a:gd name="T59" fmla="*/ 0 h 222"/>
                <a:gd name="T60" fmla="*/ 0 w 129"/>
                <a:gd name="T61" fmla="*/ 0 h 222"/>
                <a:gd name="T62" fmla="*/ 0 w 129"/>
                <a:gd name="T63" fmla="*/ 0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9" h="222">
                  <a:moveTo>
                    <a:pt x="114" y="220"/>
                  </a:moveTo>
                  <a:lnTo>
                    <a:pt x="109" y="222"/>
                  </a:lnTo>
                  <a:lnTo>
                    <a:pt x="104" y="222"/>
                  </a:lnTo>
                  <a:lnTo>
                    <a:pt x="99" y="221"/>
                  </a:lnTo>
                  <a:lnTo>
                    <a:pt x="93" y="219"/>
                  </a:lnTo>
                  <a:lnTo>
                    <a:pt x="88" y="216"/>
                  </a:lnTo>
                  <a:lnTo>
                    <a:pt x="82" y="212"/>
                  </a:lnTo>
                  <a:lnTo>
                    <a:pt x="76" y="207"/>
                  </a:lnTo>
                  <a:lnTo>
                    <a:pt x="70" y="201"/>
                  </a:lnTo>
                  <a:lnTo>
                    <a:pt x="63" y="193"/>
                  </a:lnTo>
                  <a:lnTo>
                    <a:pt x="57" y="185"/>
                  </a:lnTo>
                  <a:lnTo>
                    <a:pt x="51" y="177"/>
                  </a:lnTo>
                  <a:lnTo>
                    <a:pt x="45" y="168"/>
                  </a:lnTo>
                  <a:lnTo>
                    <a:pt x="39" y="158"/>
                  </a:lnTo>
                  <a:lnTo>
                    <a:pt x="34" y="148"/>
                  </a:lnTo>
                  <a:lnTo>
                    <a:pt x="28" y="137"/>
                  </a:lnTo>
                  <a:lnTo>
                    <a:pt x="23" y="126"/>
                  </a:lnTo>
                  <a:lnTo>
                    <a:pt x="18" y="115"/>
                  </a:lnTo>
                  <a:lnTo>
                    <a:pt x="13" y="104"/>
                  </a:lnTo>
                  <a:lnTo>
                    <a:pt x="10" y="94"/>
                  </a:lnTo>
                  <a:lnTo>
                    <a:pt x="6" y="84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7" y="2"/>
                  </a:lnTo>
                  <a:lnTo>
                    <a:pt x="42" y="5"/>
                  </a:lnTo>
                  <a:lnTo>
                    <a:pt x="48" y="9"/>
                  </a:lnTo>
                  <a:lnTo>
                    <a:pt x="54" y="13"/>
                  </a:lnTo>
                  <a:lnTo>
                    <a:pt x="60" y="18"/>
                  </a:lnTo>
                  <a:lnTo>
                    <a:pt x="67" y="25"/>
                  </a:lnTo>
                  <a:lnTo>
                    <a:pt x="73" y="32"/>
                  </a:lnTo>
                  <a:lnTo>
                    <a:pt x="79" y="39"/>
                  </a:lnTo>
                  <a:lnTo>
                    <a:pt x="85" y="48"/>
                  </a:lnTo>
                  <a:lnTo>
                    <a:pt x="91" y="57"/>
                  </a:lnTo>
                  <a:lnTo>
                    <a:pt x="96" y="67"/>
                  </a:lnTo>
                  <a:lnTo>
                    <a:pt x="102" y="78"/>
                  </a:lnTo>
                  <a:lnTo>
                    <a:pt x="107" y="90"/>
                  </a:lnTo>
                  <a:lnTo>
                    <a:pt x="112" y="101"/>
                  </a:lnTo>
                  <a:lnTo>
                    <a:pt x="116" y="112"/>
                  </a:lnTo>
                  <a:lnTo>
                    <a:pt x="119" y="123"/>
                  </a:lnTo>
                  <a:lnTo>
                    <a:pt x="123" y="133"/>
                  </a:lnTo>
                  <a:lnTo>
                    <a:pt x="125" y="144"/>
                  </a:lnTo>
                  <a:lnTo>
                    <a:pt x="127" y="154"/>
                  </a:lnTo>
                  <a:lnTo>
                    <a:pt x="128" y="163"/>
                  </a:lnTo>
                  <a:lnTo>
                    <a:pt x="129" y="172"/>
                  </a:lnTo>
                  <a:lnTo>
                    <a:pt x="129" y="181"/>
                  </a:lnTo>
                  <a:lnTo>
                    <a:pt x="129" y="189"/>
                  </a:lnTo>
                  <a:lnTo>
                    <a:pt x="128" y="196"/>
                  </a:lnTo>
                  <a:lnTo>
                    <a:pt x="126" y="203"/>
                  </a:lnTo>
                  <a:lnTo>
                    <a:pt x="124" y="209"/>
                  </a:lnTo>
                  <a:lnTo>
                    <a:pt x="121" y="214"/>
                  </a:lnTo>
                  <a:lnTo>
                    <a:pt x="118" y="217"/>
                  </a:lnTo>
                  <a:lnTo>
                    <a:pt x="114" y="220"/>
                  </a:lnTo>
                  <a:close/>
                </a:path>
              </a:pathLst>
            </a:custGeom>
            <a:solidFill>
              <a:srgbClr val="FFB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Freeform 60"/>
            <p:cNvSpPr>
              <a:spLocks/>
            </p:cNvSpPr>
            <p:nvPr/>
          </p:nvSpPr>
          <p:spPr bwMode="auto">
            <a:xfrm>
              <a:off x="3759" y="2892"/>
              <a:ext cx="12" cy="14"/>
            </a:xfrm>
            <a:custGeom>
              <a:avLst/>
              <a:gdLst>
                <a:gd name="T0" fmla="*/ 0 w 98"/>
                <a:gd name="T1" fmla="*/ 0 h 104"/>
                <a:gd name="T2" fmla="*/ 0 w 98"/>
                <a:gd name="T3" fmla="*/ 0 h 104"/>
                <a:gd name="T4" fmla="*/ 0 w 98"/>
                <a:gd name="T5" fmla="*/ 0 h 104"/>
                <a:gd name="T6" fmla="*/ 0 w 98"/>
                <a:gd name="T7" fmla="*/ 0 h 104"/>
                <a:gd name="T8" fmla="*/ 0 w 98"/>
                <a:gd name="T9" fmla="*/ 0 h 104"/>
                <a:gd name="T10" fmla="*/ 0 w 98"/>
                <a:gd name="T11" fmla="*/ 0 h 104"/>
                <a:gd name="T12" fmla="*/ 0 w 98"/>
                <a:gd name="T13" fmla="*/ 0 h 104"/>
                <a:gd name="T14" fmla="*/ 0 w 98"/>
                <a:gd name="T15" fmla="*/ 0 h 104"/>
                <a:gd name="T16" fmla="*/ 0 w 98"/>
                <a:gd name="T17" fmla="*/ 0 h 104"/>
                <a:gd name="T18" fmla="*/ 0 w 98"/>
                <a:gd name="T19" fmla="*/ 0 h 104"/>
                <a:gd name="T20" fmla="*/ 0 w 98"/>
                <a:gd name="T21" fmla="*/ 0 h 104"/>
                <a:gd name="T22" fmla="*/ 0 w 98"/>
                <a:gd name="T23" fmla="*/ 0 h 104"/>
                <a:gd name="T24" fmla="*/ 0 w 98"/>
                <a:gd name="T25" fmla="*/ 0 h 104"/>
                <a:gd name="T26" fmla="*/ 0 w 98"/>
                <a:gd name="T27" fmla="*/ 0 h 104"/>
                <a:gd name="T28" fmla="*/ 0 w 98"/>
                <a:gd name="T29" fmla="*/ 0 h 104"/>
                <a:gd name="T30" fmla="*/ 0 w 98"/>
                <a:gd name="T31" fmla="*/ 0 h 104"/>
                <a:gd name="T32" fmla="*/ 0 w 98"/>
                <a:gd name="T33" fmla="*/ 0 h 104"/>
                <a:gd name="T34" fmla="*/ 0 w 98"/>
                <a:gd name="T35" fmla="*/ 0 h 104"/>
                <a:gd name="T36" fmla="*/ 0 w 98"/>
                <a:gd name="T37" fmla="*/ 0 h 104"/>
                <a:gd name="T38" fmla="*/ 0 w 98"/>
                <a:gd name="T39" fmla="*/ 0 h 104"/>
                <a:gd name="T40" fmla="*/ 0 w 98"/>
                <a:gd name="T41" fmla="*/ 0 h 104"/>
                <a:gd name="T42" fmla="*/ 0 w 98"/>
                <a:gd name="T43" fmla="*/ 0 h 104"/>
                <a:gd name="T44" fmla="*/ 0 w 98"/>
                <a:gd name="T45" fmla="*/ 0 h 104"/>
                <a:gd name="T46" fmla="*/ 0 w 98"/>
                <a:gd name="T47" fmla="*/ 0 h 104"/>
                <a:gd name="T48" fmla="*/ 0 w 98"/>
                <a:gd name="T49" fmla="*/ 0 h 104"/>
                <a:gd name="T50" fmla="*/ 0 w 98"/>
                <a:gd name="T51" fmla="*/ 0 h 104"/>
                <a:gd name="T52" fmla="*/ 0 w 98"/>
                <a:gd name="T53" fmla="*/ 0 h 104"/>
                <a:gd name="T54" fmla="*/ 0 w 98"/>
                <a:gd name="T55" fmla="*/ 0 h 104"/>
                <a:gd name="T56" fmla="*/ 0 w 98"/>
                <a:gd name="T57" fmla="*/ 0 h 104"/>
                <a:gd name="T58" fmla="*/ 0 w 98"/>
                <a:gd name="T59" fmla="*/ 0 h 104"/>
                <a:gd name="T60" fmla="*/ 0 w 98"/>
                <a:gd name="T61" fmla="*/ 0 h 104"/>
                <a:gd name="T62" fmla="*/ 0 w 98"/>
                <a:gd name="T63" fmla="*/ 0 h 104"/>
                <a:gd name="T64" fmla="*/ 0 w 98"/>
                <a:gd name="T65" fmla="*/ 0 h 104"/>
                <a:gd name="T66" fmla="*/ 0 w 98"/>
                <a:gd name="T67" fmla="*/ 0 h 104"/>
                <a:gd name="T68" fmla="*/ 0 w 98"/>
                <a:gd name="T69" fmla="*/ 0 h 104"/>
                <a:gd name="T70" fmla="*/ 0 w 98"/>
                <a:gd name="T71" fmla="*/ 0 h 104"/>
                <a:gd name="T72" fmla="*/ 0 w 98"/>
                <a:gd name="T73" fmla="*/ 0 h 1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8" h="104">
                  <a:moveTo>
                    <a:pt x="0" y="5"/>
                  </a:moveTo>
                  <a:lnTo>
                    <a:pt x="0" y="5"/>
                  </a:lnTo>
                  <a:lnTo>
                    <a:pt x="5" y="16"/>
                  </a:lnTo>
                  <a:lnTo>
                    <a:pt x="11" y="27"/>
                  </a:lnTo>
                  <a:lnTo>
                    <a:pt x="17" y="37"/>
                  </a:lnTo>
                  <a:lnTo>
                    <a:pt x="23" y="46"/>
                  </a:lnTo>
                  <a:lnTo>
                    <a:pt x="29" y="56"/>
                  </a:lnTo>
                  <a:lnTo>
                    <a:pt x="35" y="64"/>
                  </a:lnTo>
                  <a:lnTo>
                    <a:pt x="41" y="72"/>
                  </a:lnTo>
                  <a:lnTo>
                    <a:pt x="48" y="81"/>
                  </a:lnTo>
                  <a:lnTo>
                    <a:pt x="54" y="87"/>
                  </a:lnTo>
                  <a:lnTo>
                    <a:pt x="61" y="92"/>
                  </a:lnTo>
                  <a:lnTo>
                    <a:pt x="67" y="97"/>
                  </a:lnTo>
                  <a:lnTo>
                    <a:pt x="73" y="100"/>
                  </a:lnTo>
                  <a:lnTo>
                    <a:pt x="79" y="102"/>
                  </a:lnTo>
                  <a:lnTo>
                    <a:pt x="86" y="104"/>
                  </a:lnTo>
                  <a:lnTo>
                    <a:pt x="93" y="103"/>
                  </a:lnTo>
                  <a:lnTo>
                    <a:pt x="98" y="101"/>
                  </a:lnTo>
                  <a:lnTo>
                    <a:pt x="93" y="91"/>
                  </a:lnTo>
                  <a:lnTo>
                    <a:pt x="90" y="92"/>
                  </a:lnTo>
                  <a:lnTo>
                    <a:pt x="87" y="93"/>
                  </a:lnTo>
                  <a:lnTo>
                    <a:pt x="83" y="92"/>
                  </a:lnTo>
                  <a:lnTo>
                    <a:pt x="78" y="90"/>
                  </a:lnTo>
                  <a:lnTo>
                    <a:pt x="73" y="87"/>
                  </a:lnTo>
                  <a:lnTo>
                    <a:pt x="67" y="83"/>
                  </a:lnTo>
                  <a:lnTo>
                    <a:pt x="62" y="79"/>
                  </a:lnTo>
                  <a:lnTo>
                    <a:pt x="56" y="72"/>
                  </a:lnTo>
                  <a:lnTo>
                    <a:pt x="50" y="65"/>
                  </a:lnTo>
                  <a:lnTo>
                    <a:pt x="44" y="58"/>
                  </a:lnTo>
                  <a:lnTo>
                    <a:pt x="38" y="50"/>
                  </a:lnTo>
                  <a:lnTo>
                    <a:pt x="32" y="41"/>
                  </a:lnTo>
                  <a:lnTo>
                    <a:pt x="26" y="31"/>
                  </a:lnTo>
                  <a:lnTo>
                    <a:pt x="21" y="21"/>
                  </a:lnTo>
                  <a:lnTo>
                    <a:pt x="15" y="11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Freeform 61"/>
            <p:cNvSpPr>
              <a:spLocks/>
            </p:cNvSpPr>
            <p:nvPr/>
          </p:nvSpPr>
          <p:spPr bwMode="auto">
            <a:xfrm>
              <a:off x="3757" y="2877"/>
              <a:ext cx="3" cy="16"/>
            </a:xfrm>
            <a:custGeom>
              <a:avLst/>
              <a:gdLst>
                <a:gd name="T0" fmla="*/ 0 w 34"/>
                <a:gd name="T1" fmla="*/ 0 h 132"/>
                <a:gd name="T2" fmla="*/ 0 w 34"/>
                <a:gd name="T3" fmla="*/ 0 h 132"/>
                <a:gd name="T4" fmla="*/ 0 w 34"/>
                <a:gd name="T5" fmla="*/ 0 h 132"/>
                <a:gd name="T6" fmla="*/ 0 w 34"/>
                <a:gd name="T7" fmla="*/ 0 h 132"/>
                <a:gd name="T8" fmla="*/ 0 w 34"/>
                <a:gd name="T9" fmla="*/ 0 h 132"/>
                <a:gd name="T10" fmla="*/ 0 w 34"/>
                <a:gd name="T11" fmla="*/ 0 h 132"/>
                <a:gd name="T12" fmla="*/ 0 w 34"/>
                <a:gd name="T13" fmla="*/ 0 h 132"/>
                <a:gd name="T14" fmla="*/ 0 w 34"/>
                <a:gd name="T15" fmla="*/ 0 h 132"/>
                <a:gd name="T16" fmla="*/ 0 w 34"/>
                <a:gd name="T17" fmla="*/ 0 h 132"/>
                <a:gd name="T18" fmla="*/ 0 w 34"/>
                <a:gd name="T19" fmla="*/ 0 h 132"/>
                <a:gd name="T20" fmla="*/ 0 w 34"/>
                <a:gd name="T21" fmla="*/ 0 h 132"/>
                <a:gd name="T22" fmla="*/ 0 w 34"/>
                <a:gd name="T23" fmla="*/ 0 h 132"/>
                <a:gd name="T24" fmla="*/ 0 w 34"/>
                <a:gd name="T25" fmla="*/ 0 h 132"/>
                <a:gd name="T26" fmla="*/ 0 w 34"/>
                <a:gd name="T27" fmla="*/ 0 h 132"/>
                <a:gd name="T28" fmla="*/ 0 w 34"/>
                <a:gd name="T29" fmla="*/ 0 h 132"/>
                <a:gd name="T30" fmla="*/ 0 w 34"/>
                <a:gd name="T31" fmla="*/ 0 h 132"/>
                <a:gd name="T32" fmla="*/ 0 w 34"/>
                <a:gd name="T33" fmla="*/ 0 h 132"/>
                <a:gd name="T34" fmla="*/ 0 w 34"/>
                <a:gd name="T35" fmla="*/ 0 h 132"/>
                <a:gd name="T36" fmla="*/ 0 w 34"/>
                <a:gd name="T37" fmla="*/ 0 h 132"/>
                <a:gd name="T38" fmla="*/ 0 w 34"/>
                <a:gd name="T39" fmla="*/ 0 h 132"/>
                <a:gd name="T40" fmla="*/ 0 w 34"/>
                <a:gd name="T41" fmla="*/ 0 h 132"/>
                <a:gd name="T42" fmla="*/ 0 w 34"/>
                <a:gd name="T43" fmla="*/ 0 h 132"/>
                <a:gd name="T44" fmla="*/ 0 w 34"/>
                <a:gd name="T45" fmla="*/ 0 h 132"/>
                <a:gd name="T46" fmla="*/ 0 w 34"/>
                <a:gd name="T47" fmla="*/ 0 h 132"/>
                <a:gd name="T48" fmla="*/ 0 w 34"/>
                <a:gd name="T49" fmla="*/ 0 h 132"/>
                <a:gd name="T50" fmla="*/ 0 w 34"/>
                <a:gd name="T51" fmla="*/ 0 h 132"/>
                <a:gd name="T52" fmla="*/ 0 w 34"/>
                <a:gd name="T53" fmla="*/ 0 h 132"/>
                <a:gd name="T54" fmla="*/ 0 w 34"/>
                <a:gd name="T55" fmla="*/ 0 h 132"/>
                <a:gd name="T56" fmla="*/ 0 w 34"/>
                <a:gd name="T57" fmla="*/ 0 h 132"/>
                <a:gd name="T58" fmla="*/ 0 w 34"/>
                <a:gd name="T59" fmla="*/ 0 h 132"/>
                <a:gd name="T60" fmla="*/ 0 w 34"/>
                <a:gd name="T61" fmla="*/ 0 h 132"/>
                <a:gd name="T62" fmla="*/ 0 w 34"/>
                <a:gd name="T63" fmla="*/ 0 h 132"/>
                <a:gd name="T64" fmla="*/ 0 w 34"/>
                <a:gd name="T65" fmla="*/ 0 h 132"/>
                <a:gd name="T66" fmla="*/ 0 w 34"/>
                <a:gd name="T67" fmla="*/ 0 h 132"/>
                <a:gd name="T68" fmla="*/ 0 w 34"/>
                <a:gd name="T69" fmla="*/ 0 h 132"/>
                <a:gd name="T70" fmla="*/ 0 w 34"/>
                <a:gd name="T71" fmla="*/ 0 h 132"/>
                <a:gd name="T72" fmla="*/ 0 w 34"/>
                <a:gd name="T73" fmla="*/ 0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" h="132">
                  <a:moveTo>
                    <a:pt x="19" y="0"/>
                  </a:moveTo>
                  <a:lnTo>
                    <a:pt x="19" y="0"/>
                  </a:lnTo>
                  <a:lnTo>
                    <a:pt x="14" y="4"/>
                  </a:lnTo>
                  <a:lnTo>
                    <a:pt x="9" y="8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2" y="67"/>
                  </a:lnTo>
                  <a:lnTo>
                    <a:pt x="4" y="77"/>
                  </a:lnTo>
                  <a:lnTo>
                    <a:pt x="7" y="88"/>
                  </a:lnTo>
                  <a:lnTo>
                    <a:pt x="10" y="99"/>
                  </a:lnTo>
                  <a:lnTo>
                    <a:pt x="14" y="109"/>
                  </a:lnTo>
                  <a:lnTo>
                    <a:pt x="18" y="120"/>
                  </a:lnTo>
                  <a:lnTo>
                    <a:pt x="24" y="132"/>
                  </a:lnTo>
                  <a:lnTo>
                    <a:pt x="34" y="127"/>
                  </a:lnTo>
                  <a:lnTo>
                    <a:pt x="29" y="116"/>
                  </a:lnTo>
                  <a:lnTo>
                    <a:pt x="25" y="105"/>
                  </a:lnTo>
                  <a:lnTo>
                    <a:pt x="21" y="95"/>
                  </a:lnTo>
                  <a:lnTo>
                    <a:pt x="18" y="85"/>
                  </a:lnTo>
                  <a:lnTo>
                    <a:pt x="16" y="75"/>
                  </a:lnTo>
                  <a:lnTo>
                    <a:pt x="14" y="66"/>
                  </a:lnTo>
                  <a:lnTo>
                    <a:pt x="12" y="57"/>
                  </a:lnTo>
                  <a:lnTo>
                    <a:pt x="12" y="48"/>
                  </a:lnTo>
                  <a:lnTo>
                    <a:pt x="11" y="41"/>
                  </a:lnTo>
                  <a:lnTo>
                    <a:pt x="12" y="34"/>
                  </a:lnTo>
                  <a:lnTo>
                    <a:pt x="13" y="28"/>
                  </a:lnTo>
                  <a:lnTo>
                    <a:pt x="14" y="23"/>
                  </a:lnTo>
                  <a:lnTo>
                    <a:pt x="16" y="18"/>
                  </a:lnTo>
                  <a:lnTo>
                    <a:pt x="18" y="15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62"/>
            <p:cNvSpPr>
              <a:spLocks/>
            </p:cNvSpPr>
            <p:nvPr/>
          </p:nvSpPr>
          <p:spPr bwMode="auto">
            <a:xfrm>
              <a:off x="3758" y="2876"/>
              <a:ext cx="13" cy="13"/>
            </a:xfrm>
            <a:custGeom>
              <a:avLst/>
              <a:gdLst>
                <a:gd name="T0" fmla="*/ 0 w 99"/>
                <a:gd name="T1" fmla="*/ 0 h 97"/>
                <a:gd name="T2" fmla="*/ 0 w 99"/>
                <a:gd name="T3" fmla="*/ 0 h 97"/>
                <a:gd name="T4" fmla="*/ 0 w 99"/>
                <a:gd name="T5" fmla="*/ 0 h 97"/>
                <a:gd name="T6" fmla="*/ 0 w 99"/>
                <a:gd name="T7" fmla="*/ 0 h 97"/>
                <a:gd name="T8" fmla="*/ 0 w 99"/>
                <a:gd name="T9" fmla="*/ 0 h 97"/>
                <a:gd name="T10" fmla="*/ 0 w 99"/>
                <a:gd name="T11" fmla="*/ 0 h 97"/>
                <a:gd name="T12" fmla="*/ 0 w 99"/>
                <a:gd name="T13" fmla="*/ 0 h 97"/>
                <a:gd name="T14" fmla="*/ 0 w 99"/>
                <a:gd name="T15" fmla="*/ 0 h 97"/>
                <a:gd name="T16" fmla="*/ 0 w 99"/>
                <a:gd name="T17" fmla="*/ 0 h 97"/>
                <a:gd name="T18" fmla="*/ 0 w 99"/>
                <a:gd name="T19" fmla="*/ 0 h 97"/>
                <a:gd name="T20" fmla="*/ 0 w 99"/>
                <a:gd name="T21" fmla="*/ 0 h 97"/>
                <a:gd name="T22" fmla="*/ 0 w 99"/>
                <a:gd name="T23" fmla="*/ 0 h 97"/>
                <a:gd name="T24" fmla="*/ 0 w 99"/>
                <a:gd name="T25" fmla="*/ 0 h 97"/>
                <a:gd name="T26" fmla="*/ 0 w 99"/>
                <a:gd name="T27" fmla="*/ 0 h 97"/>
                <a:gd name="T28" fmla="*/ 0 w 99"/>
                <a:gd name="T29" fmla="*/ 0 h 97"/>
                <a:gd name="T30" fmla="*/ 0 w 99"/>
                <a:gd name="T31" fmla="*/ 0 h 97"/>
                <a:gd name="T32" fmla="*/ 0 w 99"/>
                <a:gd name="T33" fmla="*/ 0 h 97"/>
                <a:gd name="T34" fmla="*/ 0 w 99"/>
                <a:gd name="T35" fmla="*/ 0 h 97"/>
                <a:gd name="T36" fmla="*/ 0 w 99"/>
                <a:gd name="T37" fmla="*/ 0 h 97"/>
                <a:gd name="T38" fmla="*/ 0 w 99"/>
                <a:gd name="T39" fmla="*/ 0 h 97"/>
                <a:gd name="T40" fmla="*/ 0 w 99"/>
                <a:gd name="T41" fmla="*/ 0 h 97"/>
                <a:gd name="T42" fmla="*/ 0 w 99"/>
                <a:gd name="T43" fmla="*/ 0 h 97"/>
                <a:gd name="T44" fmla="*/ 0 w 99"/>
                <a:gd name="T45" fmla="*/ 0 h 97"/>
                <a:gd name="T46" fmla="*/ 0 w 99"/>
                <a:gd name="T47" fmla="*/ 0 h 97"/>
                <a:gd name="T48" fmla="*/ 0 w 99"/>
                <a:gd name="T49" fmla="*/ 0 h 97"/>
                <a:gd name="T50" fmla="*/ 0 w 99"/>
                <a:gd name="T51" fmla="*/ 0 h 97"/>
                <a:gd name="T52" fmla="*/ 0 w 99"/>
                <a:gd name="T53" fmla="*/ 0 h 97"/>
                <a:gd name="T54" fmla="*/ 0 w 99"/>
                <a:gd name="T55" fmla="*/ 0 h 97"/>
                <a:gd name="T56" fmla="*/ 0 w 99"/>
                <a:gd name="T57" fmla="*/ 0 h 97"/>
                <a:gd name="T58" fmla="*/ 0 w 99"/>
                <a:gd name="T59" fmla="*/ 0 h 97"/>
                <a:gd name="T60" fmla="*/ 0 w 99"/>
                <a:gd name="T61" fmla="*/ 0 h 97"/>
                <a:gd name="T62" fmla="*/ 0 w 99"/>
                <a:gd name="T63" fmla="*/ 0 h 97"/>
                <a:gd name="T64" fmla="*/ 0 w 99"/>
                <a:gd name="T65" fmla="*/ 0 h 97"/>
                <a:gd name="T66" fmla="*/ 0 w 99"/>
                <a:gd name="T67" fmla="*/ 0 h 97"/>
                <a:gd name="T68" fmla="*/ 0 w 99"/>
                <a:gd name="T69" fmla="*/ 0 h 97"/>
                <a:gd name="T70" fmla="*/ 0 w 99"/>
                <a:gd name="T71" fmla="*/ 0 h 97"/>
                <a:gd name="T72" fmla="*/ 0 w 99"/>
                <a:gd name="T73" fmla="*/ 0 h 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9" h="97">
                  <a:moveTo>
                    <a:pt x="99" y="92"/>
                  </a:moveTo>
                  <a:lnTo>
                    <a:pt x="99" y="92"/>
                  </a:lnTo>
                  <a:lnTo>
                    <a:pt x="94" y="80"/>
                  </a:lnTo>
                  <a:lnTo>
                    <a:pt x="88" y="69"/>
                  </a:lnTo>
                  <a:lnTo>
                    <a:pt x="82" y="60"/>
                  </a:lnTo>
                  <a:lnTo>
                    <a:pt x="76" y="50"/>
                  </a:lnTo>
                  <a:lnTo>
                    <a:pt x="70" y="41"/>
                  </a:lnTo>
                  <a:lnTo>
                    <a:pt x="64" y="33"/>
                  </a:lnTo>
                  <a:lnTo>
                    <a:pt x="58" y="26"/>
                  </a:lnTo>
                  <a:lnTo>
                    <a:pt x="51" y="19"/>
                  </a:lnTo>
                  <a:lnTo>
                    <a:pt x="45" y="14"/>
                  </a:lnTo>
                  <a:lnTo>
                    <a:pt x="38" y="9"/>
                  </a:lnTo>
                  <a:lnTo>
                    <a:pt x="32" y="5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17" y="11"/>
                  </a:lnTo>
                  <a:lnTo>
                    <a:pt x="22" y="12"/>
                  </a:lnTo>
                  <a:lnTo>
                    <a:pt x="26" y="15"/>
                  </a:lnTo>
                  <a:lnTo>
                    <a:pt x="32" y="18"/>
                  </a:lnTo>
                  <a:lnTo>
                    <a:pt x="38" y="22"/>
                  </a:lnTo>
                  <a:lnTo>
                    <a:pt x="43" y="27"/>
                  </a:lnTo>
                  <a:lnTo>
                    <a:pt x="50" y="33"/>
                  </a:lnTo>
                  <a:lnTo>
                    <a:pt x="55" y="40"/>
                  </a:lnTo>
                  <a:lnTo>
                    <a:pt x="61" y="48"/>
                  </a:lnTo>
                  <a:lnTo>
                    <a:pt x="67" y="56"/>
                  </a:lnTo>
                  <a:lnTo>
                    <a:pt x="73" y="65"/>
                  </a:lnTo>
                  <a:lnTo>
                    <a:pt x="78" y="75"/>
                  </a:lnTo>
                  <a:lnTo>
                    <a:pt x="84" y="86"/>
                  </a:lnTo>
                  <a:lnTo>
                    <a:pt x="89" y="97"/>
                  </a:lnTo>
                  <a:lnTo>
                    <a:pt x="9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Freeform 63"/>
            <p:cNvSpPr>
              <a:spLocks/>
            </p:cNvSpPr>
            <p:nvPr/>
          </p:nvSpPr>
          <p:spPr bwMode="auto">
            <a:xfrm>
              <a:off x="3770" y="2888"/>
              <a:ext cx="4" cy="17"/>
            </a:xfrm>
            <a:custGeom>
              <a:avLst/>
              <a:gdLst>
                <a:gd name="T0" fmla="*/ 0 w 33"/>
                <a:gd name="T1" fmla="*/ 0 h 138"/>
                <a:gd name="T2" fmla="*/ 0 w 33"/>
                <a:gd name="T3" fmla="*/ 0 h 138"/>
                <a:gd name="T4" fmla="*/ 0 w 33"/>
                <a:gd name="T5" fmla="*/ 0 h 138"/>
                <a:gd name="T6" fmla="*/ 0 w 33"/>
                <a:gd name="T7" fmla="*/ 0 h 138"/>
                <a:gd name="T8" fmla="*/ 0 w 33"/>
                <a:gd name="T9" fmla="*/ 0 h 138"/>
                <a:gd name="T10" fmla="*/ 0 w 33"/>
                <a:gd name="T11" fmla="*/ 0 h 138"/>
                <a:gd name="T12" fmla="*/ 0 w 33"/>
                <a:gd name="T13" fmla="*/ 0 h 138"/>
                <a:gd name="T14" fmla="*/ 0 w 33"/>
                <a:gd name="T15" fmla="*/ 0 h 138"/>
                <a:gd name="T16" fmla="*/ 0 w 33"/>
                <a:gd name="T17" fmla="*/ 0 h 138"/>
                <a:gd name="T18" fmla="*/ 0 w 33"/>
                <a:gd name="T19" fmla="*/ 0 h 138"/>
                <a:gd name="T20" fmla="*/ 0 w 33"/>
                <a:gd name="T21" fmla="*/ 0 h 138"/>
                <a:gd name="T22" fmla="*/ 0 w 33"/>
                <a:gd name="T23" fmla="*/ 0 h 138"/>
                <a:gd name="T24" fmla="*/ 0 w 33"/>
                <a:gd name="T25" fmla="*/ 0 h 138"/>
                <a:gd name="T26" fmla="*/ 0 w 33"/>
                <a:gd name="T27" fmla="*/ 0 h 138"/>
                <a:gd name="T28" fmla="*/ 0 w 33"/>
                <a:gd name="T29" fmla="*/ 0 h 138"/>
                <a:gd name="T30" fmla="*/ 0 w 33"/>
                <a:gd name="T31" fmla="*/ 0 h 138"/>
                <a:gd name="T32" fmla="*/ 0 w 33"/>
                <a:gd name="T33" fmla="*/ 0 h 138"/>
                <a:gd name="T34" fmla="*/ 0 w 33"/>
                <a:gd name="T35" fmla="*/ 0 h 138"/>
                <a:gd name="T36" fmla="*/ 0 w 33"/>
                <a:gd name="T37" fmla="*/ 0 h 138"/>
                <a:gd name="T38" fmla="*/ 0 w 33"/>
                <a:gd name="T39" fmla="*/ 0 h 138"/>
                <a:gd name="T40" fmla="*/ 0 w 33"/>
                <a:gd name="T41" fmla="*/ 0 h 138"/>
                <a:gd name="T42" fmla="*/ 0 w 33"/>
                <a:gd name="T43" fmla="*/ 0 h 138"/>
                <a:gd name="T44" fmla="*/ 0 w 33"/>
                <a:gd name="T45" fmla="*/ 0 h 138"/>
                <a:gd name="T46" fmla="*/ 0 w 33"/>
                <a:gd name="T47" fmla="*/ 0 h 138"/>
                <a:gd name="T48" fmla="*/ 0 w 33"/>
                <a:gd name="T49" fmla="*/ 0 h 138"/>
                <a:gd name="T50" fmla="*/ 0 w 33"/>
                <a:gd name="T51" fmla="*/ 0 h 138"/>
                <a:gd name="T52" fmla="*/ 0 w 33"/>
                <a:gd name="T53" fmla="*/ 0 h 138"/>
                <a:gd name="T54" fmla="*/ 0 w 33"/>
                <a:gd name="T55" fmla="*/ 0 h 138"/>
                <a:gd name="T56" fmla="*/ 0 w 33"/>
                <a:gd name="T57" fmla="*/ 0 h 138"/>
                <a:gd name="T58" fmla="*/ 0 w 33"/>
                <a:gd name="T59" fmla="*/ 0 h 138"/>
                <a:gd name="T60" fmla="*/ 0 w 33"/>
                <a:gd name="T61" fmla="*/ 0 h 138"/>
                <a:gd name="T62" fmla="*/ 0 w 33"/>
                <a:gd name="T63" fmla="*/ 0 h 138"/>
                <a:gd name="T64" fmla="*/ 0 w 33"/>
                <a:gd name="T65" fmla="*/ 0 h 138"/>
                <a:gd name="T66" fmla="*/ 0 w 33"/>
                <a:gd name="T67" fmla="*/ 0 h 138"/>
                <a:gd name="T68" fmla="*/ 0 w 33"/>
                <a:gd name="T69" fmla="*/ 0 h 138"/>
                <a:gd name="T70" fmla="*/ 0 w 33"/>
                <a:gd name="T71" fmla="*/ 0 h 138"/>
                <a:gd name="T72" fmla="*/ 0 w 33"/>
                <a:gd name="T73" fmla="*/ 0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" h="138">
                  <a:moveTo>
                    <a:pt x="14" y="138"/>
                  </a:moveTo>
                  <a:lnTo>
                    <a:pt x="14" y="138"/>
                  </a:lnTo>
                  <a:lnTo>
                    <a:pt x="19" y="135"/>
                  </a:lnTo>
                  <a:lnTo>
                    <a:pt x="24" y="130"/>
                  </a:lnTo>
                  <a:lnTo>
                    <a:pt x="27" y="124"/>
                  </a:lnTo>
                  <a:lnTo>
                    <a:pt x="29" y="118"/>
                  </a:lnTo>
                  <a:lnTo>
                    <a:pt x="31" y="110"/>
                  </a:lnTo>
                  <a:lnTo>
                    <a:pt x="33" y="102"/>
                  </a:lnTo>
                  <a:lnTo>
                    <a:pt x="33" y="94"/>
                  </a:lnTo>
                  <a:lnTo>
                    <a:pt x="33" y="85"/>
                  </a:lnTo>
                  <a:lnTo>
                    <a:pt x="32" y="76"/>
                  </a:lnTo>
                  <a:lnTo>
                    <a:pt x="31" y="66"/>
                  </a:lnTo>
                  <a:lnTo>
                    <a:pt x="29" y="55"/>
                  </a:lnTo>
                  <a:lnTo>
                    <a:pt x="26" y="45"/>
                  </a:lnTo>
                  <a:lnTo>
                    <a:pt x="23" y="34"/>
                  </a:lnTo>
                  <a:lnTo>
                    <a:pt x="19" y="23"/>
                  </a:lnTo>
                  <a:lnTo>
                    <a:pt x="15" y="12"/>
                  </a:lnTo>
                  <a:lnTo>
                    <a:pt x="10" y="0"/>
                  </a:lnTo>
                  <a:lnTo>
                    <a:pt x="0" y="5"/>
                  </a:lnTo>
                  <a:lnTo>
                    <a:pt x="5" y="16"/>
                  </a:lnTo>
                  <a:lnTo>
                    <a:pt x="9" y="27"/>
                  </a:lnTo>
                  <a:lnTo>
                    <a:pt x="12" y="37"/>
                  </a:lnTo>
                  <a:lnTo>
                    <a:pt x="15" y="48"/>
                  </a:lnTo>
                  <a:lnTo>
                    <a:pt x="17" y="58"/>
                  </a:lnTo>
                  <a:lnTo>
                    <a:pt x="19" y="67"/>
                  </a:lnTo>
                  <a:lnTo>
                    <a:pt x="21" y="77"/>
                  </a:lnTo>
                  <a:lnTo>
                    <a:pt x="21" y="86"/>
                  </a:lnTo>
                  <a:lnTo>
                    <a:pt x="22" y="94"/>
                  </a:lnTo>
                  <a:lnTo>
                    <a:pt x="21" y="101"/>
                  </a:lnTo>
                  <a:lnTo>
                    <a:pt x="20" y="108"/>
                  </a:lnTo>
                  <a:lnTo>
                    <a:pt x="19" y="115"/>
                  </a:lnTo>
                  <a:lnTo>
                    <a:pt x="17" y="120"/>
                  </a:lnTo>
                  <a:lnTo>
                    <a:pt x="15" y="124"/>
                  </a:lnTo>
                  <a:lnTo>
                    <a:pt x="12" y="126"/>
                  </a:lnTo>
                  <a:lnTo>
                    <a:pt x="9" y="128"/>
                  </a:lnTo>
                  <a:lnTo>
                    <a:pt x="14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Freeform 64"/>
            <p:cNvSpPr>
              <a:spLocks/>
            </p:cNvSpPr>
            <p:nvPr/>
          </p:nvSpPr>
          <p:spPr bwMode="auto">
            <a:xfrm>
              <a:off x="3762" y="2829"/>
              <a:ext cx="87" cy="118"/>
            </a:xfrm>
            <a:custGeom>
              <a:avLst/>
              <a:gdLst>
                <a:gd name="T0" fmla="*/ 0 w 695"/>
                <a:gd name="T1" fmla="*/ 0 h 939"/>
                <a:gd name="T2" fmla="*/ 0 w 695"/>
                <a:gd name="T3" fmla="*/ 0 h 939"/>
                <a:gd name="T4" fmla="*/ 0 w 695"/>
                <a:gd name="T5" fmla="*/ 0 h 939"/>
                <a:gd name="T6" fmla="*/ 0 w 695"/>
                <a:gd name="T7" fmla="*/ 0 h 939"/>
                <a:gd name="T8" fmla="*/ 0 w 695"/>
                <a:gd name="T9" fmla="*/ 0 h 939"/>
                <a:gd name="T10" fmla="*/ 0 w 695"/>
                <a:gd name="T11" fmla="*/ 0 h 939"/>
                <a:gd name="T12" fmla="*/ 0 w 695"/>
                <a:gd name="T13" fmla="*/ 0 h 939"/>
                <a:gd name="T14" fmla="*/ 0 w 695"/>
                <a:gd name="T15" fmla="*/ 0 h 939"/>
                <a:gd name="T16" fmla="*/ 0 w 695"/>
                <a:gd name="T17" fmla="*/ 0 h 939"/>
                <a:gd name="T18" fmla="*/ 0 w 695"/>
                <a:gd name="T19" fmla="*/ 0 h 939"/>
                <a:gd name="T20" fmla="*/ 0 w 695"/>
                <a:gd name="T21" fmla="*/ 0 h 939"/>
                <a:gd name="T22" fmla="*/ 0 w 695"/>
                <a:gd name="T23" fmla="*/ 0 h 939"/>
                <a:gd name="T24" fmla="*/ 0 w 695"/>
                <a:gd name="T25" fmla="*/ 0 h 939"/>
                <a:gd name="T26" fmla="*/ 0 w 695"/>
                <a:gd name="T27" fmla="*/ 0 h 939"/>
                <a:gd name="T28" fmla="*/ 0 w 695"/>
                <a:gd name="T29" fmla="*/ 0 h 939"/>
                <a:gd name="T30" fmla="*/ 0 w 695"/>
                <a:gd name="T31" fmla="*/ 0 h 939"/>
                <a:gd name="T32" fmla="*/ 0 w 695"/>
                <a:gd name="T33" fmla="*/ 0 h 939"/>
                <a:gd name="T34" fmla="*/ 0 w 695"/>
                <a:gd name="T35" fmla="*/ 0 h 939"/>
                <a:gd name="T36" fmla="*/ 0 w 695"/>
                <a:gd name="T37" fmla="*/ 0 h 939"/>
                <a:gd name="T38" fmla="*/ 0 w 695"/>
                <a:gd name="T39" fmla="*/ 0 h 939"/>
                <a:gd name="T40" fmla="*/ 0 w 695"/>
                <a:gd name="T41" fmla="*/ 0 h 939"/>
                <a:gd name="T42" fmla="*/ 0 w 695"/>
                <a:gd name="T43" fmla="*/ 0 h 939"/>
                <a:gd name="T44" fmla="*/ 0 w 695"/>
                <a:gd name="T45" fmla="*/ 0 h 939"/>
                <a:gd name="T46" fmla="*/ 0 w 695"/>
                <a:gd name="T47" fmla="*/ 0 h 939"/>
                <a:gd name="T48" fmla="*/ 0 w 695"/>
                <a:gd name="T49" fmla="*/ 0 h 939"/>
                <a:gd name="T50" fmla="*/ 0 w 695"/>
                <a:gd name="T51" fmla="*/ 0 h 939"/>
                <a:gd name="T52" fmla="*/ 0 w 695"/>
                <a:gd name="T53" fmla="*/ 0 h 939"/>
                <a:gd name="T54" fmla="*/ 0 w 695"/>
                <a:gd name="T55" fmla="*/ 0 h 939"/>
                <a:gd name="T56" fmla="*/ 0 w 695"/>
                <a:gd name="T57" fmla="*/ 0 h 939"/>
                <a:gd name="T58" fmla="*/ 0 w 695"/>
                <a:gd name="T59" fmla="*/ 0 h 939"/>
                <a:gd name="T60" fmla="*/ 0 w 695"/>
                <a:gd name="T61" fmla="*/ 0 h 939"/>
                <a:gd name="T62" fmla="*/ 0 w 695"/>
                <a:gd name="T63" fmla="*/ 0 h 939"/>
                <a:gd name="T64" fmla="*/ 0 w 695"/>
                <a:gd name="T65" fmla="*/ 0 h 939"/>
                <a:gd name="T66" fmla="*/ 0 w 695"/>
                <a:gd name="T67" fmla="*/ 0 h 939"/>
                <a:gd name="T68" fmla="*/ 0 w 695"/>
                <a:gd name="T69" fmla="*/ 0 h 939"/>
                <a:gd name="T70" fmla="*/ 0 w 695"/>
                <a:gd name="T71" fmla="*/ 0 h 939"/>
                <a:gd name="T72" fmla="*/ 0 w 695"/>
                <a:gd name="T73" fmla="*/ 0 h 939"/>
                <a:gd name="T74" fmla="*/ 0 w 695"/>
                <a:gd name="T75" fmla="*/ 0 h 939"/>
                <a:gd name="T76" fmla="*/ 0 w 695"/>
                <a:gd name="T77" fmla="*/ 0 h 939"/>
                <a:gd name="T78" fmla="*/ 0 w 695"/>
                <a:gd name="T79" fmla="*/ 0 h 939"/>
                <a:gd name="T80" fmla="*/ 0 w 695"/>
                <a:gd name="T81" fmla="*/ 0 h 939"/>
                <a:gd name="T82" fmla="*/ 0 w 695"/>
                <a:gd name="T83" fmla="*/ 0 h 939"/>
                <a:gd name="T84" fmla="*/ 0 w 695"/>
                <a:gd name="T85" fmla="*/ 0 h 939"/>
                <a:gd name="T86" fmla="*/ 0 w 695"/>
                <a:gd name="T87" fmla="*/ 0 h 939"/>
                <a:gd name="T88" fmla="*/ 0 w 695"/>
                <a:gd name="T89" fmla="*/ 0 h 939"/>
                <a:gd name="T90" fmla="*/ 0 w 695"/>
                <a:gd name="T91" fmla="*/ 0 h 939"/>
                <a:gd name="T92" fmla="*/ 0 w 695"/>
                <a:gd name="T93" fmla="*/ 0 h 939"/>
                <a:gd name="T94" fmla="*/ 0 w 695"/>
                <a:gd name="T95" fmla="*/ 0 h 9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95" h="939">
                  <a:moveTo>
                    <a:pt x="407" y="938"/>
                  </a:moveTo>
                  <a:lnTo>
                    <a:pt x="425" y="933"/>
                  </a:lnTo>
                  <a:lnTo>
                    <a:pt x="443" y="926"/>
                  </a:lnTo>
                  <a:lnTo>
                    <a:pt x="462" y="915"/>
                  </a:lnTo>
                  <a:lnTo>
                    <a:pt x="481" y="902"/>
                  </a:lnTo>
                  <a:lnTo>
                    <a:pt x="500" y="887"/>
                  </a:lnTo>
                  <a:lnTo>
                    <a:pt x="518" y="870"/>
                  </a:lnTo>
                  <a:lnTo>
                    <a:pt x="536" y="852"/>
                  </a:lnTo>
                  <a:lnTo>
                    <a:pt x="553" y="834"/>
                  </a:lnTo>
                  <a:lnTo>
                    <a:pt x="569" y="814"/>
                  </a:lnTo>
                  <a:lnTo>
                    <a:pt x="585" y="795"/>
                  </a:lnTo>
                  <a:lnTo>
                    <a:pt x="600" y="777"/>
                  </a:lnTo>
                  <a:lnTo>
                    <a:pt x="613" y="759"/>
                  </a:lnTo>
                  <a:lnTo>
                    <a:pt x="624" y="743"/>
                  </a:lnTo>
                  <a:lnTo>
                    <a:pt x="634" y="728"/>
                  </a:lnTo>
                  <a:lnTo>
                    <a:pt x="641" y="715"/>
                  </a:lnTo>
                  <a:lnTo>
                    <a:pt x="647" y="705"/>
                  </a:lnTo>
                  <a:lnTo>
                    <a:pt x="649" y="698"/>
                  </a:lnTo>
                  <a:lnTo>
                    <a:pt x="651" y="690"/>
                  </a:lnTo>
                  <a:lnTo>
                    <a:pt x="654" y="681"/>
                  </a:lnTo>
                  <a:lnTo>
                    <a:pt x="656" y="669"/>
                  </a:lnTo>
                  <a:lnTo>
                    <a:pt x="658" y="656"/>
                  </a:lnTo>
                  <a:lnTo>
                    <a:pt x="661" y="642"/>
                  </a:lnTo>
                  <a:lnTo>
                    <a:pt x="663" y="626"/>
                  </a:lnTo>
                  <a:lnTo>
                    <a:pt x="666" y="609"/>
                  </a:lnTo>
                  <a:lnTo>
                    <a:pt x="668" y="591"/>
                  </a:lnTo>
                  <a:lnTo>
                    <a:pt x="670" y="571"/>
                  </a:lnTo>
                  <a:lnTo>
                    <a:pt x="672" y="551"/>
                  </a:lnTo>
                  <a:lnTo>
                    <a:pt x="674" y="531"/>
                  </a:lnTo>
                  <a:lnTo>
                    <a:pt x="677" y="510"/>
                  </a:lnTo>
                  <a:lnTo>
                    <a:pt x="679" y="489"/>
                  </a:lnTo>
                  <a:lnTo>
                    <a:pt x="681" y="467"/>
                  </a:lnTo>
                  <a:lnTo>
                    <a:pt x="683" y="445"/>
                  </a:lnTo>
                  <a:lnTo>
                    <a:pt x="684" y="424"/>
                  </a:lnTo>
                  <a:lnTo>
                    <a:pt x="686" y="402"/>
                  </a:lnTo>
                  <a:lnTo>
                    <a:pt x="688" y="382"/>
                  </a:lnTo>
                  <a:lnTo>
                    <a:pt x="689" y="362"/>
                  </a:lnTo>
                  <a:lnTo>
                    <a:pt x="690" y="342"/>
                  </a:lnTo>
                  <a:lnTo>
                    <a:pt x="692" y="323"/>
                  </a:lnTo>
                  <a:lnTo>
                    <a:pt x="692" y="305"/>
                  </a:lnTo>
                  <a:lnTo>
                    <a:pt x="693" y="289"/>
                  </a:lnTo>
                  <a:lnTo>
                    <a:pt x="694" y="274"/>
                  </a:lnTo>
                  <a:lnTo>
                    <a:pt x="694" y="260"/>
                  </a:lnTo>
                  <a:lnTo>
                    <a:pt x="695" y="248"/>
                  </a:lnTo>
                  <a:lnTo>
                    <a:pt x="695" y="238"/>
                  </a:lnTo>
                  <a:lnTo>
                    <a:pt x="694" y="229"/>
                  </a:lnTo>
                  <a:lnTo>
                    <a:pt x="694" y="223"/>
                  </a:lnTo>
                  <a:lnTo>
                    <a:pt x="693" y="218"/>
                  </a:lnTo>
                  <a:lnTo>
                    <a:pt x="692" y="215"/>
                  </a:lnTo>
                  <a:lnTo>
                    <a:pt x="667" y="172"/>
                  </a:lnTo>
                  <a:lnTo>
                    <a:pt x="641" y="135"/>
                  </a:lnTo>
                  <a:lnTo>
                    <a:pt x="614" y="103"/>
                  </a:lnTo>
                  <a:lnTo>
                    <a:pt x="586" y="75"/>
                  </a:lnTo>
                  <a:lnTo>
                    <a:pt x="558" y="52"/>
                  </a:lnTo>
                  <a:lnTo>
                    <a:pt x="529" y="34"/>
                  </a:lnTo>
                  <a:lnTo>
                    <a:pt x="501" y="20"/>
                  </a:lnTo>
                  <a:lnTo>
                    <a:pt x="472" y="10"/>
                  </a:lnTo>
                  <a:lnTo>
                    <a:pt x="442" y="3"/>
                  </a:lnTo>
                  <a:lnTo>
                    <a:pt x="413" y="0"/>
                  </a:lnTo>
                  <a:lnTo>
                    <a:pt x="385" y="0"/>
                  </a:lnTo>
                  <a:lnTo>
                    <a:pt x="356" y="3"/>
                  </a:lnTo>
                  <a:lnTo>
                    <a:pt x="327" y="8"/>
                  </a:lnTo>
                  <a:lnTo>
                    <a:pt x="299" y="15"/>
                  </a:lnTo>
                  <a:lnTo>
                    <a:pt x="273" y="24"/>
                  </a:lnTo>
                  <a:lnTo>
                    <a:pt x="246" y="35"/>
                  </a:lnTo>
                  <a:lnTo>
                    <a:pt x="220" y="48"/>
                  </a:lnTo>
                  <a:lnTo>
                    <a:pt x="195" y="61"/>
                  </a:lnTo>
                  <a:lnTo>
                    <a:pt x="171" y="76"/>
                  </a:lnTo>
                  <a:lnTo>
                    <a:pt x="149" y="91"/>
                  </a:lnTo>
                  <a:lnTo>
                    <a:pt x="127" y="107"/>
                  </a:lnTo>
                  <a:lnTo>
                    <a:pt x="107" y="123"/>
                  </a:lnTo>
                  <a:lnTo>
                    <a:pt x="87" y="138"/>
                  </a:lnTo>
                  <a:lnTo>
                    <a:pt x="70" y="153"/>
                  </a:lnTo>
                  <a:lnTo>
                    <a:pt x="55" y="167"/>
                  </a:lnTo>
                  <a:lnTo>
                    <a:pt x="41" y="180"/>
                  </a:lnTo>
                  <a:lnTo>
                    <a:pt x="29" y="192"/>
                  </a:lnTo>
                  <a:lnTo>
                    <a:pt x="19" y="202"/>
                  </a:lnTo>
                  <a:lnTo>
                    <a:pt x="11" y="210"/>
                  </a:lnTo>
                  <a:lnTo>
                    <a:pt x="5" y="218"/>
                  </a:lnTo>
                  <a:lnTo>
                    <a:pt x="1" y="222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1" y="229"/>
                  </a:lnTo>
                  <a:lnTo>
                    <a:pt x="2" y="235"/>
                  </a:lnTo>
                  <a:lnTo>
                    <a:pt x="4" y="243"/>
                  </a:lnTo>
                  <a:lnTo>
                    <a:pt x="6" y="254"/>
                  </a:lnTo>
                  <a:lnTo>
                    <a:pt x="8" y="267"/>
                  </a:lnTo>
                  <a:lnTo>
                    <a:pt x="11" y="281"/>
                  </a:lnTo>
                  <a:lnTo>
                    <a:pt x="14" y="297"/>
                  </a:lnTo>
                  <a:lnTo>
                    <a:pt x="17" y="315"/>
                  </a:lnTo>
                  <a:lnTo>
                    <a:pt x="21" y="333"/>
                  </a:lnTo>
                  <a:lnTo>
                    <a:pt x="25" y="354"/>
                  </a:lnTo>
                  <a:lnTo>
                    <a:pt x="29" y="375"/>
                  </a:lnTo>
                  <a:lnTo>
                    <a:pt x="33" y="396"/>
                  </a:lnTo>
                  <a:lnTo>
                    <a:pt x="37" y="419"/>
                  </a:lnTo>
                  <a:lnTo>
                    <a:pt x="42" y="441"/>
                  </a:lnTo>
                  <a:lnTo>
                    <a:pt x="47" y="465"/>
                  </a:lnTo>
                  <a:lnTo>
                    <a:pt x="52" y="489"/>
                  </a:lnTo>
                  <a:lnTo>
                    <a:pt x="57" y="512"/>
                  </a:lnTo>
                  <a:lnTo>
                    <a:pt x="62" y="535"/>
                  </a:lnTo>
                  <a:lnTo>
                    <a:pt x="67" y="557"/>
                  </a:lnTo>
                  <a:lnTo>
                    <a:pt x="72" y="581"/>
                  </a:lnTo>
                  <a:lnTo>
                    <a:pt x="77" y="602"/>
                  </a:lnTo>
                  <a:lnTo>
                    <a:pt x="82" y="623"/>
                  </a:lnTo>
                  <a:lnTo>
                    <a:pt x="87" y="643"/>
                  </a:lnTo>
                  <a:lnTo>
                    <a:pt x="92" y="661"/>
                  </a:lnTo>
                  <a:lnTo>
                    <a:pt x="97" y="679"/>
                  </a:lnTo>
                  <a:lnTo>
                    <a:pt x="103" y="695"/>
                  </a:lnTo>
                  <a:lnTo>
                    <a:pt x="107" y="710"/>
                  </a:lnTo>
                  <a:lnTo>
                    <a:pt x="112" y="723"/>
                  </a:lnTo>
                  <a:lnTo>
                    <a:pt x="116" y="733"/>
                  </a:lnTo>
                  <a:lnTo>
                    <a:pt x="120" y="741"/>
                  </a:lnTo>
                  <a:lnTo>
                    <a:pt x="124" y="748"/>
                  </a:lnTo>
                  <a:lnTo>
                    <a:pt x="128" y="753"/>
                  </a:lnTo>
                  <a:lnTo>
                    <a:pt x="132" y="759"/>
                  </a:lnTo>
                  <a:lnTo>
                    <a:pt x="137" y="765"/>
                  </a:lnTo>
                  <a:lnTo>
                    <a:pt x="143" y="772"/>
                  </a:lnTo>
                  <a:lnTo>
                    <a:pt x="149" y="779"/>
                  </a:lnTo>
                  <a:lnTo>
                    <a:pt x="156" y="787"/>
                  </a:lnTo>
                  <a:lnTo>
                    <a:pt x="163" y="794"/>
                  </a:lnTo>
                  <a:lnTo>
                    <a:pt x="171" y="802"/>
                  </a:lnTo>
                  <a:lnTo>
                    <a:pt x="179" y="811"/>
                  </a:lnTo>
                  <a:lnTo>
                    <a:pt x="187" y="819"/>
                  </a:lnTo>
                  <a:lnTo>
                    <a:pt x="196" y="828"/>
                  </a:lnTo>
                  <a:lnTo>
                    <a:pt x="205" y="836"/>
                  </a:lnTo>
                  <a:lnTo>
                    <a:pt x="214" y="845"/>
                  </a:lnTo>
                  <a:lnTo>
                    <a:pt x="225" y="853"/>
                  </a:lnTo>
                  <a:lnTo>
                    <a:pt x="235" y="862"/>
                  </a:lnTo>
                  <a:lnTo>
                    <a:pt x="245" y="870"/>
                  </a:lnTo>
                  <a:lnTo>
                    <a:pt x="255" y="877"/>
                  </a:lnTo>
                  <a:lnTo>
                    <a:pt x="265" y="885"/>
                  </a:lnTo>
                  <a:lnTo>
                    <a:pt x="275" y="892"/>
                  </a:lnTo>
                  <a:lnTo>
                    <a:pt x="286" y="899"/>
                  </a:lnTo>
                  <a:lnTo>
                    <a:pt x="297" y="906"/>
                  </a:lnTo>
                  <a:lnTo>
                    <a:pt x="307" y="912"/>
                  </a:lnTo>
                  <a:lnTo>
                    <a:pt x="317" y="918"/>
                  </a:lnTo>
                  <a:lnTo>
                    <a:pt x="328" y="923"/>
                  </a:lnTo>
                  <a:lnTo>
                    <a:pt x="338" y="927"/>
                  </a:lnTo>
                  <a:lnTo>
                    <a:pt x="350" y="931"/>
                  </a:lnTo>
                  <a:lnTo>
                    <a:pt x="360" y="934"/>
                  </a:lnTo>
                  <a:lnTo>
                    <a:pt x="370" y="936"/>
                  </a:lnTo>
                  <a:lnTo>
                    <a:pt x="379" y="938"/>
                  </a:lnTo>
                  <a:lnTo>
                    <a:pt x="389" y="939"/>
                  </a:lnTo>
                  <a:lnTo>
                    <a:pt x="398" y="939"/>
                  </a:lnTo>
                  <a:lnTo>
                    <a:pt x="407" y="938"/>
                  </a:lnTo>
                  <a:close/>
                </a:path>
              </a:pathLst>
            </a:custGeom>
            <a:solidFill>
              <a:srgbClr val="FFB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Freeform 65"/>
            <p:cNvSpPr>
              <a:spLocks/>
            </p:cNvSpPr>
            <p:nvPr/>
          </p:nvSpPr>
          <p:spPr bwMode="auto">
            <a:xfrm>
              <a:off x="3813" y="2918"/>
              <a:ext cx="31" cy="30"/>
            </a:xfrm>
            <a:custGeom>
              <a:avLst/>
              <a:gdLst>
                <a:gd name="T0" fmla="*/ 0 w 246"/>
                <a:gd name="T1" fmla="*/ 0 h 243"/>
                <a:gd name="T2" fmla="*/ 0 w 246"/>
                <a:gd name="T3" fmla="*/ 0 h 243"/>
                <a:gd name="T4" fmla="*/ 0 w 246"/>
                <a:gd name="T5" fmla="*/ 0 h 243"/>
                <a:gd name="T6" fmla="*/ 0 w 246"/>
                <a:gd name="T7" fmla="*/ 0 h 243"/>
                <a:gd name="T8" fmla="*/ 0 w 246"/>
                <a:gd name="T9" fmla="*/ 0 h 243"/>
                <a:gd name="T10" fmla="*/ 0 w 246"/>
                <a:gd name="T11" fmla="*/ 0 h 243"/>
                <a:gd name="T12" fmla="*/ 0 w 246"/>
                <a:gd name="T13" fmla="*/ 0 h 243"/>
                <a:gd name="T14" fmla="*/ 0 w 246"/>
                <a:gd name="T15" fmla="*/ 0 h 243"/>
                <a:gd name="T16" fmla="*/ 0 w 246"/>
                <a:gd name="T17" fmla="*/ 0 h 243"/>
                <a:gd name="T18" fmla="*/ 0 w 246"/>
                <a:gd name="T19" fmla="*/ 0 h 243"/>
                <a:gd name="T20" fmla="*/ 0 w 246"/>
                <a:gd name="T21" fmla="*/ 0 h 243"/>
                <a:gd name="T22" fmla="*/ 0 w 246"/>
                <a:gd name="T23" fmla="*/ 0 h 243"/>
                <a:gd name="T24" fmla="*/ 0 w 246"/>
                <a:gd name="T25" fmla="*/ 0 h 243"/>
                <a:gd name="T26" fmla="*/ 0 w 246"/>
                <a:gd name="T27" fmla="*/ 0 h 243"/>
                <a:gd name="T28" fmla="*/ 0 w 246"/>
                <a:gd name="T29" fmla="*/ 0 h 243"/>
                <a:gd name="T30" fmla="*/ 0 w 246"/>
                <a:gd name="T31" fmla="*/ 0 h 243"/>
                <a:gd name="T32" fmla="*/ 0 w 246"/>
                <a:gd name="T33" fmla="*/ 0 h 243"/>
                <a:gd name="T34" fmla="*/ 0 w 246"/>
                <a:gd name="T35" fmla="*/ 0 h 243"/>
                <a:gd name="T36" fmla="*/ 0 w 246"/>
                <a:gd name="T37" fmla="*/ 0 h 243"/>
                <a:gd name="T38" fmla="*/ 0 w 246"/>
                <a:gd name="T39" fmla="*/ 0 h 243"/>
                <a:gd name="T40" fmla="*/ 0 w 246"/>
                <a:gd name="T41" fmla="*/ 0 h 243"/>
                <a:gd name="T42" fmla="*/ 0 w 246"/>
                <a:gd name="T43" fmla="*/ 0 h 243"/>
                <a:gd name="T44" fmla="*/ 0 w 246"/>
                <a:gd name="T45" fmla="*/ 0 h 243"/>
                <a:gd name="T46" fmla="*/ 0 w 246"/>
                <a:gd name="T47" fmla="*/ 0 h 243"/>
                <a:gd name="T48" fmla="*/ 0 w 246"/>
                <a:gd name="T49" fmla="*/ 0 h 243"/>
                <a:gd name="T50" fmla="*/ 0 w 246"/>
                <a:gd name="T51" fmla="*/ 0 h 243"/>
                <a:gd name="T52" fmla="*/ 0 w 246"/>
                <a:gd name="T53" fmla="*/ 0 h 243"/>
                <a:gd name="T54" fmla="*/ 0 w 246"/>
                <a:gd name="T55" fmla="*/ 0 h 243"/>
                <a:gd name="T56" fmla="*/ 0 w 246"/>
                <a:gd name="T57" fmla="*/ 0 h 243"/>
                <a:gd name="T58" fmla="*/ 0 w 246"/>
                <a:gd name="T59" fmla="*/ 0 h 243"/>
                <a:gd name="T60" fmla="*/ 0 w 246"/>
                <a:gd name="T61" fmla="*/ 0 h 243"/>
                <a:gd name="T62" fmla="*/ 0 w 246"/>
                <a:gd name="T63" fmla="*/ 0 h 243"/>
                <a:gd name="T64" fmla="*/ 0 w 246"/>
                <a:gd name="T65" fmla="*/ 0 h 243"/>
                <a:gd name="T66" fmla="*/ 0 w 246"/>
                <a:gd name="T67" fmla="*/ 0 h 243"/>
                <a:gd name="T68" fmla="*/ 0 w 246"/>
                <a:gd name="T69" fmla="*/ 0 h 243"/>
                <a:gd name="T70" fmla="*/ 0 w 246"/>
                <a:gd name="T71" fmla="*/ 0 h 243"/>
                <a:gd name="T72" fmla="*/ 0 w 246"/>
                <a:gd name="T73" fmla="*/ 0 h 2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6" h="243">
                  <a:moveTo>
                    <a:pt x="236" y="0"/>
                  </a:moveTo>
                  <a:lnTo>
                    <a:pt x="236" y="0"/>
                  </a:lnTo>
                  <a:lnTo>
                    <a:pt x="230" y="10"/>
                  </a:lnTo>
                  <a:lnTo>
                    <a:pt x="223" y="23"/>
                  </a:lnTo>
                  <a:lnTo>
                    <a:pt x="213" y="37"/>
                  </a:lnTo>
                  <a:lnTo>
                    <a:pt x="202" y="54"/>
                  </a:lnTo>
                  <a:lnTo>
                    <a:pt x="190" y="71"/>
                  </a:lnTo>
                  <a:lnTo>
                    <a:pt x="175" y="89"/>
                  </a:lnTo>
                  <a:lnTo>
                    <a:pt x="159" y="109"/>
                  </a:lnTo>
                  <a:lnTo>
                    <a:pt x="143" y="128"/>
                  </a:lnTo>
                  <a:lnTo>
                    <a:pt x="126" y="146"/>
                  </a:lnTo>
                  <a:lnTo>
                    <a:pt x="108" y="164"/>
                  </a:lnTo>
                  <a:lnTo>
                    <a:pt x="90" y="180"/>
                  </a:lnTo>
                  <a:lnTo>
                    <a:pt x="72" y="195"/>
                  </a:lnTo>
                  <a:lnTo>
                    <a:pt x="52" y="208"/>
                  </a:lnTo>
                  <a:lnTo>
                    <a:pt x="35" y="219"/>
                  </a:lnTo>
                  <a:lnTo>
                    <a:pt x="17" y="226"/>
                  </a:lnTo>
                  <a:lnTo>
                    <a:pt x="0" y="230"/>
                  </a:lnTo>
                  <a:lnTo>
                    <a:pt x="2" y="243"/>
                  </a:lnTo>
                  <a:lnTo>
                    <a:pt x="20" y="236"/>
                  </a:lnTo>
                  <a:lnTo>
                    <a:pt x="40" y="228"/>
                  </a:lnTo>
                  <a:lnTo>
                    <a:pt x="59" y="218"/>
                  </a:lnTo>
                  <a:lnTo>
                    <a:pt x="79" y="204"/>
                  </a:lnTo>
                  <a:lnTo>
                    <a:pt x="97" y="189"/>
                  </a:lnTo>
                  <a:lnTo>
                    <a:pt x="116" y="172"/>
                  </a:lnTo>
                  <a:lnTo>
                    <a:pt x="134" y="154"/>
                  </a:lnTo>
                  <a:lnTo>
                    <a:pt x="151" y="136"/>
                  </a:lnTo>
                  <a:lnTo>
                    <a:pt x="168" y="116"/>
                  </a:lnTo>
                  <a:lnTo>
                    <a:pt x="183" y="97"/>
                  </a:lnTo>
                  <a:lnTo>
                    <a:pt x="198" y="78"/>
                  </a:lnTo>
                  <a:lnTo>
                    <a:pt x="211" y="60"/>
                  </a:lnTo>
                  <a:lnTo>
                    <a:pt x="223" y="44"/>
                  </a:lnTo>
                  <a:lnTo>
                    <a:pt x="232" y="29"/>
                  </a:lnTo>
                  <a:lnTo>
                    <a:pt x="240" y="16"/>
                  </a:lnTo>
                  <a:lnTo>
                    <a:pt x="246" y="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Freeform 66"/>
            <p:cNvSpPr>
              <a:spLocks/>
            </p:cNvSpPr>
            <p:nvPr/>
          </p:nvSpPr>
          <p:spPr bwMode="auto">
            <a:xfrm>
              <a:off x="3843" y="2856"/>
              <a:ext cx="7" cy="63"/>
            </a:xfrm>
            <a:custGeom>
              <a:avLst/>
              <a:gdLst>
                <a:gd name="T0" fmla="*/ 0 w 58"/>
                <a:gd name="T1" fmla="*/ 0 h 496"/>
                <a:gd name="T2" fmla="*/ 0 w 58"/>
                <a:gd name="T3" fmla="*/ 0 h 496"/>
                <a:gd name="T4" fmla="*/ 0 w 58"/>
                <a:gd name="T5" fmla="*/ 0 h 496"/>
                <a:gd name="T6" fmla="*/ 0 w 58"/>
                <a:gd name="T7" fmla="*/ 0 h 496"/>
                <a:gd name="T8" fmla="*/ 0 w 58"/>
                <a:gd name="T9" fmla="*/ 0 h 496"/>
                <a:gd name="T10" fmla="*/ 0 w 58"/>
                <a:gd name="T11" fmla="*/ 0 h 496"/>
                <a:gd name="T12" fmla="*/ 0 w 58"/>
                <a:gd name="T13" fmla="*/ 0 h 496"/>
                <a:gd name="T14" fmla="*/ 0 w 58"/>
                <a:gd name="T15" fmla="*/ 0 h 496"/>
                <a:gd name="T16" fmla="*/ 0 w 58"/>
                <a:gd name="T17" fmla="*/ 0 h 496"/>
                <a:gd name="T18" fmla="*/ 0 w 58"/>
                <a:gd name="T19" fmla="*/ 0 h 496"/>
                <a:gd name="T20" fmla="*/ 0 w 58"/>
                <a:gd name="T21" fmla="*/ 0 h 496"/>
                <a:gd name="T22" fmla="*/ 0 w 58"/>
                <a:gd name="T23" fmla="*/ 0 h 496"/>
                <a:gd name="T24" fmla="*/ 0 w 58"/>
                <a:gd name="T25" fmla="*/ 0 h 496"/>
                <a:gd name="T26" fmla="*/ 0 w 58"/>
                <a:gd name="T27" fmla="*/ 0 h 496"/>
                <a:gd name="T28" fmla="*/ 0 w 58"/>
                <a:gd name="T29" fmla="*/ 0 h 496"/>
                <a:gd name="T30" fmla="*/ 0 w 58"/>
                <a:gd name="T31" fmla="*/ 0 h 496"/>
                <a:gd name="T32" fmla="*/ 0 w 58"/>
                <a:gd name="T33" fmla="*/ 0 h 496"/>
                <a:gd name="T34" fmla="*/ 0 w 58"/>
                <a:gd name="T35" fmla="*/ 0 h 496"/>
                <a:gd name="T36" fmla="*/ 0 w 58"/>
                <a:gd name="T37" fmla="*/ 0 h 496"/>
                <a:gd name="T38" fmla="*/ 0 w 58"/>
                <a:gd name="T39" fmla="*/ 0 h 496"/>
                <a:gd name="T40" fmla="*/ 0 w 58"/>
                <a:gd name="T41" fmla="*/ 0 h 496"/>
                <a:gd name="T42" fmla="*/ 0 w 58"/>
                <a:gd name="T43" fmla="*/ 0 h 496"/>
                <a:gd name="T44" fmla="*/ 0 w 58"/>
                <a:gd name="T45" fmla="*/ 0 h 496"/>
                <a:gd name="T46" fmla="*/ 0 w 58"/>
                <a:gd name="T47" fmla="*/ 0 h 496"/>
                <a:gd name="T48" fmla="*/ 0 w 58"/>
                <a:gd name="T49" fmla="*/ 0 h 496"/>
                <a:gd name="T50" fmla="*/ 0 w 58"/>
                <a:gd name="T51" fmla="*/ 0 h 496"/>
                <a:gd name="T52" fmla="*/ 0 w 58"/>
                <a:gd name="T53" fmla="*/ 0 h 496"/>
                <a:gd name="T54" fmla="*/ 0 w 58"/>
                <a:gd name="T55" fmla="*/ 0 h 496"/>
                <a:gd name="T56" fmla="*/ 0 w 58"/>
                <a:gd name="T57" fmla="*/ 0 h 496"/>
                <a:gd name="T58" fmla="*/ 0 w 58"/>
                <a:gd name="T59" fmla="*/ 0 h 496"/>
                <a:gd name="T60" fmla="*/ 0 w 58"/>
                <a:gd name="T61" fmla="*/ 0 h 496"/>
                <a:gd name="T62" fmla="*/ 0 w 58"/>
                <a:gd name="T63" fmla="*/ 0 h 496"/>
                <a:gd name="T64" fmla="*/ 0 w 58"/>
                <a:gd name="T65" fmla="*/ 0 h 496"/>
                <a:gd name="T66" fmla="*/ 0 w 58"/>
                <a:gd name="T67" fmla="*/ 0 h 496"/>
                <a:gd name="T68" fmla="*/ 0 w 58"/>
                <a:gd name="T69" fmla="*/ 0 h 496"/>
                <a:gd name="T70" fmla="*/ 0 w 58"/>
                <a:gd name="T71" fmla="*/ 0 h 4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" h="496">
                  <a:moveTo>
                    <a:pt x="46" y="8"/>
                  </a:moveTo>
                  <a:lnTo>
                    <a:pt x="47" y="10"/>
                  </a:lnTo>
                  <a:lnTo>
                    <a:pt x="46" y="8"/>
                  </a:lnTo>
                  <a:lnTo>
                    <a:pt x="46" y="12"/>
                  </a:lnTo>
                  <a:lnTo>
                    <a:pt x="47" y="19"/>
                  </a:lnTo>
                  <a:lnTo>
                    <a:pt x="47" y="27"/>
                  </a:lnTo>
                  <a:lnTo>
                    <a:pt x="47" y="37"/>
                  </a:lnTo>
                  <a:lnTo>
                    <a:pt x="47" y="49"/>
                  </a:lnTo>
                  <a:lnTo>
                    <a:pt x="46" y="63"/>
                  </a:lnTo>
                  <a:lnTo>
                    <a:pt x="46" y="78"/>
                  </a:lnTo>
                  <a:lnTo>
                    <a:pt x="45" y="94"/>
                  </a:lnTo>
                  <a:lnTo>
                    <a:pt x="44" y="112"/>
                  </a:lnTo>
                  <a:lnTo>
                    <a:pt x="43" y="131"/>
                  </a:lnTo>
                  <a:lnTo>
                    <a:pt x="42" y="151"/>
                  </a:lnTo>
                  <a:lnTo>
                    <a:pt x="40" y="171"/>
                  </a:lnTo>
                  <a:lnTo>
                    <a:pt x="38" y="191"/>
                  </a:lnTo>
                  <a:lnTo>
                    <a:pt x="37" y="212"/>
                  </a:lnTo>
                  <a:lnTo>
                    <a:pt x="35" y="233"/>
                  </a:lnTo>
                  <a:lnTo>
                    <a:pt x="33" y="256"/>
                  </a:lnTo>
                  <a:lnTo>
                    <a:pt x="31" y="277"/>
                  </a:lnTo>
                  <a:lnTo>
                    <a:pt x="29" y="298"/>
                  </a:lnTo>
                  <a:lnTo>
                    <a:pt x="27" y="319"/>
                  </a:lnTo>
                  <a:lnTo>
                    <a:pt x="25" y="340"/>
                  </a:lnTo>
                  <a:lnTo>
                    <a:pt x="22" y="359"/>
                  </a:lnTo>
                  <a:lnTo>
                    <a:pt x="20" y="379"/>
                  </a:lnTo>
                  <a:lnTo>
                    <a:pt x="18" y="397"/>
                  </a:lnTo>
                  <a:lnTo>
                    <a:pt x="16" y="414"/>
                  </a:lnTo>
                  <a:lnTo>
                    <a:pt x="13" y="430"/>
                  </a:lnTo>
                  <a:lnTo>
                    <a:pt x="11" y="445"/>
                  </a:lnTo>
                  <a:lnTo>
                    <a:pt x="8" y="457"/>
                  </a:lnTo>
                  <a:lnTo>
                    <a:pt x="6" y="469"/>
                  </a:lnTo>
                  <a:lnTo>
                    <a:pt x="4" y="478"/>
                  </a:lnTo>
                  <a:lnTo>
                    <a:pt x="2" y="485"/>
                  </a:lnTo>
                  <a:lnTo>
                    <a:pt x="0" y="491"/>
                  </a:lnTo>
                  <a:lnTo>
                    <a:pt x="10" y="496"/>
                  </a:lnTo>
                  <a:lnTo>
                    <a:pt x="12" y="490"/>
                  </a:lnTo>
                  <a:lnTo>
                    <a:pt x="15" y="481"/>
                  </a:lnTo>
                  <a:lnTo>
                    <a:pt x="17" y="471"/>
                  </a:lnTo>
                  <a:lnTo>
                    <a:pt x="20" y="459"/>
                  </a:lnTo>
                  <a:lnTo>
                    <a:pt x="22" y="446"/>
                  </a:lnTo>
                  <a:lnTo>
                    <a:pt x="24" y="431"/>
                  </a:lnTo>
                  <a:lnTo>
                    <a:pt x="27" y="416"/>
                  </a:lnTo>
                  <a:lnTo>
                    <a:pt x="29" y="399"/>
                  </a:lnTo>
                  <a:lnTo>
                    <a:pt x="31" y="381"/>
                  </a:lnTo>
                  <a:lnTo>
                    <a:pt x="34" y="360"/>
                  </a:lnTo>
                  <a:lnTo>
                    <a:pt x="36" y="340"/>
                  </a:lnTo>
                  <a:lnTo>
                    <a:pt x="38" y="320"/>
                  </a:lnTo>
                  <a:lnTo>
                    <a:pt x="40" y="299"/>
                  </a:lnTo>
                  <a:lnTo>
                    <a:pt x="42" y="278"/>
                  </a:lnTo>
                  <a:lnTo>
                    <a:pt x="44" y="257"/>
                  </a:lnTo>
                  <a:lnTo>
                    <a:pt x="46" y="234"/>
                  </a:lnTo>
                  <a:lnTo>
                    <a:pt x="48" y="213"/>
                  </a:lnTo>
                  <a:lnTo>
                    <a:pt x="50" y="192"/>
                  </a:lnTo>
                  <a:lnTo>
                    <a:pt x="51" y="171"/>
                  </a:lnTo>
                  <a:lnTo>
                    <a:pt x="53" y="151"/>
                  </a:lnTo>
                  <a:lnTo>
                    <a:pt x="54" y="132"/>
                  </a:lnTo>
                  <a:lnTo>
                    <a:pt x="55" y="112"/>
                  </a:lnTo>
                  <a:lnTo>
                    <a:pt x="56" y="95"/>
                  </a:lnTo>
                  <a:lnTo>
                    <a:pt x="57" y="78"/>
                  </a:lnTo>
                  <a:lnTo>
                    <a:pt x="58" y="64"/>
                  </a:lnTo>
                  <a:lnTo>
                    <a:pt x="58" y="49"/>
                  </a:lnTo>
                  <a:lnTo>
                    <a:pt x="58" y="37"/>
                  </a:lnTo>
                  <a:lnTo>
                    <a:pt x="58" y="27"/>
                  </a:lnTo>
                  <a:lnTo>
                    <a:pt x="58" y="18"/>
                  </a:lnTo>
                  <a:lnTo>
                    <a:pt x="58" y="11"/>
                  </a:lnTo>
                  <a:lnTo>
                    <a:pt x="57" y="6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7" y="10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Freeform 67"/>
            <p:cNvSpPr>
              <a:spLocks/>
            </p:cNvSpPr>
            <p:nvPr/>
          </p:nvSpPr>
          <p:spPr bwMode="auto">
            <a:xfrm>
              <a:off x="3761" y="2828"/>
              <a:ext cx="89" cy="30"/>
            </a:xfrm>
            <a:custGeom>
              <a:avLst/>
              <a:gdLst>
                <a:gd name="T0" fmla="*/ 0 w 703"/>
                <a:gd name="T1" fmla="*/ 0 h 233"/>
                <a:gd name="T2" fmla="*/ 0 w 703"/>
                <a:gd name="T3" fmla="*/ 0 h 233"/>
                <a:gd name="T4" fmla="*/ 0 w 703"/>
                <a:gd name="T5" fmla="*/ 0 h 233"/>
                <a:gd name="T6" fmla="*/ 0 w 703"/>
                <a:gd name="T7" fmla="*/ 0 h 233"/>
                <a:gd name="T8" fmla="*/ 0 w 703"/>
                <a:gd name="T9" fmla="*/ 0 h 233"/>
                <a:gd name="T10" fmla="*/ 0 w 703"/>
                <a:gd name="T11" fmla="*/ 0 h 233"/>
                <a:gd name="T12" fmla="*/ 0 w 703"/>
                <a:gd name="T13" fmla="*/ 0 h 233"/>
                <a:gd name="T14" fmla="*/ 0 w 703"/>
                <a:gd name="T15" fmla="*/ 0 h 233"/>
                <a:gd name="T16" fmla="*/ 0 w 703"/>
                <a:gd name="T17" fmla="*/ 0 h 233"/>
                <a:gd name="T18" fmla="*/ 0 w 703"/>
                <a:gd name="T19" fmla="*/ 0 h 233"/>
                <a:gd name="T20" fmla="*/ 0 w 703"/>
                <a:gd name="T21" fmla="*/ 0 h 233"/>
                <a:gd name="T22" fmla="*/ 0 w 703"/>
                <a:gd name="T23" fmla="*/ 0 h 233"/>
                <a:gd name="T24" fmla="*/ 0 w 703"/>
                <a:gd name="T25" fmla="*/ 0 h 233"/>
                <a:gd name="T26" fmla="*/ 0 w 703"/>
                <a:gd name="T27" fmla="*/ 0 h 233"/>
                <a:gd name="T28" fmla="*/ 0 w 703"/>
                <a:gd name="T29" fmla="*/ 0 h 233"/>
                <a:gd name="T30" fmla="*/ 0 w 703"/>
                <a:gd name="T31" fmla="*/ 0 h 233"/>
                <a:gd name="T32" fmla="*/ 0 w 703"/>
                <a:gd name="T33" fmla="*/ 0 h 233"/>
                <a:gd name="T34" fmla="*/ 0 w 703"/>
                <a:gd name="T35" fmla="*/ 0 h 233"/>
                <a:gd name="T36" fmla="*/ 0 w 703"/>
                <a:gd name="T37" fmla="*/ 0 h 233"/>
                <a:gd name="T38" fmla="*/ 0 w 703"/>
                <a:gd name="T39" fmla="*/ 0 h 233"/>
                <a:gd name="T40" fmla="*/ 0 w 703"/>
                <a:gd name="T41" fmla="*/ 0 h 233"/>
                <a:gd name="T42" fmla="*/ 0 w 703"/>
                <a:gd name="T43" fmla="*/ 0 h 233"/>
                <a:gd name="T44" fmla="*/ 0 w 703"/>
                <a:gd name="T45" fmla="*/ 0 h 233"/>
                <a:gd name="T46" fmla="*/ 0 w 703"/>
                <a:gd name="T47" fmla="*/ 0 h 233"/>
                <a:gd name="T48" fmla="*/ 0 w 703"/>
                <a:gd name="T49" fmla="*/ 0 h 233"/>
                <a:gd name="T50" fmla="*/ 0 w 703"/>
                <a:gd name="T51" fmla="*/ 0 h 233"/>
                <a:gd name="T52" fmla="*/ 0 w 703"/>
                <a:gd name="T53" fmla="*/ 0 h 233"/>
                <a:gd name="T54" fmla="*/ 0 w 703"/>
                <a:gd name="T55" fmla="*/ 0 h 233"/>
                <a:gd name="T56" fmla="*/ 0 w 703"/>
                <a:gd name="T57" fmla="*/ 0 h 233"/>
                <a:gd name="T58" fmla="*/ 0 w 703"/>
                <a:gd name="T59" fmla="*/ 0 h 233"/>
                <a:gd name="T60" fmla="*/ 0 w 703"/>
                <a:gd name="T61" fmla="*/ 0 h 233"/>
                <a:gd name="T62" fmla="*/ 0 w 703"/>
                <a:gd name="T63" fmla="*/ 0 h 233"/>
                <a:gd name="T64" fmla="*/ 0 w 703"/>
                <a:gd name="T65" fmla="*/ 0 h 233"/>
                <a:gd name="T66" fmla="*/ 0 w 703"/>
                <a:gd name="T67" fmla="*/ 0 h 233"/>
                <a:gd name="T68" fmla="*/ 0 w 703"/>
                <a:gd name="T69" fmla="*/ 0 h 233"/>
                <a:gd name="T70" fmla="*/ 0 w 703"/>
                <a:gd name="T71" fmla="*/ 0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03" h="233">
                  <a:moveTo>
                    <a:pt x="12" y="229"/>
                  </a:moveTo>
                  <a:lnTo>
                    <a:pt x="11" y="233"/>
                  </a:lnTo>
                  <a:lnTo>
                    <a:pt x="12" y="231"/>
                  </a:lnTo>
                  <a:lnTo>
                    <a:pt x="15" y="227"/>
                  </a:lnTo>
                  <a:lnTo>
                    <a:pt x="21" y="220"/>
                  </a:lnTo>
                  <a:lnTo>
                    <a:pt x="29" y="212"/>
                  </a:lnTo>
                  <a:lnTo>
                    <a:pt x="39" y="202"/>
                  </a:lnTo>
                  <a:lnTo>
                    <a:pt x="51" y="190"/>
                  </a:lnTo>
                  <a:lnTo>
                    <a:pt x="65" y="177"/>
                  </a:lnTo>
                  <a:lnTo>
                    <a:pt x="80" y="163"/>
                  </a:lnTo>
                  <a:lnTo>
                    <a:pt x="97" y="148"/>
                  </a:lnTo>
                  <a:lnTo>
                    <a:pt x="117" y="133"/>
                  </a:lnTo>
                  <a:lnTo>
                    <a:pt x="136" y="118"/>
                  </a:lnTo>
                  <a:lnTo>
                    <a:pt x="158" y="102"/>
                  </a:lnTo>
                  <a:lnTo>
                    <a:pt x="180" y="87"/>
                  </a:lnTo>
                  <a:lnTo>
                    <a:pt x="204" y="72"/>
                  </a:lnTo>
                  <a:lnTo>
                    <a:pt x="228" y="59"/>
                  </a:lnTo>
                  <a:lnTo>
                    <a:pt x="255" y="47"/>
                  </a:lnTo>
                  <a:lnTo>
                    <a:pt x="281" y="35"/>
                  </a:lnTo>
                  <a:lnTo>
                    <a:pt x="307" y="26"/>
                  </a:lnTo>
                  <a:lnTo>
                    <a:pt x="334" y="19"/>
                  </a:lnTo>
                  <a:lnTo>
                    <a:pt x="363" y="14"/>
                  </a:lnTo>
                  <a:lnTo>
                    <a:pt x="391" y="11"/>
                  </a:lnTo>
                  <a:lnTo>
                    <a:pt x="419" y="12"/>
                  </a:lnTo>
                  <a:lnTo>
                    <a:pt x="447" y="15"/>
                  </a:lnTo>
                  <a:lnTo>
                    <a:pt x="476" y="21"/>
                  </a:lnTo>
                  <a:lnTo>
                    <a:pt x="505" y="31"/>
                  </a:lnTo>
                  <a:lnTo>
                    <a:pt x="533" y="45"/>
                  </a:lnTo>
                  <a:lnTo>
                    <a:pt x="561" y="63"/>
                  </a:lnTo>
                  <a:lnTo>
                    <a:pt x="588" y="85"/>
                  </a:lnTo>
                  <a:lnTo>
                    <a:pt x="616" y="112"/>
                  </a:lnTo>
                  <a:lnTo>
                    <a:pt x="642" y="144"/>
                  </a:lnTo>
                  <a:lnTo>
                    <a:pt x="668" y="182"/>
                  </a:lnTo>
                  <a:lnTo>
                    <a:pt x="694" y="225"/>
                  </a:lnTo>
                  <a:lnTo>
                    <a:pt x="703" y="218"/>
                  </a:lnTo>
                  <a:lnTo>
                    <a:pt x="678" y="175"/>
                  </a:lnTo>
                  <a:lnTo>
                    <a:pt x="651" y="138"/>
                  </a:lnTo>
                  <a:lnTo>
                    <a:pt x="624" y="105"/>
                  </a:lnTo>
                  <a:lnTo>
                    <a:pt x="595" y="77"/>
                  </a:lnTo>
                  <a:lnTo>
                    <a:pt x="567" y="54"/>
                  </a:lnTo>
                  <a:lnTo>
                    <a:pt x="538" y="35"/>
                  </a:lnTo>
                  <a:lnTo>
                    <a:pt x="509" y="21"/>
                  </a:lnTo>
                  <a:lnTo>
                    <a:pt x="479" y="11"/>
                  </a:lnTo>
                  <a:lnTo>
                    <a:pt x="449" y="4"/>
                  </a:lnTo>
                  <a:lnTo>
                    <a:pt x="420" y="1"/>
                  </a:lnTo>
                  <a:lnTo>
                    <a:pt x="390" y="0"/>
                  </a:lnTo>
                  <a:lnTo>
                    <a:pt x="362" y="3"/>
                  </a:lnTo>
                  <a:lnTo>
                    <a:pt x="332" y="8"/>
                  </a:lnTo>
                  <a:lnTo>
                    <a:pt x="304" y="16"/>
                  </a:lnTo>
                  <a:lnTo>
                    <a:pt x="277" y="25"/>
                  </a:lnTo>
                  <a:lnTo>
                    <a:pt x="250" y="36"/>
                  </a:lnTo>
                  <a:lnTo>
                    <a:pt x="223" y="49"/>
                  </a:lnTo>
                  <a:lnTo>
                    <a:pt x="198" y="63"/>
                  </a:lnTo>
                  <a:lnTo>
                    <a:pt x="174" y="77"/>
                  </a:lnTo>
                  <a:lnTo>
                    <a:pt x="152" y="92"/>
                  </a:lnTo>
                  <a:lnTo>
                    <a:pt x="130" y="109"/>
                  </a:lnTo>
                  <a:lnTo>
                    <a:pt x="110" y="124"/>
                  </a:lnTo>
                  <a:lnTo>
                    <a:pt x="90" y="140"/>
                  </a:lnTo>
                  <a:lnTo>
                    <a:pt x="73" y="154"/>
                  </a:lnTo>
                  <a:lnTo>
                    <a:pt x="57" y="169"/>
                  </a:lnTo>
                  <a:lnTo>
                    <a:pt x="43" y="182"/>
                  </a:lnTo>
                  <a:lnTo>
                    <a:pt x="31" y="194"/>
                  </a:lnTo>
                  <a:lnTo>
                    <a:pt x="21" y="204"/>
                  </a:lnTo>
                  <a:lnTo>
                    <a:pt x="13" y="212"/>
                  </a:lnTo>
                  <a:lnTo>
                    <a:pt x="7" y="219"/>
                  </a:lnTo>
                  <a:lnTo>
                    <a:pt x="3" y="224"/>
                  </a:lnTo>
                  <a:lnTo>
                    <a:pt x="2" y="226"/>
                  </a:lnTo>
                  <a:lnTo>
                    <a:pt x="1" y="230"/>
                  </a:lnTo>
                  <a:lnTo>
                    <a:pt x="2" y="226"/>
                  </a:lnTo>
                  <a:lnTo>
                    <a:pt x="0" y="228"/>
                  </a:lnTo>
                  <a:lnTo>
                    <a:pt x="1" y="230"/>
                  </a:lnTo>
                  <a:lnTo>
                    <a:pt x="12" y="2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Freeform 68"/>
            <p:cNvSpPr>
              <a:spLocks/>
            </p:cNvSpPr>
            <p:nvPr/>
          </p:nvSpPr>
          <p:spPr bwMode="auto">
            <a:xfrm>
              <a:off x="3762" y="2857"/>
              <a:ext cx="16" cy="67"/>
            </a:xfrm>
            <a:custGeom>
              <a:avLst/>
              <a:gdLst>
                <a:gd name="T0" fmla="*/ 0 w 133"/>
                <a:gd name="T1" fmla="*/ 0 h 528"/>
                <a:gd name="T2" fmla="*/ 0 w 133"/>
                <a:gd name="T3" fmla="*/ 0 h 528"/>
                <a:gd name="T4" fmla="*/ 0 w 133"/>
                <a:gd name="T5" fmla="*/ 0 h 528"/>
                <a:gd name="T6" fmla="*/ 0 w 133"/>
                <a:gd name="T7" fmla="*/ 0 h 528"/>
                <a:gd name="T8" fmla="*/ 0 w 133"/>
                <a:gd name="T9" fmla="*/ 0 h 528"/>
                <a:gd name="T10" fmla="*/ 0 w 133"/>
                <a:gd name="T11" fmla="*/ 0 h 528"/>
                <a:gd name="T12" fmla="*/ 0 w 133"/>
                <a:gd name="T13" fmla="*/ 0 h 528"/>
                <a:gd name="T14" fmla="*/ 0 w 133"/>
                <a:gd name="T15" fmla="*/ 0 h 528"/>
                <a:gd name="T16" fmla="*/ 0 w 133"/>
                <a:gd name="T17" fmla="*/ 0 h 528"/>
                <a:gd name="T18" fmla="*/ 0 w 133"/>
                <a:gd name="T19" fmla="*/ 0 h 528"/>
                <a:gd name="T20" fmla="*/ 0 w 133"/>
                <a:gd name="T21" fmla="*/ 0 h 528"/>
                <a:gd name="T22" fmla="*/ 0 w 133"/>
                <a:gd name="T23" fmla="*/ 0 h 528"/>
                <a:gd name="T24" fmla="*/ 0 w 133"/>
                <a:gd name="T25" fmla="*/ 0 h 528"/>
                <a:gd name="T26" fmla="*/ 0 w 133"/>
                <a:gd name="T27" fmla="*/ 0 h 528"/>
                <a:gd name="T28" fmla="*/ 0 w 133"/>
                <a:gd name="T29" fmla="*/ 0 h 528"/>
                <a:gd name="T30" fmla="*/ 0 w 133"/>
                <a:gd name="T31" fmla="*/ 0 h 528"/>
                <a:gd name="T32" fmla="*/ 0 w 133"/>
                <a:gd name="T33" fmla="*/ 0 h 528"/>
                <a:gd name="T34" fmla="*/ 0 w 133"/>
                <a:gd name="T35" fmla="*/ 0 h 528"/>
                <a:gd name="T36" fmla="*/ 0 w 133"/>
                <a:gd name="T37" fmla="*/ 0 h 528"/>
                <a:gd name="T38" fmla="*/ 0 w 133"/>
                <a:gd name="T39" fmla="*/ 0 h 528"/>
                <a:gd name="T40" fmla="*/ 0 w 133"/>
                <a:gd name="T41" fmla="*/ 0 h 528"/>
                <a:gd name="T42" fmla="*/ 0 w 133"/>
                <a:gd name="T43" fmla="*/ 0 h 528"/>
                <a:gd name="T44" fmla="*/ 0 w 133"/>
                <a:gd name="T45" fmla="*/ 0 h 528"/>
                <a:gd name="T46" fmla="*/ 0 w 133"/>
                <a:gd name="T47" fmla="*/ 0 h 528"/>
                <a:gd name="T48" fmla="*/ 0 w 133"/>
                <a:gd name="T49" fmla="*/ 0 h 528"/>
                <a:gd name="T50" fmla="*/ 0 w 133"/>
                <a:gd name="T51" fmla="*/ 0 h 528"/>
                <a:gd name="T52" fmla="*/ 0 w 133"/>
                <a:gd name="T53" fmla="*/ 0 h 528"/>
                <a:gd name="T54" fmla="*/ 0 w 133"/>
                <a:gd name="T55" fmla="*/ 0 h 528"/>
                <a:gd name="T56" fmla="*/ 0 w 133"/>
                <a:gd name="T57" fmla="*/ 0 h 528"/>
                <a:gd name="T58" fmla="*/ 0 w 133"/>
                <a:gd name="T59" fmla="*/ 0 h 528"/>
                <a:gd name="T60" fmla="*/ 0 w 133"/>
                <a:gd name="T61" fmla="*/ 0 h 528"/>
                <a:gd name="T62" fmla="*/ 0 w 133"/>
                <a:gd name="T63" fmla="*/ 0 h 528"/>
                <a:gd name="T64" fmla="*/ 0 w 133"/>
                <a:gd name="T65" fmla="*/ 0 h 528"/>
                <a:gd name="T66" fmla="*/ 0 w 133"/>
                <a:gd name="T67" fmla="*/ 0 h 5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3" h="528">
                  <a:moveTo>
                    <a:pt x="133" y="522"/>
                  </a:moveTo>
                  <a:lnTo>
                    <a:pt x="133" y="522"/>
                  </a:lnTo>
                  <a:lnTo>
                    <a:pt x="130" y="516"/>
                  </a:lnTo>
                  <a:lnTo>
                    <a:pt x="126" y="508"/>
                  </a:lnTo>
                  <a:lnTo>
                    <a:pt x="122" y="498"/>
                  </a:lnTo>
                  <a:lnTo>
                    <a:pt x="117" y="485"/>
                  </a:lnTo>
                  <a:lnTo>
                    <a:pt x="113" y="470"/>
                  </a:lnTo>
                  <a:lnTo>
                    <a:pt x="108" y="454"/>
                  </a:lnTo>
                  <a:lnTo>
                    <a:pt x="102" y="437"/>
                  </a:lnTo>
                  <a:lnTo>
                    <a:pt x="98" y="418"/>
                  </a:lnTo>
                  <a:lnTo>
                    <a:pt x="93" y="399"/>
                  </a:lnTo>
                  <a:lnTo>
                    <a:pt x="88" y="378"/>
                  </a:lnTo>
                  <a:lnTo>
                    <a:pt x="82" y="357"/>
                  </a:lnTo>
                  <a:lnTo>
                    <a:pt x="78" y="333"/>
                  </a:lnTo>
                  <a:lnTo>
                    <a:pt x="72" y="310"/>
                  </a:lnTo>
                  <a:lnTo>
                    <a:pt x="67" y="288"/>
                  </a:lnTo>
                  <a:lnTo>
                    <a:pt x="62" y="264"/>
                  </a:lnTo>
                  <a:lnTo>
                    <a:pt x="58" y="241"/>
                  </a:lnTo>
                  <a:lnTo>
                    <a:pt x="53" y="217"/>
                  </a:lnTo>
                  <a:lnTo>
                    <a:pt x="48" y="195"/>
                  </a:lnTo>
                  <a:lnTo>
                    <a:pt x="44" y="172"/>
                  </a:lnTo>
                  <a:lnTo>
                    <a:pt x="39" y="151"/>
                  </a:lnTo>
                  <a:lnTo>
                    <a:pt x="35" y="130"/>
                  </a:lnTo>
                  <a:lnTo>
                    <a:pt x="31" y="109"/>
                  </a:lnTo>
                  <a:lnTo>
                    <a:pt x="28" y="90"/>
                  </a:lnTo>
                  <a:lnTo>
                    <a:pt x="24" y="73"/>
                  </a:lnTo>
                  <a:lnTo>
                    <a:pt x="22" y="57"/>
                  </a:lnTo>
                  <a:lnTo>
                    <a:pt x="19" y="42"/>
                  </a:lnTo>
                  <a:lnTo>
                    <a:pt x="16" y="30"/>
                  </a:lnTo>
                  <a:lnTo>
                    <a:pt x="14" y="19"/>
                  </a:lnTo>
                  <a:lnTo>
                    <a:pt x="13" y="11"/>
                  </a:lnTo>
                  <a:lnTo>
                    <a:pt x="12" y="5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3"/>
                  </a:lnTo>
                  <a:lnTo>
                    <a:pt x="3" y="22"/>
                  </a:lnTo>
                  <a:lnTo>
                    <a:pt x="5" y="32"/>
                  </a:lnTo>
                  <a:lnTo>
                    <a:pt x="8" y="45"/>
                  </a:lnTo>
                  <a:lnTo>
                    <a:pt x="10" y="59"/>
                  </a:lnTo>
                  <a:lnTo>
                    <a:pt x="13" y="75"/>
                  </a:lnTo>
                  <a:lnTo>
                    <a:pt x="16" y="93"/>
                  </a:lnTo>
                  <a:lnTo>
                    <a:pt x="20" y="112"/>
                  </a:lnTo>
                  <a:lnTo>
                    <a:pt x="24" y="132"/>
                  </a:lnTo>
                  <a:lnTo>
                    <a:pt x="28" y="153"/>
                  </a:lnTo>
                  <a:lnTo>
                    <a:pt x="32" y="175"/>
                  </a:lnTo>
                  <a:lnTo>
                    <a:pt x="37" y="197"/>
                  </a:lnTo>
                  <a:lnTo>
                    <a:pt x="42" y="219"/>
                  </a:lnTo>
                  <a:lnTo>
                    <a:pt x="46" y="244"/>
                  </a:lnTo>
                  <a:lnTo>
                    <a:pt x="51" y="267"/>
                  </a:lnTo>
                  <a:lnTo>
                    <a:pt x="56" y="290"/>
                  </a:lnTo>
                  <a:lnTo>
                    <a:pt x="61" y="313"/>
                  </a:lnTo>
                  <a:lnTo>
                    <a:pt x="66" y="336"/>
                  </a:lnTo>
                  <a:lnTo>
                    <a:pt x="71" y="359"/>
                  </a:lnTo>
                  <a:lnTo>
                    <a:pt x="76" y="380"/>
                  </a:lnTo>
                  <a:lnTo>
                    <a:pt x="82" y="401"/>
                  </a:lnTo>
                  <a:lnTo>
                    <a:pt x="86" y="421"/>
                  </a:lnTo>
                  <a:lnTo>
                    <a:pt x="92" y="440"/>
                  </a:lnTo>
                  <a:lnTo>
                    <a:pt x="97" y="457"/>
                  </a:lnTo>
                  <a:lnTo>
                    <a:pt x="102" y="473"/>
                  </a:lnTo>
                  <a:lnTo>
                    <a:pt x="107" y="488"/>
                  </a:lnTo>
                  <a:lnTo>
                    <a:pt x="111" y="502"/>
                  </a:lnTo>
                  <a:lnTo>
                    <a:pt x="116" y="512"/>
                  </a:lnTo>
                  <a:lnTo>
                    <a:pt x="120" y="521"/>
                  </a:lnTo>
                  <a:lnTo>
                    <a:pt x="124" y="528"/>
                  </a:lnTo>
                  <a:lnTo>
                    <a:pt x="133" y="5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Freeform 69"/>
            <p:cNvSpPr>
              <a:spLocks/>
            </p:cNvSpPr>
            <p:nvPr/>
          </p:nvSpPr>
          <p:spPr bwMode="auto">
            <a:xfrm>
              <a:off x="3777" y="2923"/>
              <a:ext cx="36" cy="25"/>
            </a:xfrm>
            <a:custGeom>
              <a:avLst/>
              <a:gdLst>
                <a:gd name="T0" fmla="*/ 0 w 289"/>
                <a:gd name="T1" fmla="*/ 0 h 201"/>
                <a:gd name="T2" fmla="*/ 0 w 289"/>
                <a:gd name="T3" fmla="*/ 0 h 201"/>
                <a:gd name="T4" fmla="*/ 0 w 289"/>
                <a:gd name="T5" fmla="*/ 0 h 201"/>
                <a:gd name="T6" fmla="*/ 0 w 289"/>
                <a:gd name="T7" fmla="*/ 0 h 201"/>
                <a:gd name="T8" fmla="*/ 0 w 289"/>
                <a:gd name="T9" fmla="*/ 0 h 201"/>
                <a:gd name="T10" fmla="*/ 0 w 289"/>
                <a:gd name="T11" fmla="*/ 0 h 201"/>
                <a:gd name="T12" fmla="*/ 0 w 289"/>
                <a:gd name="T13" fmla="*/ 0 h 201"/>
                <a:gd name="T14" fmla="*/ 0 w 289"/>
                <a:gd name="T15" fmla="*/ 0 h 201"/>
                <a:gd name="T16" fmla="*/ 0 w 289"/>
                <a:gd name="T17" fmla="*/ 0 h 201"/>
                <a:gd name="T18" fmla="*/ 0 w 289"/>
                <a:gd name="T19" fmla="*/ 0 h 201"/>
                <a:gd name="T20" fmla="*/ 0 w 289"/>
                <a:gd name="T21" fmla="*/ 0 h 201"/>
                <a:gd name="T22" fmla="*/ 0 w 289"/>
                <a:gd name="T23" fmla="*/ 0 h 201"/>
                <a:gd name="T24" fmla="*/ 0 w 289"/>
                <a:gd name="T25" fmla="*/ 0 h 201"/>
                <a:gd name="T26" fmla="*/ 0 w 289"/>
                <a:gd name="T27" fmla="*/ 0 h 201"/>
                <a:gd name="T28" fmla="*/ 0 w 289"/>
                <a:gd name="T29" fmla="*/ 0 h 201"/>
                <a:gd name="T30" fmla="*/ 0 w 289"/>
                <a:gd name="T31" fmla="*/ 0 h 201"/>
                <a:gd name="T32" fmla="*/ 0 w 289"/>
                <a:gd name="T33" fmla="*/ 0 h 201"/>
                <a:gd name="T34" fmla="*/ 0 w 289"/>
                <a:gd name="T35" fmla="*/ 0 h 201"/>
                <a:gd name="T36" fmla="*/ 0 w 289"/>
                <a:gd name="T37" fmla="*/ 0 h 201"/>
                <a:gd name="T38" fmla="*/ 0 w 289"/>
                <a:gd name="T39" fmla="*/ 0 h 201"/>
                <a:gd name="T40" fmla="*/ 0 w 289"/>
                <a:gd name="T41" fmla="*/ 0 h 201"/>
                <a:gd name="T42" fmla="*/ 0 w 289"/>
                <a:gd name="T43" fmla="*/ 0 h 201"/>
                <a:gd name="T44" fmla="*/ 0 w 289"/>
                <a:gd name="T45" fmla="*/ 0 h 201"/>
                <a:gd name="T46" fmla="*/ 0 w 289"/>
                <a:gd name="T47" fmla="*/ 0 h 201"/>
                <a:gd name="T48" fmla="*/ 0 w 289"/>
                <a:gd name="T49" fmla="*/ 0 h 201"/>
                <a:gd name="T50" fmla="*/ 0 w 289"/>
                <a:gd name="T51" fmla="*/ 0 h 201"/>
                <a:gd name="T52" fmla="*/ 0 w 289"/>
                <a:gd name="T53" fmla="*/ 0 h 201"/>
                <a:gd name="T54" fmla="*/ 0 w 289"/>
                <a:gd name="T55" fmla="*/ 0 h 201"/>
                <a:gd name="T56" fmla="*/ 0 w 289"/>
                <a:gd name="T57" fmla="*/ 0 h 201"/>
                <a:gd name="T58" fmla="*/ 0 w 289"/>
                <a:gd name="T59" fmla="*/ 0 h 201"/>
                <a:gd name="T60" fmla="*/ 0 w 289"/>
                <a:gd name="T61" fmla="*/ 0 h 201"/>
                <a:gd name="T62" fmla="*/ 0 w 289"/>
                <a:gd name="T63" fmla="*/ 0 h 201"/>
                <a:gd name="T64" fmla="*/ 0 w 289"/>
                <a:gd name="T65" fmla="*/ 0 h 201"/>
                <a:gd name="T66" fmla="*/ 0 w 289"/>
                <a:gd name="T67" fmla="*/ 0 h 2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9" h="201">
                  <a:moveTo>
                    <a:pt x="287" y="187"/>
                  </a:moveTo>
                  <a:lnTo>
                    <a:pt x="287" y="187"/>
                  </a:lnTo>
                  <a:lnTo>
                    <a:pt x="279" y="188"/>
                  </a:lnTo>
                  <a:lnTo>
                    <a:pt x="270" y="189"/>
                  </a:lnTo>
                  <a:lnTo>
                    <a:pt x="261" y="188"/>
                  </a:lnTo>
                  <a:lnTo>
                    <a:pt x="252" y="186"/>
                  </a:lnTo>
                  <a:lnTo>
                    <a:pt x="242" y="184"/>
                  </a:lnTo>
                  <a:lnTo>
                    <a:pt x="232" y="181"/>
                  </a:lnTo>
                  <a:lnTo>
                    <a:pt x="221" y="177"/>
                  </a:lnTo>
                  <a:lnTo>
                    <a:pt x="211" y="173"/>
                  </a:lnTo>
                  <a:lnTo>
                    <a:pt x="201" y="168"/>
                  </a:lnTo>
                  <a:lnTo>
                    <a:pt x="191" y="162"/>
                  </a:lnTo>
                  <a:lnTo>
                    <a:pt x="180" y="156"/>
                  </a:lnTo>
                  <a:lnTo>
                    <a:pt x="170" y="149"/>
                  </a:lnTo>
                  <a:lnTo>
                    <a:pt x="160" y="143"/>
                  </a:lnTo>
                  <a:lnTo>
                    <a:pt x="149" y="135"/>
                  </a:lnTo>
                  <a:lnTo>
                    <a:pt x="139" y="128"/>
                  </a:lnTo>
                  <a:lnTo>
                    <a:pt x="129" y="120"/>
                  </a:lnTo>
                  <a:lnTo>
                    <a:pt x="119" y="112"/>
                  </a:lnTo>
                  <a:lnTo>
                    <a:pt x="110" y="104"/>
                  </a:lnTo>
                  <a:lnTo>
                    <a:pt x="99" y="95"/>
                  </a:lnTo>
                  <a:lnTo>
                    <a:pt x="89" y="87"/>
                  </a:lnTo>
                  <a:lnTo>
                    <a:pt x="81" y="79"/>
                  </a:lnTo>
                  <a:lnTo>
                    <a:pt x="72" y="70"/>
                  </a:lnTo>
                  <a:lnTo>
                    <a:pt x="64" y="62"/>
                  </a:lnTo>
                  <a:lnTo>
                    <a:pt x="56" y="53"/>
                  </a:lnTo>
                  <a:lnTo>
                    <a:pt x="48" y="45"/>
                  </a:lnTo>
                  <a:lnTo>
                    <a:pt x="41" y="38"/>
                  </a:lnTo>
                  <a:lnTo>
                    <a:pt x="34" y="30"/>
                  </a:lnTo>
                  <a:lnTo>
                    <a:pt x="28" y="24"/>
                  </a:lnTo>
                  <a:lnTo>
                    <a:pt x="23" y="17"/>
                  </a:lnTo>
                  <a:lnTo>
                    <a:pt x="17" y="10"/>
                  </a:lnTo>
                  <a:lnTo>
                    <a:pt x="13" y="5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1"/>
                  </a:lnTo>
                  <a:lnTo>
                    <a:pt x="9" y="18"/>
                  </a:lnTo>
                  <a:lnTo>
                    <a:pt x="14" y="24"/>
                  </a:lnTo>
                  <a:lnTo>
                    <a:pt x="19" y="31"/>
                  </a:lnTo>
                  <a:lnTo>
                    <a:pt x="26" y="38"/>
                  </a:lnTo>
                  <a:lnTo>
                    <a:pt x="33" y="45"/>
                  </a:lnTo>
                  <a:lnTo>
                    <a:pt x="40" y="53"/>
                  </a:lnTo>
                  <a:lnTo>
                    <a:pt x="48" y="61"/>
                  </a:lnTo>
                  <a:lnTo>
                    <a:pt x="56" y="70"/>
                  </a:lnTo>
                  <a:lnTo>
                    <a:pt x="64" y="79"/>
                  </a:lnTo>
                  <a:lnTo>
                    <a:pt x="73" y="87"/>
                  </a:lnTo>
                  <a:lnTo>
                    <a:pt x="82" y="95"/>
                  </a:lnTo>
                  <a:lnTo>
                    <a:pt x="92" y="104"/>
                  </a:lnTo>
                  <a:lnTo>
                    <a:pt x="101" y="113"/>
                  </a:lnTo>
                  <a:lnTo>
                    <a:pt x="112" y="121"/>
                  </a:lnTo>
                  <a:lnTo>
                    <a:pt x="122" y="129"/>
                  </a:lnTo>
                  <a:lnTo>
                    <a:pt x="133" y="137"/>
                  </a:lnTo>
                  <a:lnTo>
                    <a:pt x="143" y="144"/>
                  </a:lnTo>
                  <a:lnTo>
                    <a:pt x="153" y="152"/>
                  </a:lnTo>
                  <a:lnTo>
                    <a:pt x="164" y="159"/>
                  </a:lnTo>
                  <a:lnTo>
                    <a:pt x="175" y="165"/>
                  </a:lnTo>
                  <a:lnTo>
                    <a:pt x="185" y="172"/>
                  </a:lnTo>
                  <a:lnTo>
                    <a:pt x="196" y="177"/>
                  </a:lnTo>
                  <a:lnTo>
                    <a:pt x="206" y="183"/>
                  </a:lnTo>
                  <a:lnTo>
                    <a:pt x="217" y="187"/>
                  </a:lnTo>
                  <a:lnTo>
                    <a:pt x="229" y="191"/>
                  </a:lnTo>
                  <a:lnTo>
                    <a:pt x="239" y="194"/>
                  </a:lnTo>
                  <a:lnTo>
                    <a:pt x="249" y="198"/>
                  </a:lnTo>
                  <a:lnTo>
                    <a:pt x="259" y="200"/>
                  </a:lnTo>
                  <a:lnTo>
                    <a:pt x="270" y="201"/>
                  </a:lnTo>
                  <a:lnTo>
                    <a:pt x="279" y="200"/>
                  </a:lnTo>
                  <a:lnTo>
                    <a:pt x="289" y="200"/>
                  </a:lnTo>
                  <a:lnTo>
                    <a:pt x="287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Freeform 70"/>
            <p:cNvSpPr>
              <a:spLocks/>
            </p:cNvSpPr>
            <p:nvPr/>
          </p:nvSpPr>
          <p:spPr bwMode="auto">
            <a:xfrm>
              <a:off x="3758" y="2818"/>
              <a:ext cx="97" cy="68"/>
            </a:xfrm>
            <a:custGeom>
              <a:avLst/>
              <a:gdLst>
                <a:gd name="T0" fmla="*/ 0 w 765"/>
                <a:gd name="T1" fmla="*/ 0 h 538"/>
                <a:gd name="T2" fmla="*/ 0 w 765"/>
                <a:gd name="T3" fmla="*/ 0 h 538"/>
                <a:gd name="T4" fmla="*/ 0 w 765"/>
                <a:gd name="T5" fmla="*/ 0 h 538"/>
                <a:gd name="T6" fmla="*/ 0 w 765"/>
                <a:gd name="T7" fmla="*/ 0 h 538"/>
                <a:gd name="T8" fmla="*/ 0 w 765"/>
                <a:gd name="T9" fmla="*/ 0 h 538"/>
                <a:gd name="T10" fmla="*/ 0 w 765"/>
                <a:gd name="T11" fmla="*/ 0 h 538"/>
                <a:gd name="T12" fmla="*/ 0 w 765"/>
                <a:gd name="T13" fmla="*/ 0 h 538"/>
                <a:gd name="T14" fmla="*/ 0 w 765"/>
                <a:gd name="T15" fmla="*/ 0 h 538"/>
                <a:gd name="T16" fmla="*/ 0 w 765"/>
                <a:gd name="T17" fmla="*/ 0 h 538"/>
                <a:gd name="T18" fmla="*/ 0 w 765"/>
                <a:gd name="T19" fmla="*/ 0 h 538"/>
                <a:gd name="T20" fmla="*/ 0 w 765"/>
                <a:gd name="T21" fmla="*/ 0 h 538"/>
                <a:gd name="T22" fmla="*/ 0 w 765"/>
                <a:gd name="T23" fmla="*/ 0 h 538"/>
                <a:gd name="T24" fmla="*/ 0 w 765"/>
                <a:gd name="T25" fmla="*/ 0 h 538"/>
                <a:gd name="T26" fmla="*/ 0 w 765"/>
                <a:gd name="T27" fmla="*/ 0 h 538"/>
                <a:gd name="T28" fmla="*/ 0 w 765"/>
                <a:gd name="T29" fmla="*/ 0 h 538"/>
                <a:gd name="T30" fmla="*/ 0 w 765"/>
                <a:gd name="T31" fmla="*/ 0 h 538"/>
                <a:gd name="T32" fmla="*/ 0 w 765"/>
                <a:gd name="T33" fmla="*/ 0 h 538"/>
                <a:gd name="T34" fmla="*/ 0 w 765"/>
                <a:gd name="T35" fmla="*/ 0 h 538"/>
                <a:gd name="T36" fmla="*/ 0 w 765"/>
                <a:gd name="T37" fmla="*/ 0 h 538"/>
                <a:gd name="T38" fmla="*/ 0 w 765"/>
                <a:gd name="T39" fmla="*/ 0 h 538"/>
                <a:gd name="T40" fmla="*/ 0 w 765"/>
                <a:gd name="T41" fmla="*/ 0 h 538"/>
                <a:gd name="T42" fmla="*/ 0 w 765"/>
                <a:gd name="T43" fmla="*/ 0 h 538"/>
                <a:gd name="T44" fmla="*/ 0 w 765"/>
                <a:gd name="T45" fmla="*/ 0 h 538"/>
                <a:gd name="T46" fmla="*/ 0 w 765"/>
                <a:gd name="T47" fmla="*/ 0 h 538"/>
                <a:gd name="T48" fmla="*/ 0 w 765"/>
                <a:gd name="T49" fmla="*/ 0 h 538"/>
                <a:gd name="T50" fmla="*/ 0 w 765"/>
                <a:gd name="T51" fmla="*/ 0 h 538"/>
                <a:gd name="T52" fmla="*/ 0 w 765"/>
                <a:gd name="T53" fmla="*/ 0 h 538"/>
                <a:gd name="T54" fmla="*/ 0 w 765"/>
                <a:gd name="T55" fmla="*/ 0 h 538"/>
                <a:gd name="T56" fmla="*/ 0 w 765"/>
                <a:gd name="T57" fmla="*/ 0 h 538"/>
                <a:gd name="T58" fmla="*/ 0 w 765"/>
                <a:gd name="T59" fmla="*/ 0 h 538"/>
                <a:gd name="T60" fmla="*/ 0 w 765"/>
                <a:gd name="T61" fmla="*/ 0 h 538"/>
                <a:gd name="T62" fmla="*/ 0 w 765"/>
                <a:gd name="T63" fmla="*/ 0 h 538"/>
                <a:gd name="T64" fmla="*/ 0 w 765"/>
                <a:gd name="T65" fmla="*/ 0 h 538"/>
                <a:gd name="T66" fmla="*/ 0 w 765"/>
                <a:gd name="T67" fmla="*/ 0 h 538"/>
                <a:gd name="T68" fmla="*/ 0 w 765"/>
                <a:gd name="T69" fmla="*/ 0 h 538"/>
                <a:gd name="T70" fmla="*/ 0 w 765"/>
                <a:gd name="T71" fmla="*/ 0 h 538"/>
                <a:gd name="T72" fmla="*/ 0 w 765"/>
                <a:gd name="T73" fmla="*/ 0 h 538"/>
                <a:gd name="T74" fmla="*/ 0 w 765"/>
                <a:gd name="T75" fmla="*/ 0 h 538"/>
                <a:gd name="T76" fmla="*/ 0 w 765"/>
                <a:gd name="T77" fmla="*/ 0 h 538"/>
                <a:gd name="T78" fmla="*/ 0 w 765"/>
                <a:gd name="T79" fmla="*/ 0 h 538"/>
                <a:gd name="T80" fmla="*/ 0 w 765"/>
                <a:gd name="T81" fmla="*/ 0 h 538"/>
                <a:gd name="T82" fmla="*/ 0 w 765"/>
                <a:gd name="T83" fmla="*/ 0 h 538"/>
                <a:gd name="T84" fmla="*/ 0 w 765"/>
                <a:gd name="T85" fmla="*/ 0 h 538"/>
                <a:gd name="T86" fmla="*/ 0 w 765"/>
                <a:gd name="T87" fmla="*/ 0 h 538"/>
                <a:gd name="T88" fmla="*/ 0 w 765"/>
                <a:gd name="T89" fmla="*/ 0 h 538"/>
                <a:gd name="T90" fmla="*/ 0 w 765"/>
                <a:gd name="T91" fmla="*/ 0 h 538"/>
                <a:gd name="T92" fmla="*/ 0 w 765"/>
                <a:gd name="T93" fmla="*/ 0 h 538"/>
                <a:gd name="T94" fmla="*/ 0 w 765"/>
                <a:gd name="T95" fmla="*/ 0 h 538"/>
                <a:gd name="T96" fmla="*/ 0 w 765"/>
                <a:gd name="T97" fmla="*/ 0 h 538"/>
                <a:gd name="T98" fmla="*/ 0 w 765"/>
                <a:gd name="T99" fmla="*/ 0 h 538"/>
                <a:gd name="T100" fmla="*/ 0 w 765"/>
                <a:gd name="T101" fmla="*/ 0 h 538"/>
                <a:gd name="T102" fmla="*/ 0 w 765"/>
                <a:gd name="T103" fmla="*/ 0 h 538"/>
                <a:gd name="T104" fmla="*/ 0 w 765"/>
                <a:gd name="T105" fmla="*/ 0 h 538"/>
                <a:gd name="T106" fmla="*/ 0 w 765"/>
                <a:gd name="T107" fmla="*/ 0 h 538"/>
                <a:gd name="T108" fmla="*/ 0 w 765"/>
                <a:gd name="T109" fmla="*/ 0 h 538"/>
                <a:gd name="T110" fmla="*/ 0 w 765"/>
                <a:gd name="T111" fmla="*/ 0 h 538"/>
                <a:gd name="T112" fmla="*/ 0 w 765"/>
                <a:gd name="T113" fmla="*/ 0 h 538"/>
                <a:gd name="T114" fmla="*/ 0 w 765"/>
                <a:gd name="T115" fmla="*/ 0 h 538"/>
                <a:gd name="T116" fmla="*/ 0 w 765"/>
                <a:gd name="T117" fmla="*/ 0 h 538"/>
                <a:gd name="T118" fmla="*/ 0 w 765"/>
                <a:gd name="T119" fmla="*/ 0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5" h="538">
                  <a:moveTo>
                    <a:pt x="424" y="8"/>
                  </a:moveTo>
                  <a:lnTo>
                    <a:pt x="440" y="12"/>
                  </a:lnTo>
                  <a:lnTo>
                    <a:pt x="454" y="16"/>
                  </a:lnTo>
                  <a:lnTo>
                    <a:pt x="468" y="22"/>
                  </a:lnTo>
                  <a:lnTo>
                    <a:pt x="481" y="27"/>
                  </a:lnTo>
                  <a:lnTo>
                    <a:pt x="493" y="33"/>
                  </a:lnTo>
                  <a:lnTo>
                    <a:pt x="505" y="40"/>
                  </a:lnTo>
                  <a:lnTo>
                    <a:pt x="514" y="46"/>
                  </a:lnTo>
                  <a:lnTo>
                    <a:pt x="523" y="52"/>
                  </a:lnTo>
                  <a:lnTo>
                    <a:pt x="531" y="58"/>
                  </a:lnTo>
                  <a:lnTo>
                    <a:pt x="537" y="65"/>
                  </a:lnTo>
                  <a:lnTo>
                    <a:pt x="543" y="70"/>
                  </a:lnTo>
                  <a:lnTo>
                    <a:pt x="547" y="75"/>
                  </a:lnTo>
                  <a:lnTo>
                    <a:pt x="551" y="79"/>
                  </a:lnTo>
                  <a:lnTo>
                    <a:pt x="553" y="81"/>
                  </a:lnTo>
                  <a:lnTo>
                    <a:pt x="555" y="83"/>
                  </a:lnTo>
                  <a:lnTo>
                    <a:pt x="555" y="84"/>
                  </a:lnTo>
                  <a:lnTo>
                    <a:pt x="556" y="84"/>
                  </a:lnTo>
                  <a:lnTo>
                    <a:pt x="559" y="84"/>
                  </a:lnTo>
                  <a:lnTo>
                    <a:pt x="563" y="84"/>
                  </a:lnTo>
                  <a:lnTo>
                    <a:pt x="568" y="85"/>
                  </a:lnTo>
                  <a:lnTo>
                    <a:pt x="574" y="85"/>
                  </a:lnTo>
                  <a:lnTo>
                    <a:pt x="582" y="87"/>
                  </a:lnTo>
                  <a:lnTo>
                    <a:pt x="591" y="89"/>
                  </a:lnTo>
                  <a:lnTo>
                    <a:pt x="600" y="91"/>
                  </a:lnTo>
                  <a:lnTo>
                    <a:pt x="610" y="95"/>
                  </a:lnTo>
                  <a:lnTo>
                    <a:pt x="621" y="99"/>
                  </a:lnTo>
                  <a:lnTo>
                    <a:pt x="633" y="105"/>
                  </a:lnTo>
                  <a:lnTo>
                    <a:pt x="644" y="111"/>
                  </a:lnTo>
                  <a:lnTo>
                    <a:pt x="656" y="119"/>
                  </a:lnTo>
                  <a:lnTo>
                    <a:pt x="668" y="127"/>
                  </a:lnTo>
                  <a:lnTo>
                    <a:pt x="679" y="138"/>
                  </a:lnTo>
                  <a:lnTo>
                    <a:pt x="690" y="150"/>
                  </a:lnTo>
                  <a:lnTo>
                    <a:pt x="705" y="167"/>
                  </a:lnTo>
                  <a:lnTo>
                    <a:pt x="717" y="184"/>
                  </a:lnTo>
                  <a:lnTo>
                    <a:pt x="728" y="198"/>
                  </a:lnTo>
                  <a:lnTo>
                    <a:pt x="736" y="212"/>
                  </a:lnTo>
                  <a:lnTo>
                    <a:pt x="742" y="224"/>
                  </a:lnTo>
                  <a:lnTo>
                    <a:pt x="747" y="235"/>
                  </a:lnTo>
                  <a:lnTo>
                    <a:pt x="751" y="244"/>
                  </a:lnTo>
                  <a:lnTo>
                    <a:pt x="753" y="252"/>
                  </a:lnTo>
                  <a:lnTo>
                    <a:pt x="755" y="260"/>
                  </a:lnTo>
                  <a:lnTo>
                    <a:pt x="755" y="266"/>
                  </a:lnTo>
                  <a:lnTo>
                    <a:pt x="755" y="271"/>
                  </a:lnTo>
                  <a:lnTo>
                    <a:pt x="754" y="275"/>
                  </a:lnTo>
                  <a:lnTo>
                    <a:pt x="753" y="278"/>
                  </a:lnTo>
                  <a:lnTo>
                    <a:pt x="753" y="281"/>
                  </a:lnTo>
                  <a:lnTo>
                    <a:pt x="752" y="282"/>
                  </a:lnTo>
                  <a:lnTo>
                    <a:pt x="752" y="283"/>
                  </a:lnTo>
                  <a:lnTo>
                    <a:pt x="753" y="285"/>
                  </a:lnTo>
                  <a:lnTo>
                    <a:pt x="755" y="288"/>
                  </a:lnTo>
                  <a:lnTo>
                    <a:pt x="757" y="292"/>
                  </a:lnTo>
                  <a:lnTo>
                    <a:pt x="759" y="297"/>
                  </a:lnTo>
                  <a:lnTo>
                    <a:pt x="761" y="304"/>
                  </a:lnTo>
                  <a:lnTo>
                    <a:pt x="762" y="311"/>
                  </a:lnTo>
                  <a:lnTo>
                    <a:pt x="764" y="319"/>
                  </a:lnTo>
                  <a:lnTo>
                    <a:pt x="765" y="328"/>
                  </a:lnTo>
                  <a:lnTo>
                    <a:pt x="765" y="338"/>
                  </a:lnTo>
                  <a:lnTo>
                    <a:pt x="765" y="348"/>
                  </a:lnTo>
                  <a:lnTo>
                    <a:pt x="763" y="359"/>
                  </a:lnTo>
                  <a:lnTo>
                    <a:pt x="761" y="371"/>
                  </a:lnTo>
                  <a:lnTo>
                    <a:pt x="757" y="384"/>
                  </a:lnTo>
                  <a:lnTo>
                    <a:pt x="751" y="397"/>
                  </a:lnTo>
                  <a:lnTo>
                    <a:pt x="744" y="411"/>
                  </a:lnTo>
                  <a:lnTo>
                    <a:pt x="736" y="425"/>
                  </a:lnTo>
                  <a:lnTo>
                    <a:pt x="730" y="438"/>
                  </a:lnTo>
                  <a:lnTo>
                    <a:pt x="726" y="449"/>
                  </a:lnTo>
                  <a:lnTo>
                    <a:pt x="722" y="460"/>
                  </a:lnTo>
                  <a:lnTo>
                    <a:pt x="719" y="470"/>
                  </a:lnTo>
                  <a:lnTo>
                    <a:pt x="717" y="479"/>
                  </a:lnTo>
                  <a:lnTo>
                    <a:pt x="715" y="488"/>
                  </a:lnTo>
                  <a:lnTo>
                    <a:pt x="714" y="495"/>
                  </a:lnTo>
                  <a:lnTo>
                    <a:pt x="714" y="502"/>
                  </a:lnTo>
                  <a:lnTo>
                    <a:pt x="714" y="507"/>
                  </a:lnTo>
                  <a:lnTo>
                    <a:pt x="714" y="512"/>
                  </a:lnTo>
                  <a:lnTo>
                    <a:pt x="714" y="516"/>
                  </a:lnTo>
                  <a:lnTo>
                    <a:pt x="715" y="519"/>
                  </a:lnTo>
                  <a:lnTo>
                    <a:pt x="716" y="521"/>
                  </a:lnTo>
                  <a:lnTo>
                    <a:pt x="716" y="522"/>
                  </a:lnTo>
                  <a:lnTo>
                    <a:pt x="716" y="523"/>
                  </a:lnTo>
                  <a:lnTo>
                    <a:pt x="716" y="521"/>
                  </a:lnTo>
                  <a:lnTo>
                    <a:pt x="716" y="516"/>
                  </a:lnTo>
                  <a:lnTo>
                    <a:pt x="715" y="508"/>
                  </a:lnTo>
                  <a:lnTo>
                    <a:pt x="715" y="497"/>
                  </a:lnTo>
                  <a:lnTo>
                    <a:pt x="714" y="484"/>
                  </a:lnTo>
                  <a:lnTo>
                    <a:pt x="714" y="470"/>
                  </a:lnTo>
                  <a:lnTo>
                    <a:pt x="713" y="454"/>
                  </a:lnTo>
                  <a:lnTo>
                    <a:pt x="712" y="438"/>
                  </a:lnTo>
                  <a:lnTo>
                    <a:pt x="711" y="419"/>
                  </a:lnTo>
                  <a:lnTo>
                    <a:pt x="710" y="402"/>
                  </a:lnTo>
                  <a:lnTo>
                    <a:pt x="709" y="385"/>
                  </a:lnTo>
                  <a:lnTo>
                    <a:pt x="708" y="369"/>
                  </a:lnTo>
                  <a:lnTo>
                    <a:pt x="706" y="354"/>
                  </a:lnTo>
                  <a:lnTo>
                    <a:pt x="705" y="341"/>
                  </a:lnTo>
                  <a:lnTo>
                    <a:pt x="704" y="329"/>
                  </a:lnTo>
                  <a:lnTo>
                    <a:pt x="702" y="321"/>
                  </a:lnTo>
                  <a:lnTo>
                    <a:pt x="701" y="314"/>
                  </a:lnTo>
                  <a:lnTo>
                    <a:pt x="700" y="307"/>
                  </a:lnTo>
                  <a:lnTo>
                    <a:pt x="698" y="300"/>
                  </a:lnTo>
                  <a:lnTo>
                    <a:pt x="697" y="294"/>
                  </a:lnTo>
                  <a:lnTo>
                    <a:pt x="696" y="288"/>
                  </a:lnTo>
                  <a:lnTo>
                    <a:pt x="694" y="283"/>
                  </a:lnTo>
                  <a:lnTo>
                    <a:pt x="692" y="277"/>
                  </a:lnTo>
                  <a:lnTo>
                    <a:pt x="690" y="272"/>
                  </a:lnTo>
                  <a:lnTo>
                    <a:pt x="687" y="267"/>
                  </a:lnTo>
                  <a:lnTo>
                    <a:pt x="684" y="262"/>
                  </a:lnTo>
                  <a:lnTo>
                    <a:pt x="680" y="257"/>
                  </a:lnTo>
                  <a:lnTo>
                    <a:pt x="676" y="252"/>
                  </a:lnTo>
                  <a:lnTo>
                    <a:pt x="672" y="247"/>
                  </a:lnTo>
                  <a:lnTo>
                    <a:pt x="667" y="242"/>
                  </a:lnTo>
                  <a:lnTo>
                    <a:pt x="662" y="237"/>
                  </a:lnTo>
                  <a:lnTo>
                    <a:pt x="655" y="232"/>
                  </a:lnTo>
                  <a:lnTo>
                    <a:pt x="648" y="228"/>
                  </a:lnTo>
                  <a:lnTo>
                    <a:pt x="642" y="226"/>
                  </a:lnTo>
                  <a:lnTo>
                    <a:pt x="634" y="224"/>
                  </a:lnTo>
                  <a:lnTo>
                    <a:pt x="628" y="224"/>
                  </a:lnTo>
                  <a:lnTo>
                    <a:pt x="620" y="224"/>
                  </a:lnTo>
                  <a:lnTo>
                    <a:pt x="613" y="226"/>
                  </a:lnTo>
                  <a:lnTo>
                    <a:pt x="606" y="228"/>
                  </a:lnTo>
                  <a:lnTo>
                    <a:pt x="600" y="230"/>
                  </a:lnTo>
                  <a:lnTo>
                    <a:pt x="595" y="232"/>
                  </a:lnTo>
                  <a:lnTo>
                    <a:pt x="589" y="235"/>
                  </a:lnTo>
                  <a:lnTo>
                    <a:pt x="585" y="238"/>
                  </a:lnTo>
                  <a:lnTo>
                    <a:pt x="581" y="241"/>
                  </a:lnTo>
                  <a:lnTo>
                    <a:pt x="577" y="243"/>
                  </a:lnTo>
                  <a:lnTo>
                    <a:pt x="575" y="245"/>
                  </a:lnTo>
                  <a:lnTo>
                    <a:pt x="573" y="246"/>
                  </a:lnTo>
                  <a:lnTo>
                    <a:pt x="573" y="247"/>
                  </a:lnTo>
                  <a:lnTo>
                    <a:pt x="528" y="214"/>
                  </a:lnTo>
                  <a:lnTo>
                    <a:pt x="527" y="214"/>
                  </a:lnTo>
                  <a:lnTo>
                    <a:pt x="525" y="214"/>
                  </a:lnTo>
                  <a:lnTo>
                    <a:pt x="523" y="214"/>
                  </a:lnTo>
                  <a:lnTo>
                    <a:pt x="519" y="214"/>
                  </a:lnTo>
                  <a:lnTo>
                    <a:pt x="515" y="215"/>
                  </a:lnTo>
                  <a:lnTo>
                    <a:pt x="509" y="215"/>
                  </a:lnTo>
                  <a:lnTo>
                    <a:pt x="503" y="216"/>
                  </a:lnTo>
                  <a:lnTo>
                    <a:pt x="494" y="216"/>
                  </a:lnTo>
                  <a:lnTo>
                    <a:pt x="487" y="217"/>
                  </a:lnTo>
                  <a:lnTo>
                    <a:pt x="478" y="218"/>
                  </a:lnTo>
                  <a:lnTo>
                    <a:pt x="470" y="218"/>
                  </a:lnTo>
                  <a:lnTo>
                    <a:pt x="460" y="219"/>
                  </a:lnTo>
                  <a:lnTo>
                    <a:pt x="450" y="220"/>
                  </a:lnTo>
                  <a:lnTo>
                    <a:pt x="440" y="221"/>
                  </a:lnTo>
                  <a:lnTo>
                    <a:pt x="429" y="222"/>
                  </a:lnTo>
                  <a:lnTo>
                    <a:pt x="418" y="223"/>
                  </a:lnTo>
                  <a:lnTo>
                    <a:pt x="408" y="224"/>
                  </a:lnTo>
                  <a:lnTo>
                    <a:pt x="396" y="226"/>
                  </a:lnTo>
                  <a:lnTo>
                    <a:pt x="385" y="227"/>
                  </a:lnTo>
                  <a:lnTo>
                    <a:pt x="373" y="228"/>
                  </a:lnTo>
                  <a:lnTo>
                    <a:pt x="362" y="230"/>
                  </a:lnTo>
                  <a:lnTo>
                    <a:pt x="351" y="232"/>
                  </a:lnTo>
                  <a:lnTo>
                    <a:pt x="340" y="233"/>
                  </a:lnTo>
                  <a:lnTo>
                    <a:pt x="329" y="235"/>
                  </a:lnTo>
                  <a:lnTo>
                    <a:pt x="319" y="236"/>
                  </a:lnTo>
                  <a:lnTo>
                    <a:pt x="309" y="238"/>
                  </a:lnTo>
                  <a:lnTo>
                    <a:pt x="299" y="240"/>
                  </a:lnTo>
                  <a:lnTo>
                    <a:pt x="290" y="242"/>
                  </a:lnTo>
                  <a:lnTo>
                    <a:pt x="282" y="244"/>
                  </a:lnTo>
                  <a:lnTo>
                    <a:pt x="274" y="246"/>
                  </a:lnTo>
                  <a:lnTo>
                    <a:pt x="266" y="248"/>
                  </a:lnTo>
                  <a:lnTo>
                    <a:pt x="260" y="250"/>
                  </a:lnTo>
                  <a:lnTo>
                    <a:pt x="240" y="257"/>
                  </a:lnTo>
                  <a:lnTo>
                    <a:pt x="222" y="265"/>
                  </a:lnTo>
                  <a:lnTo>
                    <a:pt x="204" y="274"/>
                  </a:lnTo>
                  <a:lnTo>
                    <a:pt x="187" y="284"/>
                  </a:lnTo>
                  <a:lnTo>
                    <a:pt x="171" y="295"/>
                  </a:lnTo>
                  <a:lnTo>
                    <a:pt x="156" y="307"/>
                  </a:lnTo>
                  <a:lnTo>
                    <a:pt x="142" y="318"/>
                  </a:lnTo>
                  <a:lnTo>
                    <a:pt x="127" y="329"/>
                  </a:lnTo>
                  <a:lnTo>
                    <a:pt x="115" y="339"/>
                  </a:lnTo>
                  <a:lnTo>
                    <a:pt x="104" y="349"/>
                  </a:lnTo>
                  <a:lnTo>
                    <a:pt x="95" y="358"/>
                  </a:lnTo>
                  <a:lnTo>
                    <a:pt x="87" y="366"/>
                  </a:lnTo>
                  <a:lnTo>
                    <a:pt x="80" y="372"/>
                  </a:lnTo>
                  <a:lnTo>
                    <a:pt x="76" y="377"/>
                  </a:lnTo>
                  <a:lnTo>
                    <a:pt x="73" y="380"/>
                  </a:lnTo>
                  <a:lnTo>
                    <a:pt x="72" y="381"/>
                  </a:lnTo>
                  <a:lnTo>
                    <a:pt x="83" y="538"/>
                  </a:lnTo>
                  <a:lnTo>
                    <a:pt x="82" y="536"/>
                  </a:lnTo>
                  <a:lnTo>
                    <a:pt x="79" y="532"/>
                  </a:lnTo>
                  <a:lnTo>
                    <a:pt x="75" y="525"/>
                  </a:lnTo>
                  <a:lnTo>
                    <a:pt x="69" y="516"/>
                  </a:lnTo>
                  <a:lnTo>
                    <a:pt x="62" y="505"/>
                  </a:lnTo>
                  <a:lnTo>
                    <a:pt x="55" y="492"/>
                  </a:lnTo>
                  <a:lnTo>
                    <a:pt x="47" y="478"/>
                  </a:lnTo>
                  <a:lnTo>
                    <a:pt x="39" y="464"/>
                  </a:lnTo>
                  <a:lnTo>
                    <a:pt x="31" y="448"/>
                  </a:lnTo>
                  <a:lnTo>
                    <a:pt x="23" y="433"/>
                  </a:lnTo>
                  <a:lnTo>
                    <a:pt x="17" y="416"/>
                  </a:lnTo>
                  <a:lnTo>
                    <a:pt x="11" y="401"/>
                  </a:lnTo>
                  <a:lnTo>
                    <a:pt x="6" y="386"/>
                  </a:lnTo>
                  <a:lnTo>
                    <a:pt x="4" y="372"/>
                  </a:lnTo>
                  <a:lnTo>
                    <a:pt x="3" y="360"/>
                  </a:lnTo>
                  <a:lnTo>
                    <a:pt x="5" y="349"/>
                  </a:lnTo>
                  <a:lnTo>
                    <a:pt x="7" y="339"/>
                  </a:lnTo>
                  <a:lnTo>
                    <a:pt x="8" y="329"/>
                  </a:lnTo>
                  <a:lnTo>
                    <a:pt x="10" y="319"/>
                  </a:lnTo>
                  <a:lnTo>
                    <a:pt x="8" y="309"/>
                  </a:lnTo>
                  <a:lnTo>
                    <a:pt x="7" y="299"/>
                  </a:lnTo>
                  <a:lnTo>
                    <a:pt x="6" y="289"/>
                  </a:lnTo>
                  <a:lnTo>
                    <a:pt x="4" y="280"/>
                  </a:lnTo>
                  <a:lnTo>
                    <a:pt x="3" y="270"/>
                  </a:lnTo>
                  <a:lnTo>
                    <a:pt x="1" y="262"/>
                  </a:lnTo>
                  <a:lnTo>
                    <a:pt x="0" y="253"/>
                  </a:lnTo>
                  <a:lnTo>
                    <a:pt x="0" y="246"/>
                  </a:lnTo>
                  <a:lnTo>
                    <a:pt x="0" y="238"/>
                  </a:lnTo>
                  <a:lnTo>
                    <a:pt x="1" y="231"/>
                  </a:lnTo>
                  <a:lnTo>
                    <a:pt x="3" y="225"/>
                  </a:lnTo>
                  <a:lnTo>
                    <a:pt x="7" y="220"/>
                  </a:lnTo>
                  <a:lnTo>
                    <a:pt x="13" y="216"/>
                  </a:lnTo>
                  <a:lnTo>
                    <a:pt x="19" y="211"/>
                  </a:lnTo>
                  <a:lnTo>
                    <a:pt x="26" y="204"/>
                  </a:lnTo>
                  <a:lnTo>
                    <a:pt x="34" y="196"/>
                  </a:lnTo>
                  <a:lnTo>
                    <a:pt x="42" y="187"/>
                  </a:lnTo>
                  <a:lnTo>
                    <a:pt x="51" y="176"/>
                  </a:lnTo>
                  <a:lnTo>
                    <a:pt x="60" y="165"/>
                  </a:lnTo>
                  <a:lnTo>
                    <a:pt x="70" y="153"/>
                  </a:lnTo>
                  <a:lnTo>
                    <a:pt x="80" y="141"/>
                  </a:lnTo>
                  <a:lnTo>
                    <a:pt x="90" y="129"/>
                  </a:lnTo>
                  <a:lnTo>
                    <a:pt x="101" y="116"/>
                  </a:lnTo>
                  <a:lnTo>
                    <a:pt x="112" y="104"/>
                  </a:lnTo>
                  <a:lnTo>
                    <a:pt x="123" y="92"/>
                  </a:lnTo>
                  <a:lnTo>
                    <a:pt x="136" y="80"/>
                  </a:lnTo>
                  <a:lnTo>
                    <a:pt x="148" y="70"/>
                  </a:lnTo>
                  <a:lnTo>
                    <a:pt x="160" y="59"/>
                  </a:lnTo>
                  <a:lnTo>
                    <a:pt x="171" y="50"/>
                  </a:lnTo>
                  <a:lnTo>
                    <a:pt x="183" y="43"/>
                  </a:lnTo>
                  <a:lnTo>
                    <a:pt x="196" y="36"/>
                  </a:lnTo>
                  <a:lnTo>
                    <a:pt x="210" y="29"/>
                  </a:lnTo>
                  <a:lnTo>
                    <a:pt x="224" y="23"/>
                  </a:lnTo>
                  <a:lnTo>
                    <a:pt x="240" y="18"/>
                  </a:lnTo>
                  <a:lnTo>
                    <a:pt x="256" y="13"/>
                  </a:lnTo>
                  <a:lnTo>
                    <a:pt x="272" y="9"/>
                  </a:lnTo>
                  <a:lnTo>
                    <a:pt x="288" y="6"/>
                  </a:lnTo>
                  <a:lnTo>
                    <a:pt x="305" y="4"/>
                  </a:lnTo>
                  <a:lnTo>
                    <a:pt x="321" y="2"/>
                  </a:lnTo>
                  <a:lnTo>
                    <a:pt x="338" y="1"/>
                  </a:lnTo>
                  <a:lnTo>
                    <a:pt x="355" y="0"/>
                  </a:lnTo>
                  <a:lnTo>
                    <a:pt x="372" y="1"/>
                  </a:lnTo>
                  <a:lnTo>
                    <a:pt x="390" y="2"/>
                  </a:lnTo>
                  <a:lnTo>
                    <a:pt x="407" y="4"/>
                  </a:lnTo>
                  <a:lnTo>
                    <a:pt x="424" y="8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Freeform 71"/>
            <p:cNvSpPr>
              <a:spLocks/>
            </p:cNvSpPr>
            <p:nvPr/>
          </p:nvSpPr>
          <p:spPr bwMode="auto">
            <a:xfrm>
              <a:off x="3758" y="2818"/>
              <a:ext cx="97" cy="68"/>
            </a:xfrm>
            <a:custGeom>
              <a:avLst/>
              <a:gdLst>
                <a:gd name="T0" fmla="*/ 0 w 765"/>
                <a:gd name="T1" fmla="*/ 0 h 538"/>
                <a:gd name="T2" fmla="*/ 0 w 765"/>
                <a:gd name="T3" fmla="*/ 0 h 538"/>
                <a:gd name="T4" fmla="*/ 0 w 765"/>
                <a:gd name="T5" fmla="*/ 0 h 538"/>
                <a:gd name="T6" fmla="*/ 0 w 765"/>
                <a:gd name="T7" fmla="*/ 0 h 538"/>
                <a:gd name="T8" fmla="*/ 0 w 765"/>
                <a:gd name="T9" fmla="*/ 0 h 538"/>
                <a:gd name="T10" fmla="*/ 0 w 765"/>
                <a:gd name="T11" fmla="*/ 0 h 538"/>
                <a:gd name="T12" fmla="*/ 0 w 765"/>
                <a:gd name="T13" fmla="*/ 0 h 538"/>
                <a:gd name="T14" fmla="*/ 0 w 765"/>
                <a:gd name="T15" fmla="*/ 0 h 538"/>
                <a:gd name="T16" fmla="*/ 0 w 765"/>
                <a:gd name="T17" fmla="*/ 0 h 538"/>
                <a:gd name="T18" fmla="*/ 0 w 765"/>
                <a:gd name="T19" fmla="*/ 0 h 538"/>
                <a:gd name="T20" fmla="*/ 0 w 765"/>
                <a:gd name="T21" fmla="*/ 0 h 538"/>
                <a:gd name="T22" fmla="*/ 0 w 765"/>
                <a:gd name="T23" fmla="*/ 0 h 538"/>
                <a:gd name="T24" fmla="*/ 0 w 765"/>
                <a:gd name="T25" fmla="*/ 0 h 538"/>
                <a:gd name="T26" fmla="*/ 0 w 765"/>
                <a:gd name="T27" fmla="*/ 0 h 538"/>
                <a:gd name="T28" fmla="*/ 0 w 765"/>
                <a:gd name="T29" fmla="*/ 0 h 538"/>
                <a:gd name="T30" fmla="*/ 0 w 765"/>
                <a:gd name="T31" fmla="*/ 0 h 538"/>
                <a:gd name="T32" fmla="*/ 0 w 765"/>
                <a:gd name="T33" fmla="*/ 0 h 538"/>
                <a:gd name="T34" fmla="*/ 0 w 765"/>
                <a:gd name="T35" fmla="*/ 0 h 538"/>
                <a:gd name="T36" fmla="*/ 0 w 765"/>
                <a:gd name="T37" fmla="*/ 0 h 538"/>
                <a:gd name="T38" fmla="*/ 0 w 765"/>
                <a:gd name="T39" fmla="*/ 0 h 538"/>
                <a:gd name="T40" fmla="*/ 0 w 765"/>
                <a:gd name="T41" fmla="*/ 0 h 538"/>
                <a:gd name="T42" fmla="*/ 0 w 765"/>
                <a:gd name="T43" fmla="*/ 0 h 538"/>
                <a:gd name="T44" fmla="*/ 0 w 765"/>
                <a:gd name="T45" fmla="*/ 0 h 538"/>
                <a:gd name="T46" fmla="*/ 0 w 765"/>
                <a:gd name="T47" fmla="*/ 0 h 538"/>
                <a:gd name="T48" fmla="*/ 0 w 765"/>
                <a:gd name="T49" fmla="*/ 0 h 538"/>
                <a:gd name="T50" fmla="*/ 0 w 765"/>
                <a:gd name="T51" fmla="*/ 0 h 538"/>
                <a:gd name="T52" fmla="*/ 0 w 765"/>
                <a:gd name="T53" fmla="*/ 0 h 538"/>
                <a:gd name="T54" fmla="*/ 0 w 765"/>
                <a:gd name="T55" fmla="*/ 0 h 538"/>
                <a:gd name="T56" fmla="*/ 0 w 765"/>
                <a:gd name="T57" fmla="*/ 0 h 538"/>
                <a:gd name="T58" fmla="*/ 0 w 765"/>
                <a:gd name="T59" fmla="*/ 0 h 538"/>
                <a:gd name="T60" fmla="*/ 0 w 765"/>
                <a:gd name="T61" fmla="*/ 0 h 538"/>
                <a:gd name="T62" fmla="*/ 0 w 765"/>
                <a:gd name="T63" fmla="*/ 0 h 538"/>
                <a:gd name="T64" fmla="*/ 0 w 765"/>
                <a:gd name="T65" fmla="*/ 0 h 538"/>
                <a:gd name="T66" fmla="*/ 0 w 765"/>
                <a:gd name="T67" fmla="*/ 0 h 538"/>
                <a:gd name="T68" fmla="*/ 0 w 765"/>
                <a:gd name="T69" fmla="*/ 0 h 538"/>
                <a:gd name="T70" fmla="*/ 0 w 765"/>
                <a:gd name="T71" fmla="*/ 0 h 538"/>
                <a:gd name="T72" fmla="*/ 0 w 765"/>
                <a:gd name="T73" fmla="*/ 0 h 538"/>
                <a:gd name="T74" fmla="*/ 0 w 765"/>
                <a:gd name="T75" fmla="*/ 0 h 538"/>
                <a:gd name="T76" fmla="*/ 0 w 765"/>
                <a:gd name="T77" fmla="*/ 0 h 538"/>
                <a:gd name="T78" fmla="*/ 0 w 765"/>
                <a:gd name="T79" fmla="*/ 0 h 538"/>
                <a:gd name="T80" fmla="*/ 0 w 765"/>
                <a:gd name="T81" fmla="*/ 0 h 538"/>
                <a:gd name="T82" fmla="*/ 0 w 765"/>
                <a:gd name="T83" fmla="*/ 0 h 538"/>
                <a:gd name="T84" fmla="*/ 0 w 765"/>
                <a:gd name="T85" fmla="*/ 0 h 538"/>
                <a:gd name="T86" fmla="*/ 0 w 765"/>
                <a:gd name="T87" fmla="*/ 0 h 538"/>
                <a:gd name="T88" fmla="*/ 0 w 765"/>
                <a:gd name="T89" fmla="*/ 0 h 538"/>
                <a:gd name="T90" fmla="*/ 0 w 765"/>
                <a:gd name="T91" fmla="*/ 0 h 538"/>
                <a:gd name="T92" fmla="*/ 0 w 765"/>
                <a:gd name="T93" fmla="*/ 0 h 538"/>
                <a:gd name="T94" fmla="*/ 0 w 765"/>
                <a:gd name="T95" fmla="*/ 0 h 538"/>
                <a:gd name="T96" fmla="*/ 0 w 765"/>
                <a:gd name="T97" fmla="*/ 0 h 538"/>
                <a:gd name="T98" fmla="*/ 0 w 765"/>
                <a:gd name="T99" fmla="*/ 0 h 538"/>
                <a:gd name="T100" fmla="*/ 0 w 765"/>
                <a:gd name="T101" fmla="*/ 0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65" h="538">
                  <a:moveTo>
                    <a:pt x="424" y="8"/>
                  </a:moveTo>
                  <a:lnTo>
                    <a:pt x="424" y="8"/>
                  </a:lnTo>
                  <a:lnTo>
                    <a:pt x="440" y="12"/>
                  </a:lnTo>
                  <a:lnTo>
                    <a:pt x="454" y="16"/>
                  </a:lnTo>
                  <a:lnTo>
                    <a:pt x="468" y="22"/>
                  </a:lnTo>
                  <a:lnTo>
                    <a:pt x="481" y="27"/>
                  </a:lnTo>
                  <a:lnTo>
                    <a:pt x="493" y="33"/>
                  </a:lnTo>
                  <a:lnTo>
                    <a:pt x="505" y="40"/>
                  </a:lnTo>
                  <a:lnTo>
                    <a:pt x="514" y="46"/>
                  </a:lnTo>
                  <a:lnTo>
                    <a:pt x="523" y="52"/>
                  </a:lnTo>
                  <a:lnTo>
                    <a:pt x="531" y="58"/>
                  </a:lnTo>
                  <a:lnTo>
                    <a:pt x="537" y="65"/>
                  </a:lnTo>
                  <a:lnTo>
                    <a:pt x="543" y="70"/>
                  </a:lnTo>
                  <a:lnTo>
                    <a:pt x="547" y="75"/>
                  </a:lnTo>
                  <a:lnTo>
                    <a:pt x="551" y="79"/>
                  </a:lnTo>
                  <a:lnTo>
                    <a:pt x="553" y="81"/>
                  </a:lnTo>
                  <a:lnTo>
                    <a:pt x="555" y="83"/>
                  </a:lnTo>
                  <a:lnTo>
                    <a:pt x="555" y="84"/>
                  </a:lnTo>
                  <a:lnTo>
                    <a:pt x="556" y="84"/>
                  </a:lnTo>
                  <a:lnTo>
                    <a:pt x="559" y="84"/>
                  </a:lnTo>
                  <a:lnTo>
                    <a:pt x="563" y="84"/>
                  </a:lnTo>
                  <a:lnTo>
                    <a:pt x="568" y="85"/>
                  </a:lnTo>
                  <a:lnTo>
                    <a:pt x="574" y="85"/>
                  </a:lnTo>
                  <a:lnTo>
                    <a:pt x="582" y="87"/>
                  </a:lnTo>
                  <a:lnTo>
                    <a:pt x="591" y="89"/>
                  </a:lnTo>
                  <a:lnTo>
                    <a:pt x="600" y="91"/>
                  </a:lnTo>
                  <a:lnTo>
                    <a:pt x="610" y="95"/>
                  </a:lnTo>
                  <a:lnTo>
                    <a:pt x="621" y="99"/>
                  </a:lnTo>
                  <a:lnTo>
                    <a:pt x="633" y="105"/>
                  </a:lnTo>
                  <a:lnTo>
                    <a:pt x="644" y="111"/>
                  </a:lnTo>
                  <a:lnTo>
                    <a:pt x="656" y="119"/>
                  </a:lnTo>
                  <a:lnTo>
                    <a:pt x="668" y="127"/>
                  </a:lnTo>
                  <a:lnTo>
                    <a:pt x="679" y="138"/>
                  </a:lnTo>
                  <a:lnTo>
                    <a:pt x="690" y="150"/>
                  </a:lnTo>
                  <a:lnTo>
                    <a:pt x="705" y="167"/>
                  </a:lnTo>
                  <a:lnTo>
                    <a:pt x="717" y="184"/>
                  </a:lnTo>
                  <a:lnTo>
                    <a:pt x="728" y="198"/>
                  </a:lnTo>
                  <a:lnTo>
                    <a:pt x="736" y="212"/>
                  </a:lnTo>
                  <a:lnTo>
                    <a:pt x="742" y="224"/>
                  </a:lnTo>
                  <a:lnTo>
                    <a:pt x="747" y="235"/>
                  </a:lnTo>
                  <a:lnTo>
                    <a:pt x="751" y="244"/>
                  </a:lnTo>
                  <a:lnTo>
                    <a:pt x="753" y="252"/>
                  </a:lnTo>
                  <a:lnTo>
                    <a:pt x="755" y="260"/>
                  </a:lnTo>
                  <a:lnTo>
                    <a:pt x="755" y="266"/>
                  </a:lnTo>
                  <a:lnTo>
                    <a:pt x="755" y="271"/>
                  </a:lnTo>
                  <a:lnTo>
                    <a:pt x="754" y="275"/>
                  </a:lnTo>
                  <a:lnTo>
                    <a:pt x="753" y="278"/>
                  </a:lnTo>
                  <a:lnTo>
                    <a:pt x="753" y="281"/>
                  </a:lnTo>
                  <a:lnTo>
                    <a:pt x="752" y="282"/>
                  </a:lnTo>
                  <a:lnTo>
                    <a:pt x="752" y="283"/>
                  </a:lnTo>
                  <a:lnTo>
                    <a:pt x="753" y="285"/>
                  </a:lnTo>
                  <a:lnTo>
                    <a:pt x="755" y="288"/>
                  </a:lnTo>
                  <a:lnTo>
                    <a:pt x="757" y="292"/>
                  </a:lnTo>
                  <a:lnTo>
                    <a:pt x="759" y="297"/>
                  </a:lnTo>
                  <a:lnTo>
                    <a:pt x="761" y="304"/>
                  </a:lnTo>
                  <a:lnTo>
                    <a:pt x="762" y="311"/>
                  </a:lnTo>
                  <a:lnTo>
                    <a:pt x="764" y="319"/>
                  </a:lnTo>
                  <a:lnTo>
                    <a:pt x="765" y="328"/>
                  </a:lnTo>
                  <a:lnTo>
                    <a:pt x="765" y="338"/>
                  </a:lnTo>
                  <a:lnTo>
                    <a:pt x="765" y="348"/>
                  </a:lnTo>
                  <a:lnTo>
                    <a:pt x="763" y="359"/>
                  </a:lnTo>
                  <a:lnTo>
                    <a:pt x="761" y="371"/>
                  </a:lnTo>
                  <a:lnTo>
                    <a:pt x="757" y="384"/>
                  </a:lnTo>
                  <a:lnTo>
                    <a:pt x="751" y="397"/>
                  </a:lnTo>
                  <a:lnTo>
                    <a:pt x="744" y="411"/>
                  </a:lnTo>
                  <a:lnTo>
                    <a:pt x="736" y="425"/>
                  </a:lnTo>
                  <a:lnTo>
                    <a:pt x="730" y="438"/>
                  </a:lnTo>
                  <a:lnTo>
                    <a:pt x="726" y="449"/>
                  </a:lnTo>
                  <a:lnTo>
                    <a:pt x="722" y="460"/>
                  </a:lnTo>
                  <a:lnTo>
                    <a:pt x="719" y="470"/>
                  </a:lnTo>
                  <a:lnTo>
                    <a:pt x="717" y="479"/>
                  </a:lnTo>
                  <a:lnTo>
                    <a:pt x="715" y="488"/>
                  </a:lnTo>
                  <a:lnTo>
                    <a:pt x="714" y="495"/>
                  </a:lnTo>
                  <a:lnTo>
                    <a:pt x="714" y="502"/>
                  </a:lnTo>
                  <a:lnTo>
                    <a:pt x="714" y="507"/>
                  </a:lnTo>
                  <a:lnTo>
                    <a:pt x="714" y="512"/>
                  </a:lnTo>
                  <a:lnTo>
                    <a:pt x="714" y="516"/>
                  </a:lnTo>
                  <a:lnTo>
                    <a:pt x="715" y="519"/>
                  </a:lnTo>
                  <a:lnTo>
                    <a:pt x="716" y="521"/>
                  </a:lnTo>
                  <a:lnTo>
                    <a:pt x="716" y="522"/>
                  </a:lnTo>
                  <a:lnTo>
                    <a:pt x="716" y="523"/>
                  </a:lnTo>
                  <a:lnTo>
                    <a:pt x="716" y="521"/>
                  </a:lnTo>
                  <a:lnTo>
                    <a:pt x="716" y="516"/>
                  </a:lnTo>
                  <a:lnTo>
                    <a:pt x="715" y="508"/>
                  </a:lnTo>
                  <a:lnTo>
                    <a:pt x="715" y="497"/>
                  </a:lnTo>
                  <a:lnTo>
                    <a:pt x="714" y="484"/>
                  </a:lnTo>
                  <a:lnTo>
                    <a:pt x="714" y="470"/>
                  </a:lnTo>
                  <a:lnTo>
                    <a:pt x="713" y="454"/>
                  </a:lnTo>
                  <a:lnTo>
                    <a:pt x="712" y="438"/>
                  </a:lnTo>
                  <a:lnTo>
                    <a:pt x="711" y="419"/>
                  </a:lnTo>
                  <a:lnTo>
                    <a:pt x="710" y="402"/>
                  </a:lnTo>
                  <a:lnTo>
                    <a:pt x="709" y="385"/>
                  </a:lnTo>
                  <a:lnTo>
                    <a:pt x="708" y="369"/>
                  </a:lnTo>
                  <a:lnTo>
                    <a:pt x="706" y="354"/>
                  </a:lnTo>
                  <a:lnTo>
                    <a:pt x="705" y="341"/>
                  </a:lnTo>
                  <a:lnTo>
                    <a:pt x="704" y="329"/>
                  </a:lnTo>
                  <a:lnTo>
                    <a:pt x="702" y="321"/>
                  </a:lnTo>
                  <a:lnTo>
                    <a:pt x="701" y="314"/>
                  </a:lnTo>
                  <a:lnTo>
                    <a:pt x="700" y="307"/>
                  </a:lnTo>
                  <a:lnTo>
                    <a:pt x="698" y="300"/>
                  </a:lnTo>
                  <a:lnTo>
                    <a:pt x="697" y="294"/>
                  </a:lnTo>
                  <a:lnTo>
                    <a:pt x="696" y="288"/>
                  </a:lnTo>
                  <a:lnTo>
                    <a:pt x="694" y="283"/>
                  </a:lnTo>
                  <a:lnTo>
                    <a:pt x="692" y="277"/>
                  </a:lnTo>
                  <a:lnTo>
                    <a:pt x="690" y="272"/>
                  </a:lnTo>
                  <a:lnTo>
                    <a:pt x="687" y="267"/>
                  </a:lnTo>
                  <a:lnTo>
                    <a:pt x="684" y="262"/>
                  </a:lnTo>
                  <a:lnTo>
                    <a:pt x="680" y="257"/>
                  </a:lnTo>
                  <a:lnTo>
                    <a:pt x="676" y="252"/>
                  </a:lnTo>
                  <a:lnTo>
                    <a:pt x="672" y="247"/>
                  </a:lnTo>
                  <a:lnTo>
                    <a:pt x="667" y="242"/>
                  </a:lnTo>
                  <a:lnTo>
                    <a:pt x="662" y="237"/>
                  </a:lnTo>
                  <a:lnTo>
                    <a:pt x="655" y="232"/>
                  </a:lnTo>
                  <a:lnTo>
                    <a:pt x="648" y="228"/>
                  </a:lnTo>
                  <a:lnTo>
                    <a:pt x="642" y="226"/>
                  </a:lnTo>
                  <a:lnTo>
                    <a:pt x="634" y="224"/>
                  </a:lnTo>
                  <a:lnTo>
                    <a:pt x="628" y="224"/>
                  </a:lnTo>
                  <a:lnTo>
                    <a:pt x="620" y="224"/>
                  </a:lnTo>
                  <a:lnTo>
                    <a:pt x="613" y="226"/>
                  </a:lnTo>
                  <a:lnTo>
                    <a:pt x="606" y="228"/>
                  </a:lnTo>
                  <a:lnTo>
                    <a:pt x="600" y="230"/>
                  </a:lnTo>
                  <a:lnTo>
                    <a:pt x="595" y="232"/>
                  </a:lnTo>
                  <a:lnTo>
                    <a:pt x="589" y="235"/>
                  </a:lnTo>
                  <a:lnTo>
                    <a:pt x="585" y="238"/>
                  </a:lnTo>
                  <a:lnTo>
                    <a:pt x="581" y="241"/>
                  </a:lnTo>
                  <a:lnTo>
                    <a:pt x="577" y="243"/>
                  </a:lnTo>
                  <a:lnTo>
                    <a:pt x="575" y="245"/>
                  </a:lnTo>
                  <a:lnTo>
                    <a:pt x="573" y="246"/>
                  </a:lnTo>
                  <a:lnTo>
                    <a:pt x="573" y="247"/>
                  </a:lnTo>
                  <a:lnTo>
                    <a:pt x="528" y="214"/>
                  </a:lnTo>
                  <a:lnTo>
                    <a:pt x="527" y="214"/>
                  </a:lnTo>
                  <a:lnTo>
                    <a:pt x="525" y="214"/>
                  </a:lnTo>
                  <a:lnTo>
                    <a:pt x="523" y="214"/>
                  </a:lnTo>
                  <a:lnTo>
                    <a:pt x="519" y="214"/>
                  </a:lnTo>
                  <a:lnTo>
                    <a:pt x="515" y="215"/>
                  </a:lnTo>
                  <a:lnTo>
                    <a:pt x="509" y="215"/>
                  </a:lnTo>
                  <a:lnTo>
                    <a:pt x="503" y="216"/>
                  </a:lnTo>
                  <a:lnTo>
                    <a:pt x="494" y="216"/>
                  </a:lnTo>
                  <a:lnTo>
                    <a:pt x="487" y="217"/>
                  </a:lnTo>
                  <a:lnTo>
                    <a:pt x="478" y="218"/>
                  </a:lnTo>
                  <a:lnTo>
                    <a:pt x="470" y="218"/>
                  </a:lnTo>
                  <a:lnTo>
                    <a:pt x="460" y="219"/>
                  </a:lnTo>
                  <a:lnTo>
                    <a:pt x="450" y="220"/>
                  </a:lnTo>
                  <a:lnTo>
                    <a:pt x="440" y="221"/>
                  </a:lnTo>
                  <a:lnTo>
                    <a:pt x="429" y="222"/>
                  </a:lnTo>
                  <a:lnTo>
                    <a:pt x="418" y="223"/>
                  </a:lnTo>
                  <a:lnTo>
                    <a:pt x="408" y="224"/>
                  </a:lnTo>
                  <a:lnTo>
                    <a:pt x="396" y="226"/>
                  </a:lnTo>
                  <a:lnTo>
                    <a:pt x="385" y="227"/>
                  </a:lnTo>
                  <a:lnTo>
                    <a:pt x="373" y="228"/>
                  </a:lnTo>
                  <a:lnTo>
                    <a:pt x="362" y="230"/>
                  </a:lnTo>
                  <a:lnTo>
                    <a:pt x="351" y="232"/>
                  </a:lnTo>
                  <a:lnTo>
                    <a:pt x="340" y="233"/>
                  </a:lnTo>
                  <a:lnTo>
                    <a:pt x="329" y="235"/>
                  </a:lnTo>
                  <a:lnTo>
                    <a:pt x="319" y="236"/>
                  </a:lnTo>
                  <a:lnTo>
                    <a:pt x="309" y="238"/>
                  </a:lnTo>
                  <a:lnTo>
                    <a:pt x="299" y="240"/>
                  </a:lnTo>
                  <a:lnTo>
                    <a:pt x="290" y="242"/>
                  </a:lnTo>
                  <a:lnTo>
                    <a:pt x="282" y="244"/>
                  </a:lnTo>
                  <a:lnTo>
                    <a:pt x="274" y="246"/>
                  </a:lnTo>
                  <a:lnTo>
                    <a:pt x="266" y="248"/>
                  </a:lnTo>
                  <a:lnTo>
                    <a:pt x="260" y="250"/>
                  </a:lnTo>
                  <a:lnTo>
                    <a:pt x="240" y="257"/>
                  </a:lnTo>
                  <a:lnTo>
                    <a:pt x="222" y="265"/>
                  </a:lnTo>
                  <a:lnTo>
                    <a:pt x="204" y="274"/>
                  </a:lnTo>
                  <a:lnTo>
                    <a:pt x="187" y="284"/>
                  </a:lnTo>
                  <a:lnTo>
                    <a:pt x="171" y="295"/>
                  </a:lnTo>
                  <a:lnTo>
                    <a:pt x="156" y="307"/>
                  </a:lnTo>
                  <a:lnTo>
                    <a:pt x="142" y="318"/>
                  </a:lnTo>
                  <a:lnTo>
                    <a:pt x="127" y="329"/>
                  </a:lnTo>
                  <a:lnTo>
                    <a:pt x="115" y="339"/>
                  </a:lnTo>
                  <a:lnTo>
                    <a:pt x="104" y="349"/>
                  </a:lnTo>
                  <a:lnTo>
                    <a:pt x="95" y="358"/>
                  </a:lnTo>
                  <a:lnTo>
                    <a:pt x="87" y="366"/>
                  </a:lnTo>
                  <a:lnTo>
                    <a:pt x="80" y="372"/>
                  </a:lnTo>
                  <a:lnTo>
                    <a:pt x="76" y="377"/>
                  </a:lnTo>
                  <a:lnTo>
                    <a:pt x="73" y="380"/>
                  </a:lnTo>
                  <a:lnTo>
                    <a:pt x="72" y="381"/>
                  </a:lnTo>
                  <a:lnTo>
                    <a:pt x="83" y="538"/>
                  </a:lnTo>
                  <a:lnTo>
                    <a:pt x="82" y="536"/>
                  </a:lnTo>
                  <a:lnTo>
                    <a:pt x="79" y="532"/>
                  </a:lnTo>
                  <a:lnTo>
                    <a:pt x="75" y="525"/>
                  </a:lnTo>
                  <a:lnTo>
                    <a:pt x="69" y="516"/>
                  </a:lnTo>
                  <a:lnTo>
                    <a:pt x="62" y="505"/>
                  </a:lnTo>
                  <a:lnTo>
                    <a:pt x="55" y="492"/>
                  </a:lnTo>
                  <a:lnTo>
                    <a:pt x="47" y="478"/>
                  </a:lnTo>
                  <a:lnTo>
                    <a:pt x="39" y="464"/>
                  </a:lnTo>
                  <a:lnTo>
                    <a:pt x="31" y="448"/>
                  </a:lnTo>
                  <a:lnTo>
                    <a:pt x="23" y="433"/>
                  </a:lnTo>
                  <a:lnTo>
                    <a:pt x="17" y="416"/>
                  </a:lnTo>
                  <a:lnTo>
                    <a:pt x="11" y="401"/>
                  </a:lnTo>
                  <a:lnTo>
                    <a:pt x="6" y="386"/>
                  </a:lnTo>
                  <a:lnTo>
                    <a:pt x="4" y="372"/>
                  </a:lnTo>
                  <a:lnTo>
                    <a:pt x="3" y="360"/>
                  </a:lnTo>
                  <a:lnTo>
                    <a:pt x="5" y="349"/>
                  </a:lnTo>
                  <a:lnTo>
                    <a:pt x="7" y="339"/>
                  </a:lnTo>
                  <a:lnTo>
                    <a:pt x="8" y="329"/>
                  </a:lnTo>
                  <a:lnTo>
                    <a:pt x="10" y="319"/>
                  </a:lnTo>
                  <a:lnTo>
                    <a:pt x="8" y="309"/>
                  </a:lnTo>
                  <a:lnTo>
                    <a:pt x="7" y="299"/>
                  </a:lnTo>
                  <a:lnTo>
                    <a:pt x="6" y="289"/>
                  </a:lnTo>
                  <a:lnTo>
                    <a:pt x="4" y="280"/>
                  </a:lnTo>
                  <a:lnTo>
                    <a:pt x="3" y="270"/>
                  </a:lnTo>
                  <a:lnTo>
                    <a:pt x="1" y="262"/>
                  </a:lnTo>
                  <a:lnTo>
                    <a:pt x="0" y="253"/>
                  </a:lnTo>
                  <a:lnTo>
                    <a:pt x="0" y="246"/>
                  </a:lnTo>
                  <a:lnTo>
                    <a:pt x="0" y="238"/>
                  </a:lnTo>
                  <a:lnTo>
                    <a:pt x="1" y="231"/>
                  </a:lnTo>
                  <a:lnTo>
                    <a:pt x="3" y="225"/>
                  </a:lnTo>
                  <a:lnTo>
                    <a:pt x="7" y="220"/>
                  </a:lnTo>
                  <a:lnTo>
                    <a:pt x="13" y="216"/>
                  </a:lnTo>
                  <a:lnTo>
                    <a:pt x="19" y="211"/>
                  </a:lnTo>
                  <a:lnTo>
                    <a:pt x="26" y="204"/>
                  </a:lnTo>
                  <a:lnTo>
                    <a:pt x="34" y="196"/>
                  </a:lnTo>
                  <a:lnTo>
                    <a:pt x="42" y="187"/>
                  </a:lnTo>
                  <a:lnTo>
                    <a:pt x="51" y="176"/>
                  </a:lnTo>
                  <a:lnTo>
                    <a:pt x="60" y="165"/>
                  </a:lnTo>
                  <a:lnTo>
                    <a:pt x="70" y="153"/>
                  </a:lnTo>
                  <a:lnTo>
                    <a:pt x="80" y="141"/>
                  </a:lnTo>
                  <a:lnTo>
                    <a:pt x="90" y="129"/>
                  </a:lnTo>
                  <a:lnTo>
                    <a:pt x="101" y="116"/>
                  </a:lnTo>
                  <a:lnTo>
                    <a:pt x="112" y="104"/>
                  </a:lnTo>
                  <a:lnTo>
                    <a:pt x="123" y="92"/>
                  </a:lnTo>
                  <a:lnTo>
                    <a:pt x="136" y="80"/>
                  </a:lnTo>
                  <a:lnTo>
                    <a:pt x="148" y="70"/>
                  </a:lnTo>
                  <a:lnTo>
                    <a:pt x="160" y="59"/>
                  </a:lnTo>
                  <a:lnTo>
                    <a:pt x="171" y="50"/>
                  </a:lnTo>
                  <a:lnTo>
                    <a:pt x="183" y="43"/>
                  </a:lnTo>
                  <a:lnTo>
                    <a:pt x="196" y="36"/>
                  </a:lnTo>
                  <a:lnTo>
                    <a:pt x="210" y="29"/>
                  </a:lnTo>
                  <a:lnTo>
                    <a:pt x="224" y="23"/>
                  </a:lnTo>
                  <a:lnTo>
                    <a:pt x="240" y="18"/>
                  </a:lnTo>
                  <a:lnTo>
                    <a:pt x="256" y="13"/>
                  </a:lnTo>
                  <a:lnTo>
                    <a:pt x="272" y="9"/>
                  </a:lnTo>
                  <a:lnTo>
                    <a:pt x="288" y="6"/>
                  </a:lnTo>
                  <a:lnTo>
                    <a:pt x="305" y="4"/>
                  </a:lnTo>
                  <a:lnTo>
                    <a:pt x="321" y="2"/>
                  </a:lnTo>
                  <a:lnTo>
                    <a:pt x="338" y="1"/>
                  </a:lnTo>
                  <a:lnTo>
                    <a:pt x="355" y="0"/>
                  </a:lnTo>
                  <a:lnTo>
                    <a:pt x="372" y="1"/>
                  </a:lnTo>
                  <a:lnTo>
                    <a:pt x="390" y="2"/>
                  </a:lnTo>
                  <a:lnTo>
                    <a:pt x="407" y="4"/>
                  </a:lnTo>
                  <a:lnTo>
                    <a:pt x="424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Freeform 72"/>
            <p:cNvSpPr>
              <a:spLocks/>
            </p:cNvSpPr>
            <p:nvPr/>
          </p:nvSpPr>
          <p:spPr bwMode="auto">
            <a:xfrm>
              <a:off x="3823" y="2868"/>
              <a:ext cx="17" cy="3"/>
            </a:xfrm>
            <a:custGeom>
              <a:avLst/>
              <a:gdLst>
                <a:gd name="T0" fmla="*/ 0 w 132"/>
                <a:gd name="T1" fmla="*/ 0 h 23"/>
                <a:gd name="T2" fmla="*/ 0 w 132"/>
                <a:gd name="T3" fmla="*/ 0 h 23"/>
                <a:gd name="T4" fmla="*/ 0 w 132"/>
                <a:gd name="T5" fmla="*/ 0 h 23"/>
                <a:gd name="T6" fmla="*/ 0 w 132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23">
                  <a:moveTo>
                    <a:pt x="0" y="23"/>
                  </a:moveTo>
                  <a:lnTo>
                    <a:pt x="132" y="22"/>
                  </a:lnTo>
                  <a:lnTo>
                    <a:pt x="79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Freeform 73"/>
            <p:cNvSpPr>
              <a:spLocks/>
            </p:cNvSpPr>
            <p:nvPr/>
          </p:nvSpPr>
          <p:spPr bwMode="auto">
            <a:xfrm>
              <a:off x="3823" y="2868"/>
              <a:ext cx="17" cy="3"/>
            </a:xfrm>
            <a:custGeom>
              <a:avLst/>
              <a:gdLst>
                <a:gd name="T0" fmla="*/ 0 w 132"/>
                <a:gd name="T1" fmla="*/ 0 h 23"/>
                <a:gd name="T2" fmla="*/ 0 w 132"/>
                <a:gd name="T3" fmla="*/ 0 h 23"/>
                <a:gd name="T4" fmla="*/ 0 w 132"/>
                <a:gd name="T5" fmla="*/ 0 h 23"/>
                <a:gd name="T6" fmla="*/ 0 w 132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23">
                  <a:moveTo>
                    <a:pt x="0" y="23"/>
                  </a:moveTo>
                  <a:lnTo>
                    <a:pt x="132" y="22"/>
                  </a:lnTo>
                  <a:lnTo>
                    <a:pt x="79" y="0"/>
                  </a:lnTo>
                  <a:lnTo>
                    <a:pt x="0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Freeform 74"/>
            <p:cNvSpPr>
              <a:spLocks/>
            </p:cNvSpPr>
            <p:nvPr/>
          </p:nvSpPr>
          <p:spPr bwMode="auto">
            <a:xfrm>
              <a:off x="3777" y="2871"/>
              <a:ext cx="16" cy="3"/>
            </a:xfrm>
            <a:custGeom>
              <a:avLst/>
              <a:gdLst>
                <a:gd name="T0" fmla="*/ 0 w 132"/>
                <a:gd name="T1" fmla="*/ 0 h 29"/>
                <a:gd name="T2" fmla="*/ 0 w 132"/>
                <a:gd name="T3" fmla="*/ 0 h 29"/>
                <a:gd name="T4" fmla="*/ 0 w 132"/>
                <a:gd name="T5" fmla="*/ 0 h 29"/>
                <a:gd name="T6" fmla="*/ 0 w 13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29">
                  <a:moveTo>
                    <a:pt x="132" y="17"/>
                  </a:moveTo>
                  <a:lnTo>
                    <a:pt x="0" y="29"/>
                  </a:lnTo>
                  <a:lnTo>
                    <a:pt x="56" y="0"/>
                  </a:lnTo>
                  <a:lnTo>
                    <a:pt x="13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Freeform 75"/>
            <p:cNvSpPr>
              <a:spLocks/>
            </p:cNvSpPr>
            <p:nvPr/>
          </p:nvSpPr>
          <p:spPr bwMode="auto">
            <a:xfrm>
              <a:off x="3777" y="2871"/>
              <a:ext cx="16" cy="3"/>
            </a:xfrm>
            <a:custGeom>
              <a:avLst/>
              <a:gdLst>
                <a:gd name="T0" fmla="*/ 0 w 132"/>
                <a:gd name="T1" fmla="*/ 0 h 29"/>
                <a:gd name="T2" fmla="*/ 0 w 132"/>
                <a:gd name="T3" fmla="*/ 0 h 29"/>
                <a:gd name="T4" fmla="*/ 0 w 132"/>
                <a:gd name="T5" fmla="*/ 0 h 29"/>
                <a:gd name="T6" fmla="*/ 0 w 13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29">
                  <a:moveTo>
                    <a:pt x="132" y="17"/>
                  </a:moveTo>
                  <a:lnTo>
                    <a:pt x="0" y="29"/>
                  </a:lnTo>
                  <a:lnTo>
                    <a:pt x="56" y="0"/>
                  </a:lnTo>
                  <a:lnTo>
                    <a:pt x="132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Freeform 76"/>
            <p:cNvSpPr>
              <a:spLocks/>
            </p:cNvSpPr>
            <p:nvPr/>
          </p:nvSpPr>
          <p:spPr bwMode="auto">
            <a:xfrm>
              <a:off x="3802" y="2904"/>
              <a:ext cx="18" cy="9"/>
            </a:xfrm>
            <a:custGeom>
              <a:avLst/>
              <a:gdLst>
                <a:gd name="T0" fmla="*/ 0 w 139"/>
                <a:gd name="T1" fmla="*/ 0 h 71"/>
                <a:gd name="T2" fmla="*/ 0 w 139"/>
                <a:gd name="T3" fmla="*/ 0 h 71"/>
                <a:gd name="T4" fmla="*/ 0 w 139"/>
                <a:gd name="T5" fmla="*/ 0 h 71"/>
                <a:gd name="T6" fmla="*/ 0 w 139"/>
                <a:gd name="T7" fmla="*/ 0 h 71"/>
                <a:gd name="T8" fmla="*/ 0 w 139"/>
                <a:gd name="T9" fmla="*/ 0 h 71"/>
                <a:gd name="T10" fmla="*/ 0 w 139"/>
                <a:gd name="T11" fmla="*/ 0 h 71"/>
                <a:gd name="T12" fmla="*/ 0 w 139"/>
                <a:gd name="T13" fmla="*/ 0 h 71"/>
                <a:gd name="T14" fmla="*/ 0 w 139"/>
                <a:gd name="T15" fmla="*/ 0 h 71"/>
                <a:gd name="T16" fmla="*/ 0 w 139"/>
                <a:gd name="T17" fmla="*/ 0 h 71"/>
                <a:gd name="T18" fmla="*/ 0 w 139"/>
                <a:gd name="T19" fmla="*/ 0 h 71"/>
                <a:gd name="T20" fmla="*/ 0 w 139"/>
                <a:gd name="T21" fmla="*/ 0 h 71"/>
                <a:gd name="T22" fmla="*/ 0 w 139"/>
                <a:gd name="T23" fmla="*/ 0 h 71"/>
                <a:gd name="T24" fmla="*/ 0 w 139"/>
                <a:gd name="T25" fmla="*/ 0 h 71"/>
                <a:gd name="T26" fmla="*/ 0 w 139"/>
                <a:gd name="T27" fmla="*/ 0 h 71"/>
                <a:gd name="T28" fmla="*/ 0 w 139"/>
                <a:gd name="T29" fmla="*/ 0 h 71"/>
                <a:gd name="T30" fmla="*/ 0 w 139"/>
                <a:gd name="T31" fmla="*/ 0 h 71"/>
                <a:gd name="T32" fmla="*/ 0 w 139"/>
                <a:gd name="T33" fmla="*/ 0 h 71"/>
                <a:gd name="T34" fmla="*/ 0 w 139"/>
                <a:gd name="T35" fmla="*/ 0 h 71"/>
                <a:gd name="T36" fmla="*/ 0 w 139"/>
                <a:gd name="T37" fmla="*/ 0 h 71"/>
                <a:gd name="T38" fmla="*/ 0 w 139"/>
                <a:gd name="T39" fmla="*/ 0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9" h="71">
                  <a:moveTo>
                    <a:pt x="10" y="9"/>
                  </a:moveTo>
                  <a:lnTo>
                    <a:pt x="0" y="58"/>
                  </a:lnTo>
                  <a:lnTo>
                    <a:pt x="1" y="58"/>
                  </a:lnTo>
                  <a:lnTo>
                    <a:pt x="5" y="59"/>
                  </a:lnTo>
                  <a:lnTo>
                    <a:pt x="9" y="60"/>
                  </a:lnTo>
                  <a:lnTo>
                    <a:pt x="16" y="62"/>
                  </a:lnTo>
                  <a:lnTo>
                    <a:pt x="24" y="64"/>
                  </a:lnTo>
                  <a:lnTo>
                    <a:pt x="34" y="66"/>
                  </a:lnTo>
                  <a:lnTo>
                    <a:pt x="45" y="68"/>
                  </a:lnTo>
                  <a:lnTo>
                    <a:pt x="56" y="70"/>
                  </a:lnTo>
                  <a:lnTo>
                    <a:pt x="67" y="70"/>
                  </a:lnTo>
                  <a:lnTo>
                    <a:pt x="78" y="71"/>
                  </a:lnTo>
                  <a:lnTo>
                    <a:pt x="90" y="70"/>
                  </a:lnTo>
                  <a:lnTo>
                    <a:pt x="101" y="68"/>
                  </a:lnTo>
                  <a:lnTo>
                    <a:pt x="112" y="66"/>
                  </a:lnTo>
                  <a:lnTo>
                    <a:pt x="122" y="61"/>
                  </a:lnTo>
                  <a:lnTo>
                    <a:pt x="131" y="56"/>
                  </a:lnTo>
                  <a:lnTo>
                    <a:pt x="139" y="48"/>
                  </a:lnTo>
                  <a:lnTo>
                    <a:pt x="1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Freeform 77"/>
            <p:cNvSpPr>
              <a:spLocks/>
            </p:cNvSpPr>
            <p:nvPr/>
          </p:nvSpPr>
          <p:spPr bwMode="auto">
            <a:xfrm>
              <a:off x="3776" y="2937"/>
              <a:ext cx="37" cy="40"/>
            </a:xfrm>
            <a:custGeom>
              <a:avLst/>
              <a:gdLst>
                <a:gd name="T0" fmla="*/ 0 w 290"/>
                <a:gd name="T1" fmla="*/ 0 h 320"/>
                <a:gd name="T2" fmla="*/ 0 w 290"/>
                <a:gd name="T3" fmla="*/ 0 h 320"/>
                <a:gd name="T4" fmla="*/ 0 w 290"/>
                <a:gd name="T5" fmla="*/ 0 h 320"/>
                <a:gd name="T6" fmla="*/ 0 w 290"/>
                <a:gd name="T7" fmla="*/ 0 h 320"/>
                <a:gd name="T8" fmla="*/ 0 w 290"/>
                <a:gd name="T9" fmla="*/ 0 h 320"/>
                <a:gd name="T10" fmla="*/ 0 w 290"/>
                <a:gd name="T11" fmla="*/ 0 h 320"/>
                <a:gd name="T12" fmla="*/ 0 w 290"/>
                <a:gd name="T13" fmla="*/ 0 h 320"/>
                <a:gd name="T14" fmla="*/ 0 w 290"/>
                <a:gd name="T15" fmla="*/ 0 h 320"/>
                <a:gd name="T16" fmla="*/ 0 w 290"/>
                <a:gd name="T17" fmla="*/ 0 h 320"/>
                <a:gd name="T18" fmla="*/ 0 w 290"/>
                <a:gd name="T19" fmla="*/ 0 h 320"/>
                <a:gd name="T20" fmla="*/ 0 w 290"/>
                <a:gd name="T21" fmla="*/ 0 h 320"/>
                <a:gd name="T22" fmla="*/ 0 w 290"/>
                <a:gd name="T23" fmla="*/ 0 h 320"/>
                <a:gd name="T24" fmla="*/ 0 w 290"/>
                <a:gd name="T25" fmla="*/ 0 h 320"/>
                <a:gd name="T26" fmla="*/ 0 w 290"/>
                <a:gd name="T27" fmla="*/ 0 h 320"/>
                <a:gd name="T28" fmla="*/ 0 w 290"/>
                <a:gd name="T29" fmla="*/ 0 h 320"/>
                <a:gd name="T30" fmla="*/ 0 w 290"/>
                <a:gd name="T31" fmla="*/ 0 h 320"/>
                <a:gd name="T32" fmla="*/ 0 w 290"/>
                <a:gd name="T33" fmla="*/ 0 h 320"/>
                <a:gd name="T34" fmla="*/ 0 w 290"/>
                <a:gd name="T35" fmla="*/ 0 h 320"/>
                <a:gd name="T36" fmla="*/ 0 w 290"/>
                <a:gd name="T37" fmla="*/ 0 h 320"/>
                <a:gd name="T38" fmla="*/ 0 w 290"/>
                <a:gd name="T39" fmla="*/ 0 h 320"/>
                <a:gd name="T40" fmla="*/ 0 w 290"/>
                <a:gd name="T41" fmla="*/ 0 h 320"/>
                <a:gd name="T42" fmla="*/ 0 w 290"/>
                <a:gd name="T43" fmla="*/ 0 h 320"/>
                <a:gd name="T44" fmla="*/ 0 w 290"/>
                <a:gd name="T45" fmla="*/ 0 h 320"/>
                <a:gd name="T46" fmla="*/ 0 w 290"/>
                <a:gd name="T47" fmla="*/ 0 h 320"/>
                <a:gd name="T48" fmla="*/ 0 w 290"/>
                <a:gd name="T49" fmla="*/ 0 h 320"/>
                <a:gd name="T50" fmla="*/ 0 w 290"/>
                <a:gd name="T51" fmla="*/ 0 h 320"/>
                <a:gd name="T52" fmla="*/ 0 w 290"/>
                <a:gd name="T53" fmla="*/ 0 h 320"/>
                <a:gd name="T54" fmla="*/ 0 w 290"/>
                <a:gd name="T55" fmla="*/ 0 h 320"/>
                <a:gd name="T56" fmla="*/ 0 w 290"/>
                <a:gd name="T57" fmla="*/ 0 h 320"/>
                <a:gd name="T58" fmla="*/ 0 w 290"/>
                <a:gd name="T59" fmla="*/ 0 h 320"/>
                <a:gd name="T60" fmla="*/ 0 w 290"/>
                <a:gd name="T61" fmla="*/ 0 h 320"/>
                <a:gd name="T62" fmla="*/ 0 w 290"/>
                <a:gd name="T63" fmla="*/ 0 h 320"/>
                <a:gd name="T64" fmla="*/ 0 w 290"/>
                <a:gd name="T65" fmla="*/ 0 h 320"/>
                <a:gd name="T66" fmla="*/ 0 w 290"/>
                <a:gd name="T67" fmla="*/ 0 h 320"/>
                <a:gd name="T68" fmla="*/ 0 w 290"/>
                <a:gd name="T69" fmla="*/ 0 h 320"/>
                <a:gd name="T70" fmla="*/ 0 w 290"/>
                <a:gd name="T71" fmla="*/ 0 h 320"/>
                <a:gd name="T72" fmla="*/ 0 w 290"/>
                <a:gd name="T73" fmla="*/ 0 h 320"/>
                <a:gd name="T74" fmla="*/ 0 w 290"/>
                <a:gd name="T75" fmla="*/ 0 h 320"/>
                <a:gd name="T76" fmla="*/ 0 w 290"/>
                <a:gd name="T77" fmla="*/ 0 h 320"/>
                <a:gd name="T78" fmla="*/ 0 w 290"/>
                <a:gd name="T79" fmla="*/ 0 h 320"/>
                <a:gd name="T80" fmla="*/ 0 w 290"/>
                <a:gd name="T81" fmla="*/ 0 h 320"/>
                <a:gd name="T82" fmla="*/ 0 w 290"/>
                <a:gd name="T83" fmla="*/ 0 h 320"/>
                <a:gd name="T84" fmla="*/ 0 w 290"/>
                <a:gd name="T85" fmla="*/ 0 h 320"/>
                <a:gd name="T86" fmla="*/ 0 w 290"/>
                <a:gd name="T87" fmla="*/ 0 h 320"/>
                <a:gd name="T88" fmla="*/ 0 w 290"/>
                <a:gd name="T89" fmla="*/ 0 h 320"/>
                <a:gd name="T90" fmla="*/ 0 w 290"/>
                <a:gd name="T91" fmla="*/ 0 h 320"/>
                <a:gd name="T92" fmla="*/ 0 w 290"/>
                <a:gd name="T93" fmla="*/ 0 h 320"/>
                <a:gd name="T94" fmla="*/ 0 w 290"/>
                <a:gd name="T95" fmla="*/ 0 h 320"/>
                <a:gd name="T96" fmla="*/ 0 w 290"/>
                <a:gd name="T97" fmla="*/ 0 h 320"/>
                <a:gd name="T98" fmla="*/ 0 w 290"/>
                <a:gd name="T99" fmla="*/ 0 h 320"/>
                <a:gd name="T100" fmla="*/ 0 w 290"/>
                <a:gd name="T101" fmla="*/ 0 h 320"/>
                <a:gd name="T102" fmla="*/ 0 w 290"/>
                <a:gd name="T103" fmla="*/ 0 h 320"/>
                <a:gd name="T104" fmla="*/ 0 w 290"/>
                <a:gd name="T105" fmla="*/ 0 h 320"/>
                <a:gd name="T106" fmla="*/ 0 w 290"/>
                <a:gd name="T107" fmla="*/ 0 h 320"/>
                <a:gd name="T108" fmla="*/ 0 w 290"/>
                <a:gd name="T109" fmla="*/ 0 h 320"/>
                <a:gd name="T110" fmla="*/ 0 w 290"/>
                <a:gd name="T111" fmla="*/ 0 h 320"/>
                <a:gd name="T112" fmla="*/ 0 w 290"/>
                <a:gd name="T113" fmla="*/ 0 h 320"/>
                <a:gd name="T114" fmla="*/ 0 w 290"/>
                <a:gd name="T115" fmla="*/ 0 h 3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0" h="320">
                  <a:moveTo>
                    <a:pt x="57" y="0"/>
                  </a:moveTo>
                  <a:lnTo>
                    <a:pt x="59" y="2"/>
                  </a:lnTo>
                  <a:lnTo>
                    <a:pt x="63" y="6"/>
                  </a:lnTo>
                  <a:lnTo>
                    <a:pt x="69" y="14"/>
                  </a:lnTo>
                  <a:lnTo>
                    <a:pt x="78" y="24"/>
                  </a:lnTo>
                  <a:lnTo>
                    <a:pt x="88" y="35"/>
                  </a:lnTo>
                  <a:lnTo>
                    <a:pt x="101" y="48"/>
                  </a:lnTo>
                  <a:lnTo>
                    <a:pt x="116" y="62"/>
                  </a:lnTo>
                  <a:lnTo>
                    <a:pt x="132" y="75"/>
                  </a:lnTo>
                  <a:lnTo>
                    <a:pt x="149" y="89"/>
                  </a:lnTo>
                  <a:lnTo>
                    <a:pt x="167" y="103"/>
                  </a:lnTo>
                  <a:lnTo>
                    <a:pt x="186" y="115"/>
                  </a:lnTo>
                  <a:lnTo>
                    <a:pt x="206" y="126"/>
                  </a:lnTo>
                  <a:lnTo>
                    <a:pt x="226" y="134"/>
                  </a:lnTo>
                  <a:lnTo>
                    <a:pt x="248" y="140"/>
                  </a:lnTo>
                  <a:lnTo>
                    <a:pt x="269" y="143"/>
                  </a:lnTo>
                  <a:lnTo>
                    <a:pt x="290" y="143"/>
                  </a:lnTo>
                  <a:lnTo>
                    <a:pt x="289" y="142"/>
                  </a:lnTo>
                  <a:lnTo>
                    <a:pt x="287" y="141"/>
                  </a:lnTo>
                  <a:lnTo>
                    <a:pt x="283" y="140"/>
                  </a:lnTo>
                  <a:lnTo>
                    <a:pt x="278" y="140"/>
                  </a:lnTo>
                  <a:lnTo>
                    <a:pt x="271" y="142"/>
                  </a:lnTo>
                  <a:lnTo>
                    <a:pt x="263" y="148"/>
                  </a:lnTo>
                  <a:lnTo>
                    <a:pt x="254" y="158"/>
                  </a:lnTo>
                  <a:lnTo>
                    <a:pt x="243" y="173"/>
                  </a:lnTo>
                  <a:lnTo>
                    <a:pt x="234" y="185"/>
                  </a:lnTo>
                  <a:lnTo>
                    <a:pt x="227" y="197"/>
                  </a:lnTo>
                  <a:lnTo>
                    <a:pt x="220" y="208"/>
                  </a:lnTo>
                  <a:lnTo>
                    <a:pt x="214" y="220"/>
                  </a:lnTo>
                  <a:lnTo>
                    <a:pt x="208" y="232"/>
                  </a:lnTo>
                  <a:lnTo>
                    <a:pt x="202" y="242"/>
                  </a:lnTo>
                  <a:lnTo>
                    <a:pt x="197" y="252"/>
                  </a:lnTo>
                  <a:lnTo>
                    <a:pt x="193" y="262"/>
                  </a:lnTo>
                  <a:lnTo>
                    <a:pt x="189" y="272"/>
                  </a:lnTo>
                  <a:lnTo>
                    <a:pt x="185" y="280"/>
                  </a:lnTo>
                  <a:lnTo>
                    <a:pt x="182" y="288"/>
                  </a:lnTo>
                  <a:lnTo>
                    <a:pt x="180" y="296"/>
                  </a:lnTo>
                  <a:lnTo>
                    <a:pt x="178" y="303"/>
                  </a:lnTo>
                  <a:lnTo>
                    <a:pt x="176" y="309"/>
                  </a:lnTo>
                  <a:lnTo>
                    <a:pt x="175" y="315"/>
                  </a:lnTo>
                  <a:lnTo>
                    <a:pt x="175" y="320"/>
                  </a:lnTo>
                  <a:lnTo>
                    <a:pt x="150" y="300"/>
                  </a:lnTo>
                  <a:lnTo>
                    <a:pt x="128" y="280"/>
                  </a:lnTo>
                  <a:lnTo>
                    <a:pt x="107" y="260"/>
                  </a:lnTo>
                  <a:lnTo>
                    <a:pt x="89" y="241"/>
                  </a:lnTo>
                  <a:lnTo>
                    <a:pt x="73" y="222"/>
                  </a:lnTo>
                  <a:lnTo>
                    <a:pt x="59" y="203"/>
                  </a:lnTo>
                  <a:lnTo>
                    <a:pt x="47" y="186"/>
                  </a:lnTo>
                  <a:lnTo>
                    <a:pt x="36" y="170"/>
                  </a:lnTo>
                  <a:lnTo>
                    <a:pt x="27" y="155"/>
                  </a:lnTo>
                  <a:lnTo>
                    <a:pt x="19" y="142"/>
                  </a:lnTo>
                  <a:lnTo>
                    <a:pt x="13" y="130"/>
                  </a:lnTo>
                  <a:lnTo>
                    <a:pt x="8" y="120"/>
                  </a:lnTo>
                  <a:lnTo>
                    <a:pt x="5" y="112"/>
                  </a:lnTo>
                  <a:lnTo>
                    <a:pt x="2" y="106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Freeform 78"/>
            <p:cNvSpPr>
              <a:spLocks/>
            </p:cNvSpPr>
            <p:nvPr/>
          </p:nvSpPr>
          <p:spPr bwMode="auto">
            <a:xfrm>
              <a:off x="3783" y="2936"/>
              <a:ext cx="31" cy="20"/>
            </a:xfrm>
            <a:custGeom>
              <a:avLst/>
              <a:gdLst>
                <a:gd name="T0" fmla="*/ 0 w 249"/>
                <a:gd name="T1" fmla="*/ 0 h 153"/>
                <a:gd name="T2" fmla="*/ 0 w 249"/>
                <a:gd name="T3" fmla="*/ 0 h 153"/>
                <a:gd name="T4" fmla="*/ 0 w 249"/>
                <a:gd name="T5" fmla="*/ 0 h 153"/>
                <a:gd name="T6" fmla="*/ 0 w 249"/>
                <a:gd name="T7" fmla="*/ 0 h 153"/>
                <a:gd name="T8" fmla="*/ 0 w 249"/>
                <a:gd name="T9" fmla="*/ 0 h 153"/>
                <a:gd name="T10" fmla="*/ 0 w 249"/>
                <a:gd name="T11" fmla="*/ 0 h 153"/>
                <a:gd name="T12" fmla="*/ 0 w 249"/>
                <a:gd name="T13" fmla="*/ 0 h 153"/>
                <a:gd name="T14" fmla="*/ 0 w 249"/>
                <a:gd name="T15" fmla="*/ 0 h 153"/>
                <a:gd name="T16" fmla="*/ 0 w 249"/>
                <a:gd name="T17" fmla="*/ 0 h 153"/>
                <a:gd name="T18" fmla="*/ 0 w 249"/>
                <a:gd name="T19" fmla="*/ 0 h 153"/>
                <a:gd name="T20" fmla="*/ 0 w 249"/>
                <a:gd name="T21" fmla="*/ 0 h 153"/>
                <a:gd name="T22" fmla="*/ 0 w 249"/>
                <a:gd name="T23" fmla="*/ 0 h 153"/>
                <a:gd name="T24" fmla="*/ 0 w 249"/>
                <a:gd name="T25" fmla="*/ 0 h 153"/>
                <a:gd name="T26" fmla="*/ 0 w 249"/>
                <a:gd name="T27" fmla="*/ 0 h 153"/>
                <a:gd name="T28" fmla="*/ 0 w 249"/>
                <a:gd name="T29" fmla="*/ 0 h 153"/>
                <a:gd name="T30" fmla="*/ 0 w 249"/>
                <a:gd name="T31" fmla="*/ 0 h 153"/>
                <a:gd name="T32" fmla="*/ 0 w 249"/>
                <a:gd name="T33" fmla="*/ 0 h 153"/>
                <a:gd name="T34" fmla="*/ 0 w 249"/>
                <a:gd name="T35" fmla="*/ 0 h 153"/>
                <a:gd name="T36" fmla="*/ 0 w 249"/>
                <a:gd name="T37" fmla="*/ 0 h 153"/>
                <a:gd name="T38" fmla="*/ 0 w 249"/>
                <a:gd name="T39" fmla="*/ 0 h 153"/>
                <a:gd name="T40" fmla="*/ 0 w 249"/>
                <a:gd name="T41" fmla="*/ 0 h 153"/>
                <a:gd name="T42" fmla="*/ 0 w 249"/>
                <a:gd name="T43" fmla="*/ 0 h 153"/>
                <a:gd name="T44" fmla="*/ 0 w 249"/>
                <a:gd name="T45" fmla="*/ 0 h 153"/>
                <a:gd name="T46" fmla="*/ 0 w 249"/>
                <a:gd name="T47" fmla="*/ 0 h 153"/>
                <a:gd name="T48" fmla="*/ 0 w 249"/>
                <a:gd name="T49" fmla="*/ 0 h 153"/>
                <a:gd name="T50" fmla="*/ 0 w 249"/>
                <a:gd name="T51" fmla="*/ 0 h 153"/>
                <a:gd name="T52" fmla="*/ 0 w 249"/>
                <a:gd name="T53" fmla="*/ 0 h 153"/>
                <a:gd name="T54" fmla="*/ 0 w 249"/>
                <a:gd name="T55" fmla="*/ 0 h 153"/>
                <a:gd name="T56" fmla="*/ 0 w 249"/>
                <a:gd name="T57" fmla="*/ 0 h 153"/>
                <a:gd name="T58" fmla="*/ 0 w 249"/>
                <a:gd name="T59" fmla="*/ 0 h 153"/>
                <a:gd name="T60" fmla="*/ 0 w 249"/>
                <a:gd name="T61" fmla="*/ 0 h 153"/>
                <a:gd name="T62" fmla="*/ 0 w 249"/>
                <a:gd name="T63" fmla="*/ 0 h 153"/>
                <a:gd name="T64" fmla="*/ 0 w 249"/>
                <a:gd name="T65" fmla="*/ 0 h 153"/>
                <a:gd name="T66" fmla="*/ 0 w 249"/>
                <a:gd name="T67" fmla="*/ 0 h 153"/>
                <a:gd name="T68" fmla="*/ 0 w 249"/>
                <a:gd name="T69" fmla="*/ 0 h 153"/>
                <a:gd name="T70" fmla="*/ 0 w 249"/>
                <a:gd name="T71" fmla="*/ 0 h 153"/>
                <a:gd name="T72" fmla="*/ 0 w 249"/>
                <a:gd name="T73" fmla="*/ 0 h 153"/>
                <a:gd name="T74" fmla="*/ 0 w 249"/>
                <a:gd name="T75" fmla="*/ 0 h 153"/>
                <a:gd name="T76" fmla="*/ 0 w 249"/>
                <a:gd name="T77" fmla="*/ 0 h 153"/>
                <a:gd name="T78" fmla="*/ 0 w 249"/>
                <a:gd name="T79" fmla="*/ 0 h 1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9" h="153">
                  <a:moveTo>
                    <a:pt x="233" y="151"/>
                  </a:moveTo>
                  <a:lnTo>
                    <a:pt x="237" y="141"/>
                  </a:lnTo>
                  <a:lnTo>
                    <a:pt x="216" y="142"/>
                  </a:lnTo>
                  <a:lnTo>
                    <a:pt x="196" y="139"/>
                  </a:lnTo>
                  <a:lnTo>
                    <a:pt x="175" y="133"/>
                  </a:lnTo>
                  <a:lnTo>
                    <a:pt x="155" y="125"/>
                  </a:lnTo>
                  <a:lnTo>
                    <a:pt x="136" y="115"/>
                  </a:lnTo>
                  <a:lnTo>
                    <a:pt x="117" y="102"/>
                  </a:lnTo>
                  <a:lnTo>
                    <a:pt x="99" y="89"/>
                  </a:lnTo>
                  <a:lnTo>
                    <a:pt x="82" y="75"/>
                  </a:lnTo>
                  <a:lnTo>
                    <a:pt x="67" y="62"/>
                  </a:lnTo>
                  <a:lnTo>
                    <a:pt x="52" y="48"/>
                  </a:lnTo>
                  <a:lnTo>
                    <a:pt x="39" y="35"/>
                  </a:lnTo>
                  <a:lnTo>
                    <a:pt x="29" y="24"/>
                  </a:lnTo>
                  <a:lnTo>
                    <a:pt x="20" y="14"/>
                  </a:lnTo>
                  <a:lnTo>
                    <a:pt x="14" y="7"/>
                  </a:lnTo>
                  <a:lnTo>
                    <a:pt x="10" y="2"/>
                  </a:lnTo>
                  <a:lnTo>
                    <a:pt x="9" y="0"/>
                  </a:lnTo>
                  <a:lnTo>
                    <a:pt x="0" y="8"/>
                  </a:lnTo>
                  <a:lnTo>
                    <a:pt x="1" y="9"/>
                  </a:lnTo>
                  <a:lnTo>
                    <a:pt x="5" y="14"/>
                  </a:lnTo>
                  <a:lnTo>
                    <a:pt x="12" y="22"/>
                  </a:lnTo>
                  <a:lnTo>
                    <a:pt x="21" y="32"/>
                  </a:lnTo>
                  <a:lnTo>
                    <a:pt x="31" y="43"/>
                  </a:lnTo>
                  <a:lnTo>
                    <a:pt x="44" y="56"/>
                  </a:lnTo>
                  <a:lnTo>
                    <a:pt x="58" y="70"/>
                  </a:lnTo>
                  <a:lnTo>
                    <a:pt x="75" y="84"/>
                  </a:lnTo>
                  <a:lnTo>
                    <a:pt x="93" y="99"/>
                  </a:lnTo>
                  <a:lnTo>
                    <a:pt x="111" y="112"/>
                  </a:lnTo>
                  <a:lnTo>
                    <a:pt x="130" y="124"/>
                  </a:lnTo>
                  <a:lnTo>
                    <a:pt x="150" y="135"/>
                  </a:lnTo>
                  <a:lnTo>
                    <a:pt x="171" y="143"/>
                  </a:lnTo>
                  <a:lnTo>
                    <a:pt x="194" y="150"/>
                  </a:lnTo>
                  <a:lnTo>
                    <a:pt x="216" y="153"/>
                  </a:lnTo>
                  <a:lnTo>
                    <a:pt x="238" y="153"/>
                  </a:lnTo>
                  <a:lnTo>
                    <a:pt x="241" y="143"/>
                  </a:lnTo>
                  <a:lnTo>
                    <a:pt x="238" y="153"/>
                  </a:lnTo>
                  <a:lnTo>
                    <a:pt x="249" y="151"/>
                  </a:lnTo>
                  <a:lnTo>
                    <a:pt x="241" y="143"/>
                  </a:lnTo>
                  <a:lnTo>
                    <a:pt x="23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Freeform 79"/>
            <p:cNvSpPr>
              <a:spLocks/>
            </p:cNvSpPr>
            <p:nvPr/>
          </p:nvSpPr>
          <p:spPr bwMode="auto">
            <a:xfrm>
              <a:off x="3806" y="2954"/>
              <a:ext cx="7" cy="4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41">
                  <a:moveTo>
                    <a:pt x="10" y="41"/>
                  </a:moveTo>
                  <a:lnTo>
                    <a:pt x="10" y="41"/>
                  </a:lnTo>
                  <a:lnTo>
                    <a:pt x="20" y="27"/>
                  </a:lnTo>
                  <a:lnTo>
                    <a:pt x="29" y="18"/>
                  </a:lnTo>
                  <a:lnTo>
                    <a:pt x="36" y="13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7" y="12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1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1" y="10"/>
                  </a:lnTo>
                  <a:lnTo>
                    <a:pt x="11" y="20"/>
                  </a:lnTo>
                  <a:lnTo>
                    <a:pt x="0" y="36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Freeform 80"/>
            <p:cNvSpPr>
              <a:spLocks/>
            </p:cNvSpPr>
            <p:nvPr/>
          </p:nvSpPr>
          <p:spPr bwMode="auto">
            <a:xfrm>
              <a:off x="3798" y="2958"/>
              <a:ext cx="9" cy="20"/>
            </a:xfrm>
            <a:custGeom>
              <a:avLst/>
              <a:gdLst>
                <a:gd name="T0" fmla="*/ 0 w 79"/>
                <a:gd name="T1" fmla="*/ 0 h 161"/>
                <a:gd name="T2" fmla="*/ 0 w 79"/>
                <a:gd name="T3" fmla="*/ 0 h 161"/>
                <a:gd name="T4" fmla="*/ 0 w 79"/>
                <a:gd name="T5" fmla="*/ 0 h 161"/>
                <a:gd name="T6" fmla="*/ 0 w 79"/>
                <a:gd name="T7" fmla="*/ 0 h 161"/>
                <a:gd name="T8" fmla="*/ 0 w 79"/>
                <a:gd name="T9" fmla="*/ 0 h 161"/>
                <a:gd name="T10" fmla="*/ 0 w 79"/>
                <a:gd name="T11" fmla="*/ 0 h 161"/>
                <a:gd name="T12" fmla="*/ 0 w 79"/>
                <a:gd name="T13" fmla="*/ 0 h 161"/>
                <a:gd name="T14" fmla="*/ 0 w 79"/>
                <a:gd name="T15" fmla="*/ 0 h 161"/>
                <a:gd name="T16" fmla="*/ 0 w 79"/>
                <a:gd name="T17" fmla="*/ 0 h 161"/>
                <a:gd name="T18" fmla="*/ 0 w 79"/>
                <a:gd name="T19" fmla="*/ 0 h 161"/>
                <a:gd name="T20" fmla="*/ 0 w 79"/>
                <a:gd name="T21" fmla="*/ 0 h 161"/>
                <a:gd name="T22" fmla="*/ 0 w 79"/>
                <a:gd name="T23" fmla="*/ 0 h 161"/>
                <a:gd name="T24" fmla="*/ 0 w 79"/>
                <a:gd name="T25" fmla="*/ 0 h 161"/>
                <a:gd name="T26" fmla="*/ 0 w 79"/>
                <a:gd name="T27" fmla="*/ 0 h 161"/>
                <a:gd name="T28" fmla="*/ 0 w 79"/>
                <a:gd name="T29" fmla="*/ 0 h 161"/>
                <a:gd name="T30" fmla="*/ 0 w 79"/>
                <a:gd name="T31" fmla="*/ 0 h 161"/>
                <a:gd name="T32" fmla="*/ 0 w 79"/>
                <a:gd name="T33" fmla="*/ 0 h 161"/>
                <a:gd name="T34" fmla="*/ 0 w 79"/>
                <a:gd name="T35" fmla="*/ 0 h 161"/>
                <a:gd name="T36" fmla="*/ 0 w 79"/>
                <a:gd name="T37" fmla="*/ 0 h 161"/>
                <a:gd name="T38" fmla="*/ 0 w 79"/>
                <a:gd name="T39" fmla="*/ 0 h 161"/>
                <a:gd name="T40" fmla="*/ 0 w 79"/>
                <a:gd name="T41" fmla="*/ 0 h 161"/>
                <a:gd name="T42" fmla="*/ 0 w 79"/>
                <a:gd name="T43" fmla="*/ 0 h 161"/>
                <a:gd name="T44" fmla="*/ 0 w 79"/>
                <a:gd name="T45" fmla="*/ 0 h 161"/>
                <a:gd name="T46" fmla="*/ 0 w 79"/>
                <a:gd name="T47" fmla="*/ 0 h 161"/>
                <a:gd name="T48" fmla="*/ 0 w 79"/>
                <a:gd name="T49" fmla="*/ 0 h 161"/>
                <a:gd name="T50" fmla="*/ 0 w 79"/>
                <a:gd name="T51" fmla="*/ 0 h 161"/>
                <a:gd name="T52" fmla="*/ 0 w 79"/>
                <a:gd name="T53" fmla="*/ 0 h 161"/>
                <a:gd name="T54" fmla="*/ 0 w 79"/>
                <a:gd name="T55" fmla="*/ 0 h 161"/>
                <a:gd name="T56" fmla="*/ 0 w 79"/>
                <a:gd name="T57" fmla="*/ 0 h 161"/>
                <a:gd name="T58" fmla="*/ 0 w 79"/>
                <a:gd name="T59" fmla="*/ 0 h 161"/>
                <a:gd name="T60" fmla="*/ 0 w 79"/>
                <a:gd name="T61" fmla="*/ 0 h 161"/>
                <a:gd name="T62" fmla="*/ 0 w 79"/>
                <a:gd name="T63" fmla="*/ 0 h 161"/>
                <a:gd name="T64" fmla="*/ 0 w 79"/>
                <a:gd name="T65" fmla="*/ 0 h 161"/>
                <a:gd name="T66" fmla="*/ 0 w 79"/>
                <a:gd name="T67" fmla="*/ 0 h 161"/>
                <a:gd name="T68" fmla="*/ 0 w 79"/>
                <a:gd name="T69" fmla="*/ 0 h 161"/>
                <a:gd name="T70" fmla="*/ 0 w 79"/>
                <a:gd name="T71" fmla="*/ 0 h 161"/>
                <a:gd name="T72" fmla="*/ 0 w 79"/>
                <a:gd name="T73" fmla="*/ 0 h 161"/>
                <a:gd name="T74" fmla="*/ 0 w 79"/>
                <a:gd name="T75" fmla="*/ 0 h 161"/>
                <a:gd name="T76" fmla="*/ 0 w 79"/>
                <a:gd name="T77" fmla="*/ 0 h 161"/>
                <a:gd name="T78" fmla="*/ 0 w 79"/>
                <a:gd name="T79" fmla="*/ 0 h 1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1">
                  <a:moveTo>
                    <a:pt x="2" y="154"/>
                  </a:moveTo>
                  <a:lnTo>
                    <a:pt x="11" y="150"/>
                  </a:lnTo>
                  <a:lnTo>
                    <a:pt x="12" y="146"/>
                  </a:lnTo>
                  <a:lnTo>
                    <a:pt x="13" y="140"/>
                  </a:lnTo>
                  <a:lnTo>
                    <a:pt x="14" y="134"/>
                  </a:lnTo>
                  <a:lnTo>
                    <a:pt x="16" y="128"/>
                  </a:lnTo>
                  <a:lnTo>
                    <a:pt x="18" y="120"/>
                  </a:lnTo>
                  <a:lnTo>
                    <a:pt x="21" y="112"/>
                  </a:lnTo>
                  <a:lnTo>
                    <a:pt x="25" y="104"/>
                  </a:lnTo>
                  <a:lnTo>
                    <a:pt x="29" y="94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4" y="64"/>
                  </a:lnTo>
                  <a:lnTo>
                    <a:pt x="50" y="53"/>
                  </a:lnTo>
                  <a:lnTo>
                    <a:pt x="56" y="41"/>
                  </a:lnTo>
                  <a:lnTo>
                    <a:pt x="63" y="29"/>
                  </a:lnTo>
                  <a:lnTo>
                    <a:pt x="71" y="17"/>
                  </a:lnTo>
                  <a:lnTo>
                    <a:pt x="79" y="5"/>
                  </a:lnTo>
                  <a:lnTo>
                    <a:pt x="69" y="0"/>
                  </a:lnTo>
                  <a:lnTo>
                    <a:pt x="61" y="12"/>
                  </a:lnTo>
                  <a:lnTo>
                    <a:pt x="53" y="24"/>
                  </a:lnTo>
                  <a:lnTo>
                    <a:pt x="47" y="35"/>
                  </a:lnTo>
                  <a:lnTo>
                    <a:pt x="40" y="48"/>
                  </a:lnTo>
                  <a:lnTo>
                    <a:pt x="34" y="59"/>
                  </a:lnTo>
                  <a:lnTo>
                    <a:pt x="29" y="70"/>
                  </a:lnTo>
                  <a:lnTo>
                    <a:pt x="23" y="80"/>
                  </a:lnTo>
                  <a:lnTo>
                    <a:pt x="19" y="90"/>
                  </a:lnTo>
                  <a:lnTo>
                    <a:pt x="15" y="100"/>
                  </a:lnTo>
                  <a:lnTo>
                    <a:pt x="11" y="108"/>
                  </a:lnTo>
                  <a:lnTo>
                    <a:pt x="8" y="116"/>
                  </a:lnTo>
                  <a:lnTo>
                    <a:pt x="5" y="124"/>
                  </a:lnTo>
                  <a:lnTo>
                    <a:pt x="3" y="131"/>
                  </a:lnTo>
                  <a:lnTo>
                    <a:pt x="1" y="138"/>
                  </a:lnTo>
                  <a:lnTo>
                    <a:pt x="1" y="144"/>
                  </a:lnTo>
                  <a:lnTo>
                    <a:pt x="0" y="150"/>
                  </a:lnTo>
                  <a:lnTo>
                    <a:pt x="9" y="145"/>
                  </a:lnTo>
                  <a:lnTo>
                    <a:pt x="2" y="154"/>
                  </a:lnTo>
                  <a:lnTo>
                    <a:pt x="11" y="161"/>
                  </a:lnTo>
                  <a:lnTo>
                    <a:pt x="11" y="150"/>
                  </a:lnTo>
                  <a:lnTo>
                    <a:pt x="2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Freeform 81"/>
            <p:cNvSpPr>
              <a:spLocks/>
            </p:cNvSpPr>
            <p:nvPr/>
          </p:nvSpPr>
          <p:spPr bwMode="auto">
            <a:xfrm>
              <a:off x="3775" y="2949"/>
              <a:ext cx="24" cy="28"/>
            </a:xfrm>
            <a:custGeom>
              <a:avLst/>
              <a:gdLst>
                <a:gd name="T0" fmla="*/ 0 w 184"/>
                <a:gd name="T1" fmla="*/ 0 h 225"/>
                <a:gd name="T2" fmla="*/ 0 w 184"/>
                <a:gd name="T3" fmla="*/ 0 h 225"/>
                <a:gd name="T4" fmla="*/ 0 w 184"/>
                <a:gd name="T5" fmla="*/ 0 h 225"/>
                <a:gd name="T6" fmla="*/ 0 w 184"/>
                <a:gd name="T7" fmla="*/ 0 h 225"/>
                <a:gd name="T8" fmla="*/ 0 w 184"/>
                <a:gd name="T9" fmla="*/ 0 h 225"/>
                <a:gd name="T10" fmla="*/ 0 w 184"/>
                <a:gd name="T11" fmla="*/ 0 h 225"/>
                <a:gd name="T12" fmla="*/ 0 w 184"/>
                <a:gd name="T13" fmla="*/ 0 h 225"/>
                <a:gd name="T14" fmla="*/ 0 w 184"/>
                <a:gd name="T15" fmla="*/ 0 h 225"/>
                <a:gd name="T16" fmla="*/ 0 w 184"/>
                <a:gd name="T17" fmla="*/ 0 h 225"/>
                <a:gd name="T18" fmla="*/ 0 w 184"/>
                <a:gd name="T19" fmla="*/ 0 h 225"/>
                <a:gd name="T20" fmla="*/ 0 w 184"/>
                <a:gd name="T21" fmla="*/ 0 h 225"/>
                <a:gd name="T22" fmla="*/ 0 w 184"/>
                <a:gd name="T23" fmla="*/ 0 h 225"/>
                <a:gd name="T24" fmla="*/ 0 w 184"/>
                <a:gd name="T25" fmla="*/ 0 h 225"/>
                <a:gd name="T26" fmla="*/ 0 w 184"/>
                <a:gd name="T27" fmla="*/ 0 h 225"/>
                <a:gd name="T28" fmla="*/ 0 w 184"/>
                <a:gd name="T29" fmla="*/ 0 h 225"/>
                <a:gd name="T30" fmla="*/ 0 w 184"/>
                <a:gd name="T31" fmla="*/ 0 h 225"/>
                <a:gd name="T32" fmla="*/ 0 w 184"/>
                <a:gd name="T33" fmla="*/ 0 h 225"/>
                <a:gd name="T34" fmla="*/ 0 w 184"/>
                <a:gd name="T35" fmla="*/ 0 h 225"/>
                <a:gd name="T36" fmla="*/ 0 w 184"/>
                <a:gd name="T37" fmla="*/ 0 h 225"/>
                <a:gd name="T38" fmla="*/ 0 w 184"/>
                <a:gd name="T39" fmla="*/ 0 h 225"/>
                <a:gd name="T40" fmla="*/ 0 w 184"/>
                <a:gd name="T41" fmla="*/ 0 h 225"/>
                <a:gd name="T42" fmla="*/ 0 w 184"/>
                <a:gd name="T43" fmla="*/ 0 h 225"/>
                <a:gd name="T44" fmla="*/ 0 w 184"/>
                <a:gd name="T45" fmla="*/ 0 h 225"/>
                <a:gd name="T46" fmla="*/ 0 w 184"/>
                <a:gd name="T47" fmla="*/ 0 h 225"/>
                <a:gd name="T48" fmla="*/ 0 w 184"/>
                <a:gd name="T49" fmla="*/ 0 h 225"/>
                <a:gd name="T50" fmla="*/ 0 w 184"/>
                <a:gd name="T51" fmla="*/ 0 h 225"/>
                <a:gd name="T52" fmla="*/ 0 w 184"/>
                <a:gd name="T53" fmla="*/ 0 h 225"/>
                <a:gd name="T54" fmla="*/ 0 w 184"/>
                <a:gd name="T55" fmla="*/ 0 h 225"/>
                <a:gd name="T56" fmla="*/ 0 w 184"/>
                <a:gd name="T57" fmla="*/ 0 h 225"/>
                <a:gd name="T58" fmla="*/ 0 w 184"/>
                <a:gd name="T59" fmla="*/ 0 h 225"/>
                <a:gd name="T60" fmla="*/ 0 w 184"/>
                <a:gd name="T61" fmla="*/ 0 h 225"/>
                <a:gd name="T62" fmla="*/ 0 w 184"/>
                <a:gd name="T63" fmla="*/ 0 h 225"/>
                <a:gd name="T64" fmla="*/ 0 w 184"/>
                <a:gd name="T65" fmla="*/ 0 h 225"/>
                <a:gd name="T66" fmla="*/ 0 w 184"/>
                <a:gd name="T67" fmla="*/ 0 h 225"/>
                <a:gd name="T68" fmla="*/ 0 w 184"/>
                <a:gd name="T69" fmla="*/ 0 h 225"/>
                <a:gd name="T70" fmla="*/ 0 w 184"/>
                <a:gd name="T71" fmla="*/ 0 h 225"/>
                <a:gd name="T72" fmla="*/ 0 w 184"/>
                <a:gd name="T73" fmla="*/ 0 h 225"/>
                <a:gd name="T74" fmla="*/ 0 w 184"/>
                <a:gd name="T75" fmla="*/ 0 h 225"/>
                <a:gd name="T76" fmla="*/ 0 w 184"/>
                <a:gd name="T77" fmla="*/ 0 h 225"/>
                <a:gd name="T78" fmla="*/ 0 w 184"/>
                <a:gd name="T79" fmla="*/ 0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" h="225">
                  <a:moveTo>
                    <a:pt x="1" y="0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5"/>
                  </a:lnTo>
                  <a:lnTo>
                    <a:pt x="9" y="24"/>
                  </a:lnTo>
                  <a:lnTo>
                    <a:pt x="14" y="34"/>
                  </a:lnTo>
                  <a:lnTo>
                    <a:pt x="21" y="46"/>
                  </a:lnTo>
                  <a:lnTo>
                    <a:pt x="28" y="59"/>
                  </a:lnTo>
                  <a:lnTo>
                    <a:pt x="37" y="74"/>
                  </a:lnTo>
                  <a:lnTo>
                    <a:pt x="48" y="90"/>
                  </a:lnTo>
                  <a:lnTo>
                    <a:pt x="61" y="108"/>
                  </a:lnTo>
                  <a:lnTo>
                    <a:pt x="75" y="127"/>
                  </a:lnTo>
                  <a:lnTo>
                    <a:pt x="91" y="145"/>
                  </a:lnTo>
                  <a:lnTo>
                    <a:pt x="109" y="165"/>
                  </a:lnTo>
                  <a:lnTo>
                    <a:pt x="130" y="185"/>
                  </a:lnTo>
                  <a:lnTo>
                    <a:pt x="153" y="205"/>
                  </a:lnTo>
                  <a:lnTo>
                    <a:pt x="177" y="225"/>
                  </a:lnTo>
                  <a:lnTo>
                    <a:pt x="184" y="216"/>
                  </a:lnTo>
                  <a:lnTo>
                    <a:pt x="160" y="196"/>
                  </a:lnTo>
                  <a:lnTo>
                    <a:pt x="138" y="177"/>
                  </a:lnTo>
                  <a:lnTo>
                    <a:pt x="117" y="157"/>
                  </a:lnTo>
                  <a:lnTo>
                    <a:pt x="99" y="138"/>
                  </a:lnTo>
                  <a:lnTo>
                    <a:pt x="84" y="119"/>
                  </a:lnTo>
                  <a:lnTo>
                    <a:pt x="69" y="100"/>
                  </a:lnTo>
                  <a:lnTo>
                    <a:pt x="57" y="84"/>
                  </a:lnTo>
                  <a:lnTo>
                    <a:pt x="47" y="68"/>
                  </a:lnTo>
                  <a:lnTo>
                    <a:pt x="38" y="54"/>
                  </a:lnTo>
                  <a:lnTo>
                    <a:pt x="30" y="40"/>
                  </a:lnTo>
                  <a:lnTo>
                    <a:pt x="24" y="29"/>
                  </a:lnTo>
                  <a:lnTo>
                    <a:pt x="19" y="19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1" y="5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Freeform 82"/>
            <p:cNvSpPr>
              <a:spLocks/>
            </p:cNvSpPr>
            <p:nvPr/>
          </p:nvSpPr>
          <p:spPr bwMode="auto">
            <a:xfrm>
              <a:off x="3776" y="2936"/>
              <a:ext cx="8" cy="14"/>
            </a:xfrm>
            <a:custGeom>
              <a:avLst/>
              <a:gdLst>
                <a:gd name="T0" fmla="*/ 0 w 67"/>
                <a:gd name="T1" fmla="*/ 0 h 114"/>
                <a:gd name="T2" fmla="*/ 0 w 67"/>
                <a:gd name="T3" fmla="*/ 0 h 114"/>
                <a:gd name="T4" fmla="*/ 0 w 67"/>
                <a:gd name="T5" fmla="*/ 0 h 114"/>
                <a:gd name="T6" fmla="*/ 0 w 67"/>
                <a:gd name="T7" fmla="*/ 0 h 114"/>
                <a:gd name="T8" fmla="*/ 0 w 67"/>
                <a:gd name="T9" fmla="*/ 0 h 114"/>
                <a:gd name="T10" fmla="*/ 0 w 67"/>
                <a:gd name="T11" fmla="*/ 0 h 114"/>
                <a:gd name="T12" fmla="*/ 0 w 67"/>
                <a:gd name="T13" fmla="*/ 0 h 114"/>
                <a:gd name="T14" fmla="*/ 0 w 67"/>
                <a:gd name="T15" fmla="*/ 0 h 114"/>
                <a:gd name="T16" fmla="*/ 0 w 67"/>
                <a:gd name="T17" fmla="*/ 0 h 114"/>
                <a:gd name="T18" fmla="*/ 0 w 67"/>
                <a:gd name="T19" fmla="*/ 0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14">
                  <a:moveTo>
                    <a:pt x="67" y="6"/>
                  </a:moveTo>
                  <a:lnTo>
                    <a:pt x="58" y="7"/>
                  </a:lnTo>
                  <a:lnTo>
                    <a:pt x="0" y="109"/>
                  </a:lnTo>
                  <a:lnTo>
                    <a:pt x="10" y="114"/>
                  </a:lnTo>
                  <a:lnTo>
                    <a:pt x="67" y="13"/>
                  </a:lnTo>
                  <a:lnTo>
                    <a:pt x="58" y="14"/>
                  </a:lnTo>
                  <a:lnTo>
                    <a:pt x="67" y="6"/>
                  </a:lnTo>
                  <a:lnTo>
                    <a:pt x="62" y="0"/>
                  </a:lnTo>
                  <a:lnTo>
                    <a:pt x="58" y="7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83"/>
            <p:cNvSpPr>
              <a:spLocks/>
            </p:cNvSpPr>
            <p:nvPr/>
          </p:nvSpPr>
          <p:spPr bwMode="auto">
            <a:xfrm>
              <a:off x="3810" y="2938"/>
              <a:ext cx="35" cy="38"/>
            </a:xfrm>
            <a:custGeom>
              <a:avLst/>
              <a:gdLst>
                <a:gd name="T0" fmla="*/ 0 w 278"/>
                <a:gd name="T1" fmla="*/ 0 h 306"/>
                <a:gd name="T2" fmla="*/ 0 w 278"/>
                <a:gd name="T3" fmla="*/ 0 h 306"/>
                <a:gd name="T4" fmla="*/ 0 w 278"/>
                <a:gd name="T5" fmla="*/ 0 h 306"/>
                <a:gd name="T6" fmla="*/ 0 w 278"/>
                <a:gd name="T7" fmla="*/ 0 h 306"/>
                <a:gd name="T8" fmla="*/ 0 w 278"/>
                <a:gd name="T9" fmla="*/ 0 h 306"/>
                <a:gd name="T10" fmla="*/ 0 w 278"/>
                <a:gd name="T11" fmla="*/ 0 h 306"/>
                <a:gd name="T12" fmla="*/ 0 w 278"/>
                <a:gd name="T13" fmla="*/ 0 h 306"/>
                <a:gd name="T14" fmla="*/ 0 w 278"/>
                <a:gd name="T15" fmla="*/ 0 h 306"/>
                <a:gd name="T16" fmla="*/ 0 w 278"/>
                <a:gd name="T17" fmla="*/ 0 h 306"/>
                <a:gd name="T18" fmla="*/ 0 w 278"/>
                <a:gd name="T19" fmla="*/ 0 h 306"/>
                <a:gd name="T20" fmla="*/ 0 w 278"/>
                <a:gd name="T21" fmla="*/ 0 h 306"/>
                <a:gd name="T22" fmla="*/ 0 w 278"/>
                <a:gd name="T23" fmla="*/ 0 h 306"/>
                <a:gd name="T24" fmla="*/ 0 w 278"/>
                <a:gd name="T25" fmla="*/ 0 h 306"/>
                <a:gd name="T26" fmla="*/ 0 w 278"/>
                <a:gd name="T27" fmla="*/ 0 h 306"/>
                <a:gd name="T28" fmla="*/ 0 w 278"/>
                <a:gd name="T29" fmla="*/ 0 h 306"/>
                <a:gd name="T30" fmla="*/ 0 w 278"/>
                <a:gd name="T31" fmla="*/ 0 h 306"/>
                <a:gd name="T32" fmla="*/ 0 w 278"/>
                <a:gd name="T33" fmla="*/ 0 h 306"/>
                <a:gd name="T34" fmla="*/ 0 w 278"/>
                <a:gd name="T35" fmla="*/ 0 h 306"/>
                <a:gd name="T36" fmla="*/ 0 w 278"/>
                <a:gd name="T37" fmla="*/ 0 h 306"/>
                <a:gd name="T38" fmla="*/ 0 w 278"/>
                <a:gd name="T39" fmla="*/ 0 h 306"/>
                <a:gd name="T40" fmla="*/ 0 w 278"/>
                <a:gd name="T41" fmla="*/ 0 h 306"/>
                <a:gd name="T42" fmla="*/ 0 w 278"/>
                <a:gd name="T43" fmla="*/ 0 h 306"/>
                <a:gd name="T44" fmla="*/ 0 w 278"/>
                <a:gd name="T45" fmla="*/ 0 h 306"/>
                <a:gd name="T46" fmla="*/ 0 w 278"/>
                <a:gd name="T47" fmla="*/ 0 h 306"/>
                <a:gd name="T48" fmla="*/ 0 w 278"/>
                <a:gd name="T49" fmla="*/ 0 h 306"/>
                <a:gd name="T50" fmla="*/ 0 w 278"/>
                <a:gd name="T51" fmla="*/ 0 h 306"/>
                <a:gd name="T52" fmla="*/ 0 w 278"/>
                <a:gd name="T53" fmla="*/ 0 h 306"/>
                <a:gd name="T54" fmla="*/ 0 w 278"/>
                <a:gd name="T55" fmla="*/ 0 h 306"/>
                <a:gd name="T56" fmla="*/ 0 w 278"/>
                <a:gd name="T57" fmla="*/ 0 h 306"/>
                <a:gd name="T58" fmla="*/ 0 w 278"/>
                <a:gd name="T59" fmla="*/ 0 h 306"/>
                <a:gd name="T60" fmla="*/ 0 w 278"/>
                <a:gd name="T61" fmla="*/ 0 h 306"/>
                <a:gd name="T62" fmla="*/ 0 w 278"/>
                <a:gd name="T63" fmla="*/ 0 h 306"/>
                <a:gd name="T64" fmla="*/ 0 w 278"/>
                <a:gd name="T65" fmla="*/ 0 h 306"/>
                <a:gd name="T66" fmla="*/ 0 w 278"/>
                <a:gd name="T67" fmla="*/ 0 h 306"/>
                <a:gd name="T68" fmla="*/ 0 w 278"/>
                <a:gd name="T69" fmla="*/ 0 h 306"/>
                <a:gd name="T70" fmla="*/ 0 w 278"/>
                <a:gd name="T71" fmla="*/ 0 h 306"/>
                <a:gd name="T72" fmla="*/ 0 w 278"/>
                <a:gd name="T73" fmla="*/ 0 h 306"/>
                <a:gd name="T74" fmla="*/ 0 w 278"/>
                <a:gd name="T75" fmla="*/ 0 h 306"/>
                <a:gd name="T76" fmla="*/ 0 w 278"/>
                <a:gd name="T77" fmla="*/ 0 h 306"/>
                <a:gd name="T78" fmla="*/ 0 w 278"/>
                <a:gd name="T79" fmla="*/ 0 h 306"/>
                <a:gd name="T80" fmla="*/ 0 w 278"/>
                <a:gd name="T81" fmla="*/ 0 h 306"/>
                <a:gd name="T82" fmla="*/ 0 w 278"/>
                <a:gd name="T83" fmla="*/ 0 h 306"/>
                <a:gd name="T84" fmla="*/ 0 w 278"/>
                <a:gd name="T85" fmla="*/ 0 h 306"/>
                <a:gd name="T86" fmla="*/ 0 w 278"/>
                <a:gd name="T87" fmla="*/ 0 h 306"/>
                <a:gd name="T88" fmla="*/ 0 w 278"/>
                <a:gd name="T89" fmla="*/ 0 h 306"/>
                <a:gd name="T90" fmla="*/ 0 w 278"/>
                <a:gd name="T91" fmla="*/ 0 h 306"/>
                <a:gd name="T92" fmla="*/ 0 w 278"/>
                <a:gd name="T93" fmla="*/ 0 h 306"/>
                <a:gd name="T94" fmla="*/ 0 w 278"/>
                <a:gd name="T95" fmla="*/ 0 h 306"/>
                <a:gd name="T96" fmla="*/ 0 w 278"/>
                <a:gd name="T97" fmla="*/ 0 h 306"/>
                <a:gd name="T98" fmla="*/ 0 w 278"/>
                <a:gd name="T99" fmla="*/ 0 h 306"/>
                <a:gd name="T100" fmla="*/ 0 w 278"/>
                <a:gd name="T101" fmla="*/ 0 h 306"/>
                <a:gd name="T102" fmla="*/ 0 w 278"/>
                <a:gd name="T103" fmla="*/ 0 h 306"/>
                <a:gd name="T104" fmla="*/ 0 w 278"/>
                <a:gd name="T105" fmla="*/ 0 h 306"/>
                <a:gd name="T106" fmla="*/ 0 w 278"/>
                <a:gd name="T107" fmla="*/ 0 h 306"/>
                <a:gd name="T108" fmla="*/ 0 w 278"/>
                <a:gd name="T109" fmla="*/ 0 h 306"/>
                <a:gd name="T110" fmla="*/ 0 w 278"/>
                <a:gd name="T111" fmla="*/ 0 h 306"/>
                <a:gd name="T112" fmla="*/ 0 w 278"/>
                <a:gd name="T113" fmla="*/ 0 h 306"/>
                <a:gd name="T114" fmla="*/ 0 w 278"/>
                <a:gd name="T115" fmla="*/ 0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" h="306">
                  <a:moveTo>
                    <a:pt x="239" y="0"/>
                  </a:moveTo>
                  <a:lnTo>
                    <a:pt x="237" y="2"/>
                  </a:lnTo>
                  <a:lnTo>
                    <a:pt x="233" y="6"/>
                  </a:lnTo>
                  <a:lnTo>
                    <a:pt x="226" y="13"/>
                  </a:lnTo>
                  <a:lnTo>
                    <a:pt x="218" y="23"/>
                  </a:lnTo>
                  <a:lnTo>
                    <a:pt x="205" y="34"/>
                  </a:lnTo>
                  <a:lnTo>
                    <a:pt x="192" y="46"/>
                  </a:lnTo>
                  <a:lnTo>
                    <a:pt x="178" y="58"/>
                  </a:lnTo>
                  <a:lnTo>
                    <a:pt x="161" y="72"/>
                  </a:lnTo>
                  <a:lnTo>
                    <a:pt x="144" y="84"/>
                  </a:lnTo>
                  <a:lnTo>
                    <a:pt x="125" y="98"/>
                  </a:lnTo>
                  <a:lnTo>
                    <a:pt x="105" y="109"/>
                  </a:lnTo>
                  <a:lnTo>
                    <a:pt x="84" y="119"/>
                  </a:lnTo>
                  <a:lnTo>
                    <a:pt x="63" y="127"/>
                  </a:lnTo>
                  <a:lnTo>
                    <a:pt x="42" y="133"/>
                  </a:lnTo>
                  <a:lnTo>
                    <a:pt x="21" y="135"/>
                  </a:lnTo>
                  <a:lnTo>
                    <a:pt x="0" y="135"/>
                  </a:lnTo>
                  <a:lnTo>
                    <a:pt x="1" y="135"/>
                  </a:lnTo>
                  <a:lnTo>
                    <a:pt x="4" y="134"/>
                  </a:lnTo>
                  <a:lnTo>
                    <a:pt x="10" y="134"/>
                  </a:lnTo>
                  <a:lnTo>
                    <a:pt x="18" y="136"/>
                  </a:lnTo>
                  <a:lnTo>
                    <a:pt x="27" y="140"/>
                  </a:lnTo>
                  <a:lnTo>
                    <a:pt x="37" y="147"/>
                  </a:lnTo>
                  <a:lnTo>
                    <a:pt x="48" y="157"/>
                  </a:lnTo>
                  <a:lnTo>
                    <a:pt x="59" y="173"/>
                  </a:lnTo>
                  <a:lnTo>
                    <a:pt x="66" y="185"/>
                  </a:lnTo>
                  <a:lnTo>
                    <a:pt x="74" y="196"/>
                  </a:lnTo>
                  <a:lnTo>
                    <a:pt x="80" y="208"/>
                  </a:lnTo>
                  <a:lnTo>
                    <a:pt x="87" y="218"/>
                  </a:lnTo>
                  <a:lnTo>
                    <a:pt x="94" y="228"/>
                  </a:lnTo>
                  <a:lnTo>
                    <a:pt x="99" y="238"/>
                  </a:lnTo>
                  <a:lnTo>
                    <a:pt x="104" y="246"/>
                  </a:lnTo>
                  <a:lnTo>
                    <a:pt x="109" y="255"/>
                  </a:lnTo>
                  <a:lnTo>
                    <a:pt x="113" y="263"/>
                  </a:lnTo>
                  <a:lnTo>
                    <a:pt x="117" y="270"/>
                  </a:lnTo>
                  <a:lnTo>
                    <a:pt x="120" y="278"/>
                  </a:lnTo>
                  <a:lnTo>
                    <a:pt x="122" y="284"/>
                  </a:lnTo>
                  <a:lnTo>
                    <a:pt x="124" y="290"/>
                  </a:lnTo>
                  <a:lnTo>
                    <a:pt x="126" y="296"/>
                  </a:lnTo>
                  <a:lnTo>
                    <a:pt x="127" y="301"/>
                  </a:lnTo>
                  <a:lnTo>
                    <a:pt x="127" y="306"/>
                  </a:lnTo>
                  <a:lnTo>
                    <a:pt x="151" y="286"/>
                  </a:lnTo>
                  <a:lnTo>
                    <a:pt x="173" y="266"/>
                  </a:lnTo>
                  <a:lnTo>
                    <a:pt x="191" y="246"/>
                  </a:lnTo>
                  <a:lnTo>
                    <a:pt x="208" y="227"/>
                  </a:lnTo>
                  <a:lnTo>
                    <a:pt x="223" y="209"/>
                  </a:lnTo>
                  <a:lnTo>
                    <a:pt x="235" y="190"/>
                  </a:lnTo>
                  <a:lnTo>
                    <a:pt x="245" y="174"/>
                  </a:lnTo>
                  <a:lnTo>
                    <a:pt x="254" y="158"/>
                  </a:lnTo>
                  <a:lnTo>
                    <a:pt x="261" y="144"/>
                  </a:lnTo>
                  <a:lnTo>
                    <a:pt x="266" y="131"/>
                  </a:lnTo>
                  <a:lnTo>
                    <a:pt x="270" y="119"/>
                  </a:lnTo>
                  <a:lnTo>
                    <a:pt x="273" y="110"/>
                  </a:lnTo>
                  <a:lnTo>
                    <a:pt x="276" y="102"/>
                  </a:lnTo>
                  <a:lnTo>
                    <a:pt x="277" y="96"/>
                  </a:lnTo>
                  <a:lnTo>
                    <a:pt x="278" y="93"/>
                  </a:lnTo>
                  <a:lnTo>
                    <a:pt x="278" y="91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Freeform 84"/>
            <p:cNvSpPr>
              <a:spLocks/>
            </p:cNvSpPr>
            <p:nvPr/>
          </p:nvSpPr>
          <p:spPr bwMode="auto">
            <a:xfrm>
              <a:off x="3806" y="2937"/>
              <a:ext cx="35" cy="18"/>
            </a:xfrm>
            <a:custGeom>
              <a:avLst/>
              <a:gdLst>
                <a:gd name="T0" fmla="*/ 0 w 267"/>
                <a:gd name="T1" fmla="*/ 0 h 145"/>
                <a:gd name="T2" fmla="*/ 0 w 267"/>
                <a:gd name="T3" fmla="*/ 0 h 145"/>
                <a:gd name="T4" fmla="*/ 0 w 267"/>
                <a:gd name="T5" fmla="*/ 0 h 145"/>
                <a:gd name="T6" fmla="*/ 0 w 267"/>
                <a:gd name="T7" fmla="*/ 0 h 145"/>
                <a:gd name="T8" fmla="*/ 0 w 267"/>
                <a:gd name="T9" fmla="*/ 0 h 145"/>
                <a:gd name="T10" fmla="*/ 0 w 267"/>
                <a:gd name="T11" fmla="*/ 0 h 145"/>
                <a:gd name="T12" fmla="*/ 0 w 267"/>
                <a:gd name="T13" fmla="*/ 0 h 145"/>
                <a:gd name="T14" fmla="*/ 0 w 267"/>
                <a:gd name="T15" fmla="*/ 0 h 145"/>
                <a:gd name="T16" fmla="*/ 0 w 267"/>
                <a:gd name="T17" fmla="*/ 0 h 145"/>
                <a:gd name="T18" fmla="*/ 0 w 267"/>
                <a:gd name="T19" fmla="*/ 0 h 145"/>
                <a:gd name="T20" fmla="*/ 0 w 267"/>
                <a:gd name="T21" fmla="*/ 0 h 145"/>
                <a:gd name="T22" fmla="*/ 0 w 267"/>
                <a:gd name="T23" fmla="*/ 0 h 145"/>
                <a:gd name="T24" fmla="*/ 0 w 267"/>
                <a:gd name="T25" fmla="*/ 0 h 145"/>
                <a:gd name="T26" fmla="*/ 0 w 267"/>
                <a:gd name="T27" fmla="*/ 0 h 145"/>
                <a:gd name="T28" fmla="*/ 0 w 267"/>
                <a:gd name="T29" fmla="*/ 0 h 145"/>
                <a:gd name="T30" fmla="*/ 0 w 267"/>
                <a:gd name="T31" fmla="*/ 0 h 145"/>
                <a:gd name="T32" fmla="*/ 0 w 267"/>
                <a:gd name="T33" fmla="*/ 0 h 145"/>
                <a:gd name="T34" fmla="*/ 0 w 267"/>
                <a:gd name="T35" fmla="*/ 0 h 145"/>
                <a:gd name="T36" fmla="*/ 0 w 267"/>
                <a:gd name="T37" fmla="*/ 0 h 145"/>
                <a:gd name="T38" fmla="*/ 0 w 267"/>
                <a:gd name="T39" fmla="*/ 0 h 145"/>
                <a:gd name="T40" fmla="*/ 0 w 267"/>
                <a:gd name="T41" fmla="*/ 0 h 145"/>
                <a:gd name="T42" fmla="*/ 0 w 267"/>
                <a:gd name="T43" fmla="*/ 0 h 145"/>
                <a:gd name="T44" fmla="*/ 0 w 267"/>
                <a:gd name="T45" fmla="*/ 0 h 145"/>
                <a:gd name="T46" fmla="*/ 0 w 267"/>
                <a:gd name="T47" fmla="*/ 0 h 145"/>
                <a:gd name="T48" fmla="*/ 0 w 267"/>
                <a:gd name="T49" fmla="*/ 0 h 145"/>
                <a:gd name="T50" fmla="*/ 0 w 267"/>
                <a:gd name="T51" fmla="*/ 0 h 145"/>
                <a:gd name="T52" fmla="*/ 0 w 267"/>
                <a:gd name="T53" fmla="*/ 0 h 145"/>
                <a:gd name="T54" fmla="*/ 0 w 267"/>
                <a:gd name="T55" fmla="*/ 0 h 145"/>
                <a:gd name="T56" fmla="*/ 0 w 267"/>
                <a:gd name="T57" fmla="*/ 0 h 145"/>
                <a:gd name="T58" fmla="*/ 0 w 267"/>
                <a:gd name="T59" fmla="*/ 0 h 145"/>
                <a:gd name="T60" fmla="*/ 0 w 267"/>
                <a:gd name="T61" fmla="*/ 0 h 145"/>
                <a:gd name="T62" fmla="*/ 0 w 267"/>
                <a:gd name="T63" fmla="*/ 0 h 145"/>
                <a:gd name="T64" fmla="*/ 0 w 267"/>
                <a:gd name="T65" fmla="*/ 0 h 145"/>
                <a:gd name="T66" fmla="*/ 0 w 267"/>
                <a:gd name="T67" fmla="*/ 0 h 145"/>
                <a:gd name="T68" fmla="*/ 0 w 267"/>
                <a:gd name="T69" fmla="*/ 0 h 145"/>
                <a:gd name="T70" fmla="*/ 0 w 267"/>
                <a:gd name="T71" fmla="*/ 0 h 145"/>
                <a:gd name="T72" fmla="*/ 0 w 267"/>
                <a:gd name="T73" fmla="*/ 0 h 145"/>
                <a:gd name="T74" fmla="*/ 0 w 267"/>
                <a:gd name="T75" fmla="*/ 0 h 145"/>
                <a:gd name="T76" fmla="*/ 0 w 267"/>
                <a:gd name="T77" fmla="*/ 0 h 145"/>
                <a:gd name="T78" fmla="*/ 0 w 267"/>
                <a:gd name="T79" fmla="*/ 0 h 1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67" h="145">
                  <a:moveTo>
                    <a:pt x="22" y="134"/>
                  </a:moveTo>
                  <a:lnTo>
                    <a:pt x="23" y="145"/>
                  </a:lnTo>
                  <a:lnTo>
                    <a:pt x="45" y="145"/>
                  </a:lnTo>
                  <a:lnTo>
                    <a:pt x="67" y="142"/>
                  </a:lnTo>
                  <a:lnTo>
                    <a:pt x="89" y="136"/>
                  </a:lnTo>
                  <a:lnTo>
                    <a:pt x="110" y="128"/>
                  </a:lnTo>
                  <a:lnTo>
                    <a:pt x="132" y="118"/>
                  </a:lnTo>
                  <a:lnTo>
                    <a:pt x="152" y="107"/>
                  </a:lnTo>
                  <a:lnTo>
                    <a:pt x="171" y="94"/>
                  </a:lnTo>
                  <a:lnTo>
                    <a:pt x="189" y="80"/>
                  </a:lnTo>
                  <a:lnTo>
                    <a:pt x="205" y="67"/>
                  </a:lnTo>
                  <a:lnTo>
                    <a:pt x="220" y="54"/>
                  </a:lnTo>
                  <a:lnTo>
                    <a:pt x="233" y="42"/>
                  </a:lnTo>
                  <a:lnTo>
                    <a:pt x="246" y="31"/>
                  </a:lnTo>
                  <a:lnTo>
                    <a:pt x="254" y="21"/>
                  </a:lnTo>
                  <a:lnTo>
                    <a:pt x="261" y="14"/>
                  </a:lnTo>
                  <a:lnTo>
                    <a:pt x="266" y="9"/>
                  </a:lnTo>
                  <a:lnTo>
                    <a:pt x="267" y="8"/>
                  </a:lnTo>
                  <a:lnTo>
                    <a:pt x="258" y="0"/>
                  </a:lnTo>
                  <a:lnTo>
                    <a:pt x="257" y="2"/>
                  </a:lnTo>
                  <a:lnTo>
                    <a:pt x="253" y="6"/>
                  </a:lnTo>
                  <a:lnTo>
                    <a:pt x="246" y="13"/>
                  </a:lnTo>
                  <a:lnTo>
                    <a:pt x="237" y="23"/>
                  </a:lnTo>
                  <a:lnTo>
                    <a:pt x="225" y="34"/>
                  </a:lnTo>
                  <a:lnTo>
                    <a:pt x="213" y="46"/>
                  </a:lnTo>
                  <a:lnTo>
                    <a:pt x="198" y="58"/>
                  </a:lnTo>
                  <a:lnTo>
                    <a:pt x="182" y="71"/>
                  </a:lnTo>
                  <a:lnTo>
                    <a:pt x="165" y="84"/>
                  </a:lnTo>
                  <a:lnTo>
                    <a:pt x="146" y="97"/>
                  </a:lnTo>
                  <a:lnTo>
                    <a:pt x="127" y="109"/>
                  </a:lnTo>
                  <a:lnTo>
                    <a:pt x="106" y="118"/>
                  </a:lnTo>
                  <a:lnTo>
                    <a:pt x="86" y="126"/>
                  </a:lnTo>
                  <a:lnTo>
                    <a:pt x="65" y="131"/>
                  </a:lnTo>
                  <a:lnTo>
                    <a:pt x="44" y="134"/>
                  </a:lnTo>
                  <a:lnTo>
                    <a:pt x="24" y="133"/>
                  </a:lnTo>
                  <a:lnTo>
                    <a:pt x="26" y="144"/>
                  </a:lnTo>
                  <a:lnTo>
                    <a:pt x="22" y="134"/>
                  </a:lnTo>
                  <a:lnTo>
                    <a:pt x="0" y="142"/>
                  </a:lnTo>
                  <a:lnTo>
                    <a:pt x="23" y="145"/>
                  </a:lnTo>
                  <a:lnTo>
                    <a:pt x="22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Freeform 85"/>
            <p:cNvSpPr>
              <a:spLocks/>
            </p:cNvSpPr>
            <p:nvPr/>
          </p:nvSpPr>
          <p:spPr bwMode="auto">
            <a:xfrm>
              <a:off x="3810" y="2954"/>
              <a:ext cx="8" cy="5"/>
            </a:xfrm>
            <a:custGeom>
              <a:avLst/>
              <a:gdLst>
                <a:gd name="T0" fmla="*/ 0 w 66"/>
                <a:gd name="T1" fmla="*/ 0 h 46"/>
                <a:gd name="T2" fmla="*/ 0 w 66"/>
                <a:gd name="T3" fmla="*/ 0 h 46"/>
                <a:gd name="T4" fmla="*/ 0 w 66"/>
                <a:gd name="T5" fmla="*/ 0 h 46"/>
                <a:gd name="T6" fmla="*/ 0 w 66"/>
                <a:gd name="T7" fmla="*/ 0 h 46"/>
                <a:gd name="T8" fmla="*/ 0 w 66"/>
                <a:gd name="T9" fmla="*/ 0 h 46"/>
                <a:gd name="T10" fmla="*/ 0 w 66"/>
                <a:gd name="T11" fmla="*/ 0 h 46"/>
                <a:gd name="T12" fmla="*/ 0 w 66"/>
                <a:gd name="T13" fmla="*/ 0 h 46"/>
                <a:gd name="T14" fmla="*/ 0 w 66"/>
                <a:gd name="T15" fmla="*/ 0 h 46"/>
                <a:gd name="T16" fmla="*/ 0 w 66"/>
                <a:gd name="T17" fmla="*/ 0 h 46"/>
                <a:gd name="T18" fmla="*/ 0 w 66"/>
                <a:gd name="T19" fmla="*/ 0 h 46"/>
                <a:gd name="T20" fmla="*/ 0 w 66"/>
                <a:gd name="T21" fmla="*/ 0 h 46"/>
                <a:gd name="T22" fmla="*/ 0 w 66"/>
                <a:gd name="T23" fmla="*/ 0 h 46"/>
                <a:gd name="T24" fmla="*/ 0 w 66"/>
                <a:gd name="T25" fmla="*/ 0 h 46"/>
                <a:gd name="T26" fmla="*/ 0 w 66"/>
                <a:gd name="T27" fmla="*/ 0 h 46"/>
                <a:gd name="T28" fmla="*/ 0 w 66"/>
                <a:gd name="T29" fmla="*/ 0 h 46"/>
                <a:gd name="T30" fmla="*/ 0 w 66"/>
                <a:gd name="T31" fmla="*/ 0 h 46"/>
                <a:gd name="T32" fmla="*/ 0 w 66"/>
                <a:gd name="T33" fmla="*/ 0 h 46"/>
                <a:gd name="T34" fmla="*/ 0 w 66"/>
                <a:gd name="T35" fmla="*/ 0 h 46"/>
                <a:gd name="T36" fmla="*/ 0 w 66"/>
                <a:gd name="T37" fmla="*/ 0 h 46"/>
                <a:gd name="T38" fmla="*/ 0 w 66"/>
                <a:gd name="T39" fmla="*/ 0 h 46"/>
                <a:gd name="T40" fmla="*/ 0 w 66"/>
                <a:gd name="T41" fmla="*/ 0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6" h="46">
                  <a:moveTo>
                    <a:pt x="66" y="41"/>
                  </a:moveTo>
                  <a:lnTo>
                    <a:pt x="66" y="41"/>
                  </a:lnTo>
                  <a:lnTo>
                    <a:pt x="54" y="25"/>
                  </a:lnTo>
                  <a:lnTo>
                    <a:pt x="42" y="13"/>
                  </a:lnTo>
                  <a:lnTo>
                    <a:pt x="32" y="6"/>
                  </a:lnTo>
                  <a:lnTo>
                    <a:pt x="22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12" y="11"/>
                  </a:lnTo>
                  <a:lnTo>
                    <a:pt x="18" y="12"/>
                  </a:lnTo>
                  <a:lnTo>
                    <a:pt x="26" y="16"/>
                  </a:lnTo>
                  <a:lnTo>
                    <a:pt x="35" y="22"/>
                  </a:lnTo>
                  <a:lnTo>
                    <a:pt x="45" y="32"/>
                  </a:lnTo>
                  <a:lnTo>
                    <a:pt x="56" y="46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Freeform 86"/>
            <p:cNvSpPr>
              <a:spLocks/>
            </p:cNvSpPr>
            <p:nvPr/>
          </p:nvSpPr>
          <p:spPr bwMode="auto">
            <a:xfrm>
              <a:off x="3816" y="2959"/>
              <a:ext cx="11" cy="18"/>
            </a:xfrm>
            <a:custGeom>
              <a:avLst/>
              <a:gdLst>
                <a:gd name="T0" fmla="*/ 0 w 79"/>
                <a:gd name="T1" fmla="*/ 0 h 147"/>
                <a:gd name="T2" fmla="*/ 0 w 79"/>
                <a:gd name="T3" fmla="*/ 0 h 147"/>
                <a:gd name="T4" fmla="*/ 0 w 79"/>
                <a:gd name="T5" fmla="*/ 0 h 147"/>
                <a:gd name="T6" fmla="*/ 0 w 79"/>
                <a:gd name="T7" fmla="*/ 0 h 147"/>
                <a:gd name="T8" fmla="*/ 0 w 79"/>
                <a:gd name="T9" fmla="*/ 0 h 147"/>
                <a:gd name="T10" fmla="*/ 0 w 79"/>
                <a:gd name="T11" fmla="*/ 0 h 147"/>
                <a:gd name="T12" fmla="*/ 0 w 79"/>
                <a:gd name="T13" fmla="*/ 0 h 147"/>
                <a:gd name="T14" fmla="*/ 0 w 79"/>
                <a:gd name="T15" fmla="*/ 0 h 147"/>
                <a:gd name="T16" fmla="*/ 0 w 79"/>
                <a:gd name="T17" fmla="*/ 0 h 147"/>
                <a:gd name="T18" fmla="*/ 0 w 79"/>
                <a:gd name="T19" fmla="*/ 0 h 147"/>
                <a:gd name="T20" fmla="*/ 0 w 79"/>
                <a:gd name="T21" fmla="*/ 0 h 147"/>
                <a:gd name="T22" fmla="*/ 0 w 79"/>
                <a:gd name="T23" fmla="*/ 0 h 147"/>
                <a:gd name="T24" fmla="*/ 0 w 79"/>
                <a:gd name="T25" fmla="*/ 0 h 147"/>
                <a:gd name="T26" fmla="*/ 0 w 79"/>
                <a:gd name="T27" fmla="*/ 0 h 147"/>
                <a:gd name="T28" fmla="*/ 0 w 79"/>
                <a:gd name="T29" fmla="*/ 0 h 147"/>
                <a:gd name="T30" fmla="*/ 0 w 79"/>
                <a:gd name="T31" fmla="*/ 0 h 147"/>
                <a:gd name="T32" fmla="*/ 0 w 79"/>
                <a:gd name="T33" fmla="*/ 0 h 147"/>
                <a:gd name="T34" fmla="*/ 0 w 79"/>
                <a:gd name="T35" fmla="*/ 0 h 147"/>
                <a:gd name="T36" fmla="*/ 0 w 79"/>
                <a:gd name="T37" fmla="*/ 0 h 147"/>
                <a:gd name="T38" fmla="*/ 0 w 79"/>
                <a:gd name="T39" fmla="*/ 0 h 147"/>
                <a:gd name="T40" fmla="*/ 0 w 79"/>
                <a:gd name="T41" fmla="*/ 0 h 147"/>
                <a:gd name="T42" fmla="*/ 0 w 79"/>
                <a:gd name="T43" fmla="*/ 0 h 147"/>
                <a:gd name="T44" fmla="*/ 0 w 79"/>
                <a:gd name="T45" fmla="*/ 0 h 147"/>
                <a:gd name="T46" fmla="*/ 0 w 79"/>
                <a:gd name="T47" fmla="*/ 0 h 147"/>
                <a:gd name="T48" fmla="*/ 0 w 79"/>
                <a:gd name="T49" fmla="*/ 0 h 147"/>
                <a:gd name="T50" fmla="*/ 0 w 79"/>
                <a:gd name="T51" fmla="*/ 0 h 147"/>
                <a:gd name="T52" fmla="*/ 0 w 79"/>
                <a:gd name="T53" fmla="*/ 0 h 147"/>
                <a:gd name="T54" fmla="*/ 0 w 79"/>
                <a:gd name="T55" fmla="*/ 0 h 147"/>
                <a:gd name="T56" fmla="*/ 0 w 79"/>
                <a:gd name="T57" fmla="*/ 0 h 147"/>
                <a:gd name="T58" fmla="*/ 0 w 79"/>
                <a:gd name="T59" fmla="*/ 0 h 147"/>
                <a:gd name="T60" fmla="*/ 0 w 79"/>
                <a:gd name="T61" fmla="*/ 0 h 147"/>
                <a:gd name="T62" fmla="*/ 0 w 79"/>
                <a:gd name="T63" fmla="*/ 0 h 147"/>
                <a:gd name="T64" fmla="*/ 0 w 79"/>
                <a:gd name="T65" fmla="*/ 0 h 147"/>
                <a:gd name="T66" fmla="*/ 0 w 79"/>
                <a:gd name="T67" fmla="*/ 0 h 147"/>
                <a:gd name="T68" fmla="*/ 0 w 79"/>
                <a:gd name="T69" fmla="*/ 0 h 147"/>
                <a:gd name="T70" fmla="*/ 0 w 79"/>
                <a:gd name="T71" fmla="*/ 0 h 147"/>
                <a:gd name="T72" fmla="*/ 0 w 79"/>
                <a:gd name="T73" fmla="*/ 0 h 147"/>
                <a:gd name="T74" fmla="*/ 0 w 79"/>
                <a:gd name="T75" fmla="*/ 0 h 147"/>
                <a:gd name="T76" fmla="*/ 0 w 79"/>
                <a:gd name="T77" fmla="*/ 0 h 147"/>
                <a:gd name="T78" fmla="*/ 0 w 79"/>
                <a:gd name="T79" fmla="*/ 0 h 1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47">
                  <a:moveTo>
                    <a:pt x="69" y="131"/>
                  </a:moveTo>
                  <a:lnTo>
                    <a:pt x="79" y="136"/>
                  </a:lnTo>
                  <a:lnTo>
                    <a:pt x="78" y="130"/>
                  </a:lnTo>
                  <a:lnTo>
                    <a:pt x="77" y="125"/>
                  </a:lnTo>
                  <a:lnTo>
                    <a:pt x="75" y="119"/>
                  </a:lnTo>
                  <a:lnTo>
                    <a:pt x="73" y="112"/>
                  </a:lnTo>
                  <a:lnTo>
                    <a:pt x="71" y="106"/>
                  </a:lnTo>
                  <a:lnTo>
                    <a:pt x="68" y="98"/>
                  </a:lnTo>
                  <a:lnTo>
                    <a:pt x="64" y="91"/>
                  </a:lnTo>
                  <a:lnTo>
                    <a:pt x="60" y="83"/>
                  </a:lnTo>
                  <a:lnTo>
                    <a:pt x="55" y="74"/>
                  </a:lnTo>
                  <a:lnTo>
                    <a:pt x="50" y="65"/>
                  </a:lnTo>
                  <a:lnTo>
                    <a:pt x="45" y="55"/>
                  </a:lnTo>
                  <a:lnTo>
                    <a:pt x="39" y="46"/>
                  </a:lnTo>
                  <a:lnTo>
                    <a:pt x="31" y="34"/>
                  </a:lnTo>
                  <a:lnTo>
                    <a:pt x="24" y="23"/>
                  </a:lnTo>
                  <a:lnTo>
                    <a:pt x="17" y="12"/>
                  </a:lnTo>
                  <a:lnTo>
                    <a:pt x="10" y="0"/>
                  </a:lnTo>
                  <a:lnTo>
                    <a:pt x="0" y="5"/>
                  </a:lnTo>
                  <a:lnTo>
                    <a:pt x="8" y="17"/>
                  </a:lnTo>
                  <a:lnTo>
                    <a:pt x="15" y="29"/>
                  </a:lnTo>
                  <a:lnTo>
                    <a:pt x="22" y="41"/>
                  </a:lnTo>
                  <a:lnTo>
                    <a:pt x="28" y="51"/>
                  </a:lnTo>
                  <a:lnTo>
                    <a:pt x="34" y="61"/>
                  </a:lnTo>
                  <a:lnTo>
                    <a:pt x="40" y="70"/>
                  </a:lnTo>
                  <a:lnTo>
                    <a:pt x="45" y="79"/>
                  </a:lnTo>
                  <a:lnTo>
                    <a:pt x="50" y="88"/>
                  </a:lnTo>
                  <a:lnTo>
                    <a:pt x="54" y="96"/>
                  </a:lnTo>
                  <a:lnTo>
                    <a:pt x="57" y="103"/>
                  </a:lnTo>
                  <a:lnTo>
                    <a:pt x="61" y="110"/>
                  </a:lnTo>
                  <a:lnTo>
                    <a:pt x="63" y="116"/>
                  </a:lnTo>
                  <a:lnTo>
                    <a:pt x="65" y="122"/>
                  </a:lnTo>
                  <a:lnTo>
                    <a:pt x="66" y="127"/>
                  </a:lnTo>
                  <a:lnTo>
                    <a:pt x="67" y="132"/>
                  </a:lnTo>
                  <a:lnTo>
                    <a:pt x="67" y="136"/>
                  </a:lnTo>
                  <a:lnTo>
                    <a:pt x="77" y="140"/>
                  </a:lnTo>
                  <a:lnTo>
                    <a:pt x="67" y="136"/>
                  </a:lnTo>
                  <a:lnTo>
                    <a:pt x="67" y="147"/>
                  </a:lnTo>
                  <a:lnTo>
                    <a:pt x="77" y="140"/>
                  </a:lnTo>
                  <a:lnTo>
                    <a:pt x="69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Freeform 87"/>
            <p:cNvSpPr>
              <a:spLocks/>
            </p:cNvSpPr>
            <p:nvPr/>
          </p:nvSpPr>
          <p:spPr bwMode="auto">
            <a:xfrm>
              <a:off x="3825" y="2948"/>
              <a:ext cx="21" cy="28"/>
            </a:xfrm>
            <a:custGeom>
              <a:avLst/>
              <a:gdLst>
                <a:gd name="T0" fmla="*/ 0 w 160"/>
                <a:gd name="T1" fmla="*/ 0 h 221"/>
                <a:gd name="T2" fmla="*/ 0 w 160"/>
                <a:gd name="T3" fmla="*/ 0 h 221"/>
                <a:gd name="T4" fmla="*/ 0 w 160"/>
                <a:gd name="T5" fmla="*/ 0 h 221"/>
                <a:gd name="T6" fmla="*/ 0 w 160"/>
                <a:gd name="T7" fmla="*/ 0 h 221"/>
                <a:gd name="T8" fmla="*/ 0 w 160"/>
                <a:gd name="T9" fmla="*/ 0 h 221"/>
                <a:gd name="T10" fmla="*/ 0 w 160"/>
                <a:gd name="T11" fmla="*/ 0 h 221"/>
                <a:gd name="T12" fmla="*/ 0 w 160"/>
                <a:gd name="T13" fmla="*/ 0 h 221"/>
                <a:gd name="T14" fmla="*/ 0 w 160"/>
                <a:gd name="T15" fmla="*/ 0 h 221"/>
                <a:gd name="T16" fmla="*/ 0 w 160"/>
                <a:gd name="T17" fmla="*/ 0 h 221"/>
                <a:gd name="T18" fmla="*/ 0 w 160"/>
                <a:gd name="T19" fmla="*/ 0 h 221"/>
                <a:gd name="T20" fmla="*/ 0 w 160"/>
                <a:gd name="T21" fmla="*/ 0 h 221"/>
                <a:gd name="T22" fmla="*/ 0 w 160"/>
                <a:gd name="T23" fmla="*/ 0 h 221"/>
                <a:gd name="T24" fmla="*/ 0 w 160"/>
                <a:gd name="T25" fmla="*/ 0 h 221"/>
                <a:gd name="T26" fmla="*/ 0 w 160"/>
                <a:gd name="T27" fmla="*/ 0 h 221"/>
                <a:gd name="T28" fmla="*/ 0 w 160"/>
                <a:gd name="T29" fmla="*/ 0 h 221"/>
                <a:gd name="T30" fmla="*/ 0 w 160"/>
                <a:gd name="T31" fmla="*/ 0 h 221"/>
                <a:gd name="T32" fmla="*/ 0 w 160"/>
                <a:gd name="T33" fmla="*/ 0 h 221"/>
                <a:gd name="T34" fmla="*/ 0 w 160"/>
                <a:gd name="T35" fmla="*/ 0 h 221"/>
                <a:gd name="T36" fmla="*/ 0 w 160"/>
                <a:gd name="T37" fmla="*/ 0 h 221"/>
                <a:gd name="T38" fmla="*/ 0 w 160"/>
                <a:gd name="T39" fmla="*/ 0 h 221"/>
                <a:gd name="T40" fmla="*/ 0 w 160"/>
                <a:gd name="T41" fmla="*/ 0 h 221"/>
                <a:gd name="T42" fmla="*/ 0 w 160"/>
                <a:gd name="T43" fmla="*/ 0 h 221"/>
                <a:gd name="T44" fmla="*/ 0 w 160"/>
                <a:gd name="T45" fmla="*/ 0 h 221"/>
                <a:gd name="T46" fmla="*/ 0 w 160"/>
                <a:gd name="T47" fmla="*/ 0 h 221"/>
                <a:gd name="T48" fmla="*/ 0 w 160"/>
                <a:gd name="T49" fmla="*/ 0 h 221"/>
                <a:gd name="T50" fmla="*/ 0 w 160"/>
                <a:gd name="T51" fmla="*/ 0 h 221"/>
                <a:gd name="T52" fmla="*/ 0 w 160"/>
                <a:gd name="T53" fmla="*/ 0 h 221"/>
                <a:gd name="T54" fmla="*/ 0 w 160"/>
                <a:gd name="T55" fmla="*/ 0 h 221"/>
                <a:gd name="T56" fmla="*/ 0 w 160"/>
                <a:gd name="T57" fmla="*/ 0 h 221"/>
                <a:gd name="T58" fmla="*/ 0 w 160"/>
                <a:gd name="T59" fmla="*/ 0 h 221"/>
                <a:gd name="T60" fmla="*/ 0 w 160"/>
                <a:gd name="T61" fmla="*/ 0 h 221"/>
                <a:gd name="T62" fmla="*/ 0 w 160"/>
                <a:gd name="T63" fmla="*/ 0 h 221"/>
                <a:gd name="T64" fmla="*/ 0 w 160"/>
                <a:gd name="T65" fmla="*/ 0 h 221"/>
                <a:gd name="T66" fmla="*/ 0 w 160"/>
                <a:gd name="T67" fmla="*/ 0 h 221"/>
                <a:gd name="T68" fmla="*/ 0 w 160"/>
                <a:gd name="T69" fmla="*/ 0 h 221"/>
                <a:gd name="T70" fmla="*/ 0 w 160"/>
                <a:gd name="T71" fmla="*/ 0 h 221"/>
                <a:gd name="T72" fmla="*/ 0 w 160"/>
                <a:gd name="T73" fmla="*/ 0 h 221"/>
                <a:gd name="T74" fmla="*/ 0 w 160"/>
                <a:gd name="T75" fmla="*/ 0 h 221"/>
                <a:gd name="T76" fmla="*/ 0 w 160"/>
                <a:gd name="T77" fmla="*/ 0 h 221"/>
                <a:gd name="T78" fmla="*/ 0 w 160"/>
                <a:gd name="T79" fmla="*/ 0 h 2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0" h="221">
                  <a:moveTo>
                    <a:pt x="149" y="4"/>
                  </a:moveTo>
                  <a:lnTo>
                    <a:pt x="149" y="2"/>
                  </a:lnTo>
                  <a:lnTo>
                    <a:pt x="149" y="3"/>
                  </a:lnTo>
                  <a:lnTo>
                    <a:pt x="148" y="6"/>
                  </a:lnTo>
                  <a:lnTo>
                    <a:pt x="147" y="11"/>
                  </a:lnTo>
                  <a:lnTo>
                    <a:pt x="145" y="19"/>
                  </a:lnTo>
                  <a:lnTo>
                    <a:pt x="142" y="29"/>
                  </a:lnTo>
                  <a:lnTo>
                    <a:pt x="138" y="40"/>
                  </a:lnTo>
                  <a:lnTo>
                    <a:pt x="133" y="52"/>
                  </a:lnTo>
                  <a:lnTo>
                    <a:pt x="126" y="67"/>
                  </a:lnTo>
                  <a:lnTo>
                    <a:pt x="117" y="82"/>
                  </a:lnTo>
                  <a:lnTo>
                    <a:pt x="107" y="98"/>
                  </a:lnTo>
                  <a:lnTo>
                    <a:pt x="95" y="116"/>
                  </a:lnTo>
                  <a:lnTo>
                    <a:pt x="80" y="135"/>
                  </a:lnTo>
                  <a:lnTo>
                    <a:pt x="64" y="154"/>
                  </a:lnTo>
                  <a:lnTo>
                    <a:pt x="46" y="173"/>
                  </a:lnTo>
                  <a:lnTo>
                    <a:pt x="24" y="192"/>
                  </a:lnTo>
                  <a:lnTo>
                    <a:pt x="0" y="212"/>
                  </a:lnTo>
                  <a:lnTo>
                    <a:pt x="8" y="221"/>
                  </a:lnTo>
                  <a:lnTo>
                    <a:pt x="32" y="201"/>
                  </a:lnTo>
                  <a:lnTo>
                    <a:pt x="54" y="181"/>
                  </a:lnTo>
                  <a:lnTo>
                    <a:pt x="72" y="161"/>
                  </a:lnTo>
                  <a:lnTo>
                    <a:pt x="89" y="142"/>
                  </a:lnTo>
                  <a:lnTo>
                    <a:pt x="104" y="123"/>
                  </a:lnTo>
                  <a:lnTo>
                    <a:pt x="117" y="104"/>
                  </a:lnTo>
                  <a:lnTo>
                    <a:pt x="127" y="88"/>
                  </a:lnTo>
                  <a:lnTo>
                    <a:pt x="136" y="72"/>
                  </a:lnTo>
                  <a:lnTo>
                    <a:pt x="143" y="57"/>
                  </a:lnTo>
                  <a:lnTo>
                    <a:pt x="148" y="44"/>
                  </a:lnTo>
                  <a:lnTo>
                    <a:pt x="153" y="32"/>
                  </a:lnTo>
                  <a:lnTo>
                    <a:pt x="155" y="22"/>
                  </a:lnTo>
                  <a:lnTo>
                    <a:pt x="158" y="14"/>
                  </a:lnTo>
                  <a:lnTo>
                    <a:pt x="159" y="8"/>
                  </a:lnTo>
                  <a:lnTo>
                    <a:pt x="160" y="4"/>
                  </a:lnTo>
                  <a:lnTo>
                    <a:pt x="160" y="3"/>
                  </a:lnTo>
                  <a:lnTo>
                    <a:pt x="160" y="0"/>
                  </a:lnTo>
                  <a:lnTo>
                    <a:pt x="160" y="3"/>
                  </a:lnTo>
                  <a:lnTo>
                    <a:pt x="160" y="2"/>
                  </a:lnTo>
                  <a:lnTo>
                    <a:pt x="160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Freeform 88"/>
            <p:cNvSpPr>
              <a:spLocks/>
            </p:cNvSpPr>
            <p:nvPr/>
          </p:nvSpPr>
          <p:spPr bwMode="auto">
            <a:xfrm>
              <a:off x="3839" y="2936"/>
              <a:ext cx="7" cy="13"/>
            </a:xfrm>
            <a:custGeom>
              <a:avLst/>
              <a:gdLst>
                <a:gd name="T0" fmla="*/ 0 w 49"/>
                <a:gd name="T1" fmla="*/ 0 h 103"/>
                <a:gd name="T2" fmla="*/ 0 w 49"/>
                <a:gd name="T3" fmla="*/ 0 h 103"/>
                <a:gd name="T4" fmla="*/ 0 w 49"/>
                <a:gd name="T5" fmla="*/ 0 h 103"/>
                <a:gd name="T6" fmla="*/ 0 w 49"/>
                <a:gd name="T7" fmla="*/ 0 h 103"/>
                <a:gd name="T8" fmla="*/ 0 w 49"/>
                <a:gd name="T9" fmla="*/ 0 h 103"/>
                <a:gd name="T10" fmla="*/ 0 w 49"/>
                <a:gd name="T11" fmla="*/ 0 h 103"/>
                <a:gd name="T12" fmla="*/ 0 w 49"/>
                <a:gd name="T13" fmla="*/ 0 h 103"/>
                <a:gd name="T14" fmla="*/ 0 w 49"/>
                <a:gd name="T15" fmla="*/ 0 h 103"/>
                <a:gd name="T16" fmla="*/ 0 w 49"/>
                <a:gd name="T17" fmla="*/ 0 h 103"/>
                <a:gd name="T18" fmla="*/ 0 w 49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103">
                  <a:moveTo>
                    <a:pt x="9" y="14"/>
                  </a:moveTo>
                  <a:lnTo>
                    <a:pt x="0" y="12"/>
                  </a:lnTo>
                  <a:lnTo>
                    <a:pt x="38" y="103"/>
                  </a:lnTo>
                  <a:lnTo>
                    <a:pt x="49" y="99"/>
                  </a:lnTo>
                  <a:lnTo>
                    <a:pt x="10" y="8"/>
                  </a:lnTo>
                  <a:lnTo>
                    <a:pt x="0" y="6"/>
                  </a:lnTo>
                  <a:lnTo>
                    <a:pt x="10" y="8"/>
                  </a:lnTo>
                  <a:lnTo>
                    <a:pt x="6" y="0"/>
                  </a:lnTo>
                  <a:lnTo>
                    <a:pt x="0" y="6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Freeform 89"/>
            <p:cNvSpPr>
              <a:spLocks/>
            </p:cNvSpPr>
            <p:nvPr/>
          </p:nvSpPr>
          <p:spPr bwMode="auto">
            <a:xfrm>
              <a:off x="3801" y="2924"/>
              <a:ext cx="19" cy="1"/>
            </a:xfrm>
            <a:custGeom>
              <a:avLst/>
              <a:gdLst>
                <a:gd name="T0" fmla="*/ 0 w 144"/>
                <a:gd name="T1" fmla="*/ 0 h 1"/>
                <a:gd name="T2" fmla="*/ 0 w 144"/>
                <a:gd name="T3" fmla="*/ 0 h 1"/>
                <a:gd name="T4" fmla="*/ 0 w 14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1">
                  <a:moveTo>
                    <a:pt x="0" y="0"/>
                  </a:move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Line 90"/>
            <p:cNvSpPr>
              <a:spLocks noChangeShapeType="1"/>
            </p:cNvSpPr>
            <p:nvPr/>
          </p:nvSpPr>
          <p:spPr bwMode="auto">
            <a:xfrm>
              <a:off x="3801" y="292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Rectangle 91"/>
            <p:cNvSpPr>
              <a:spLocks noChangeArrowheads="1"/>
            </p:cNvSpPr>
            <p:nvPr/>
          </p:nvSpPr>
          <p:spPr bwMode="auto">
            <a:xfrm>
              <a:off x="3806" y="2958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9" name="Rectangle 92"/>
            <p:cNvSpPr>
              <a:spLocks noChangeArrowheads="1"/>
            </p:cNvSpPr>
            <p:nvPr/>
          </p:nvSpPr>
          <p:spPr bwMode="auto">
            <a:xfrm>
              <a:off x="3806" y="2958"/>
              <a:ext cx="9" cy="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20" name="Freeform 93"/>
            <p:cNvSpPr>
              <a:spLocks/>
            </p:cNvSpPr>
            <p:nvPr/>
          </p:nvSpPr>
          <p:spPr bwMode="auto">
            <a:xfrm>
              <a:off x="3815" y="2955"/>
              <a:ext cx="18" cy="16"/>
            </a:xfrm>
            <a:custGeom>
              <a:avLst/>
              <a:gdLst>
                <a:gd name="T0" fmla="*/ 0 w 140"/>
                <a:gd name="T1" fmla="*/ 0 h 125"/>
                <a:gd name="T2" fmla="*/ 0 w 140"/>
                <a:gd name="T3" fmla="*/ 0 h 125"/>
                <a:gd name="T4" fmla="*/ 0 w 140"/>
                <a:gd name="T5" fmla="*/ 0 h 125"/>
                <a:gd name="T6" fmla="*/ 0 w 140"/>
                <a:gd name="T7" fmla="*/ 0 h 125"/>
                <a:gd name="T8" fmla="*/ 0 w 140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25">
                  <a:moveTo>
                    <a:pt x="140" y="125"/>
                  </a:moveTo>
                  <a:lnTo>
                    <a:pt x="140" y="0"/>
                  </a:lnTo>
                  <a:lnTo>
                    <a:pt x="0" y="16"/>
                  </a:lnTo>
                  <a:lnTo>
                    <a:pt x="0" y="108"/>
                  </a:lnTo>
                  <a:lnTo>
                    <a:pt x="14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Freeform 94"/>
            <p:cNvSpPr>
              <a:spLocks/>
            </p:cNvSpPr>
            <p:nvPr/>
          </p:nvSpPr>
          <p:spPr bwMode="auto">
            <a:xfrm>
              <a:off x="3815" y="2955"/>
              <a:ext cx="18" cy="16"/>
            </a:xfrm>
            <a:custGeom>
              <a:avLst/>
              <a:gdLst>
                <a:gd name="T0" fmla="*/ 0 w 140"/>
                <a:gd name="T1" fmla="*/ 0 h 125"/>
                <a:gd name="T2" fmla="*/ 0 w 140"/>
                <a:gd name="T3" fmla="*/ 0 h 125"/>
                <a:gd name="T4" fmla="*/ 0 w 140"/>
                <a:gd name="T5" fmla="*/ 0 h 125"/>
                <a:gd name="T6" fmla="*/ 0 w 140"/>
                <a:gd name="T7" fmla="*/ 0 h 125"/>
                <a:gd name="T8" fmla="*/ 0 w 140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25">
                  <a:moveTo>
                    <a:pt x="140" y="125"/>
                  </a:moveTo>
                  <a:lnTo>
                    <a:pt x="140" y="0"/>
                  </a:lnTo>
                  <a:lnTo>
                    <a:pt x="0" y="16"/>
                  </a:lnTo>
                  <a:lnTo>
                    <a:pt x="0" y="108"/>
                  </a:lnTo>
                  <a:lnTo>
                    <a:pt x="140" y="1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Freeform 95"/>
            <p:cNvSpPr>
              <a:spLocks/>
            </p:cNvSpPr>
            <p:nvPr/>
          </p:nvSpPr>
          <p:spPr bwMode="auto">
            <a:xfrm>
              <a:off x="3788" y="2955"/>
              <a:ext cx="18" cy="16"/>
            </a:xfrm>
            <a:custGeom>
              <a:avLst/>
              <a:gdLst>
                <a:gd name="T0" fmla="*/ 0 w 142"/>
                <a:gd name="T1" fmla="*/ 0 h 125"/>
                <a:gd name="T2" fmla="*/ 0 w 142"/>
                <a:gd name="T3" fmla="*/ 0 h 125"/>
                <a:gd name="T4" fmla="*/ 0 w 142"/>
                <a:gd name="T5" fmla="*/ 0 h 125"/>
                <a:gd name="T6" fmla="*/ 0 w 142"/>
                <a:gd name="T7" fmla="*/ 0 h 125"/>
                <a:gd name="T8" fmla="*/ 0 w 142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25">
                  <a:moveTo>
                    <a:pt x="0" y="125"/>
                  </a:moveTo>
                  <a:lnTo>
                    <a:pt x="0" y="0"/>
                  </a:lnTo>
                  <a:lnTo>
                    <a:pt x="142" y="16"/>
                  </a:lnTo>
                  <a:lnTo>
                    <a:pt x="142" y="108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Freeform 96"/>
            <p:cNvSpPr>
              <a:spLocks/>
            </p:cNvSpPr>
            <p:nvPr/>
          </p:nvSpPr>
          <p:spPr bwMode="auto">
            <a:xfrm>
              <a:off x="3788" y="2955"/>
              <a:ext cx="18" cy="16"/>
            </a:xfrm>
            <a:custGeom>
              <a:avLst/>
              <a:gdLst>
                <a:gd name="T0" fmla="*/ 0 w 142"/>
                <a:gd name="T1" fmla="*/ 0 h 125"/>
                <a:gd name="T2" fmla="*/ 0 w 142"/>
                <a:gd name="T3" fmla="*/ 0 h 125"/>
                <a:gd name="T4" fmla="*/ 0 w 142"/>
                <a:gd name="T5" fmla="*/ 0 h 125"/>
                <a:gd name="T6" fmla="*/ 0 w 142"/>
                <a:gd name="T7" fmla="*/ 0 h 125"/>
                <a:gd name="T8" fmla="*/ 0 w 142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25">
                  <a:moveTo>
                    <a:pt x="0" y="125"/>
                  </a:moveTo>
                  <a:lnTo>
                    <a:pt x="0" y="0"/>
                  </a:lnTo>
                  <a:lnTo>
                    <a:pt x="142" y="16"/>
                  </a:lnTo>
                  <a:lnTo>
                    <a:pt x="142" y="108"/>
                  </a:lnTo>
                  <a:lnTo>
                    <a:pt x="0" y="1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Freeform 97"/>
            <p:cNvSpPr>
              <a:spLocks/>
            </p:cNvSpPr>
            <p:nvPr/>
          </p:nvSpPr>
          <p:spPr bwMode="auto">
            <a:xfrm>
              <a:off x="3785" y="2893"/>
              <a:ext cx="13" cy="3"/>
            </a:xfrm>
            <a:custGeom>
              <a:avLst/>
              <a:gdLst>
                <a:gd name="T0" fmla="*/ 0 w 101"/>
                <a:gd name="T1" fmla="*/ 0 h 21"/>
                <a:gd name="T2" fmla="*/ 0 w 101"/>
                <a:gd name="T3" fmla="*/ 0 h 21"/>
                <a:gd name="T4" fmla="*/ 0 w 101"/>
                <a:gd name="T5" fmla="*/ 0 h 21"/>
                <a:gd name="T6" fmla="*/ 0 w 101"/>
                <a:gd name="T7" fmla="*/ 0 h 21"/>
                <a:gd name="T8" fmla="*/ 0 w 101"/>
                <a:gd name="T9" fmla="*/ 0 h 21"/>
                <a:gd name="T10" fmla="*/ 0 w 101"/>
                <a:gd name="T11" fmla="*/ 0 h 21"/>
                <a:gd name="T12" fmla="*/ 0 w 101"/>
                <a:gd name="T13" fmla="*/ 0 h 21"/>
                <a:gd name="T14" fmla="*/ 0 w 101"/>
                <a:gd name="T15" fmla="*/ 0 h 21"/>
                <a:gd name="T16" fmla="*/ 0 w 101"/>
                <a:gd name="T17" fmla="*/ 0 h 21"/>
                <a:gd name="T18" fmla="*/ 0 w 101"/>
                <a:gd name="T19" fmla="*/ 0 h 21"/>
                <a:gd name="T20" fmla="*/ 0 w 101"/>
                <a:gd name="T21" fmla="*/ 0 h 21"/>
                <a:gd name="T22" fmla="*/ 0 w 101"/>
                <a:gd name="T23" fmla="*/ 0 h 21"/>
                <a:gd name="T24" fmla="*/ 0 w 101"/>
                <a:gd name="T25" fmla="*/ 0 h 21"/>
                <a:gd name="T26" fmla="*/ 0 w 101"/>
                <a:gd name="T27" fmla="*/ 0 h 21"/>
                <a:gd name="T28" fmla="*/ 0 w 101"/>
                <a:gd name="T29" fmla="*/ 0 h 21"/>
                <a:gd name="T30" fmla="*/ 0 w 101"/>
                <a:gd name="T31" fmla="*/ 0 h 21"/>
                <a:gd name="T32" fmla="*/ 0 w 101"/>
                <a:gd name="T33" fmla="*/ 0 h 21"/>
                <a:gd name="T34" fmla="*/ 0 w 101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1" h="21">
                  <a:moveTo>
                    <a:pt x="0" y="11"/>
                  </a:moveTo>
                  <a:lnTo>
                    <a:pt x="8" y="16"/>
                  </a:lnTo>
                  <a:lnTo>
                    <a:pt x="17" y="19"/>
                  </a:lnTo>
                  <a:lnTo>
                    <a:pt x="26" y="21"/>
                  </a:lnTo>
                  <a:lnTo>
                    <a:pt x="34" y="21"/>
                  </a:lnTo>
                  <a:lnTo>
                    <a:pt x="44" y="21"/>
                  </a:lnTo>
                  <a:lnTo>
                    <a:pt x="52" y="20"/>
                  </a:lnTo>
                  <a:lnTo>
                    <a:pt x="60" y="19"/>
                  </a:lnTo>
                  <a:lnTo>
                    <a:pt x="68" y="16"/>
                  </a:lnTo>
                  <a:lnTo>
                    <a:pt x="75" y="14"/>
                  </a:lnTo>
                  <a:lnTo>
                    <a:pt x="81" y="11"/>
                  </a:lnTo>
                  <a:lnTo>
                    <a:pt x="87" y="9"/>
                  </a:lnTo>
                  <a:lnTo>
                    <a:pt x="92" y="6"/>
                  </a:lnTo>
                  <a:lnTo>
                    <a:pt x="95" y="4"/>
                  </a:lnTo>
                  <a:lnTo>
                    <a:pt x="99" y="2"/>
                  </a:lnTo>
                  <a:lnTo>
                    <a:pt x="100" y="1"/>
                  </a:lnTo>
                  <a:lnTo>
                    <a:pt x="10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Freeform 98"/>
            <p:cNvSpPr>
              <a:spLocks/>
            </p:cNvSpPr>
            <p:nvPr/>
          </p:nvSpPr>
          <p:spPr bwMode="auto">
            <a:xfrm>
              <a:off x="3823" y="2891"/>
              <a:ext cx="12" cy="3"/>
            </a:xfrm>
            <a:custGeom>
              <a:avLst/>
              <a:gdLst>
                <a:gd name="T0" fmla="*/ 0 w 100"/>
                <a:gd name="T1" fmla="*/ 0 h 21"/>
                <a:gd name="T2" fmla="*/ 0 w 100"/>
                <a:gd name="T3" fmla="*/ 0 h 21"/>
                <a:gd name="T4" fmla="*/ 0 w 100"/>
                <a:gd name="T5" fmla="*/ 0 h 21"/>
                <a:gd name="T6" fmla="*/ 0 w 100"/>
                <a:gd name="T7" fmla="*/ 0 h 21"/>
                <a:gd name="T8" fmla="*/ 0 w 100"/>
                <a:gd name="T9" fmla="*/ 0 h 21"/>
                <a:gd name="T10" fmla="*/ 0 w 100"/>
                <a:gd name="T11" fmla="*/ 0 h 21"/>
                <a:gd name="T12" fmla="*/ 0 w 100"/>
                <a:gd name="T13" fmla="*/ 0 h 21"/>
                <a:gd name="T14" fmla="*/ 0 w 100"/>
                <a:gd name="T15" fmla="*/ 0 h 21"/>
                <a:gd name="T16" fmla="*/ 0 w 100"/>
                <a:gd name="T17" fmla="*/ 0 h 21"/>
                <a:gd name="T18" fmla="*/ 0 w 100"/>
                <a:gd name="T19" fmla="*/ 0 h 21"/>
                <a:gd name="T20" fmla="*/ 0 w 100"/>
                <a:gd name="T21" fmla="*/ 0 h 21"/>
                <a:gd name="T22" fmla="*/ 0 w 100"/>
                <a:gd name="T23" fmla="*/ 0 h 21"/>
                <a:gd name="T24" fmla="*/ 0 w 100"/>
                <a:gd name="T25" fmla="*/ 0 h 21"/>
                <a:gd name="T26" fmla="*/ 0 w 100"/>
                <a:gd name="T27" fmla="*/ 0 h 21"/>
                <a:gd name="T28" fmla="*/ 0 w 100"/>
                <a:gd name="T29" fmla="*/ 0 h 21"/>
                <a:gd name="T30" fmla="*/ 0 w 100"/>
                <a:gd name="T31" fmla="*/ 0 h 21"/>
                <a:gd name="T32" fmla="*/ 0 w 100"/>
                <a:gd name="T33" fmla="*/ 0 h 21"/>
                <a:gd name="T34" fmla="*/ 0 w 100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" h="21">
                  <a:moveTo>
                    <a:pt x="100" y="11"/>
                  </a:moveTo>
                  <a:lnTo>
                    <a:pt x="92" y="16"/>
                  </a:lnTo>
                  <a:lnTo>
                    <a:pt x="83" y="19"/>
                  </a:lnTo>
                  <a:lnTo>
                    <a:pt x="74" y="21"/>
                  </a:lnTo>
                  <a:lnTo>
                    <a:pt x="66" y="21"/>
                  </a:lnTo>
                  <a:lnTo>
                    <a:pt x="57" y="21"/>
                  </a:lnTo>
                  <a:lnTo>
                    <a:pt x="49" y="20"/>
                  </a:lnTo>
                  <a:lnTo>
                    <a:pt x="41" y="18"/>
                  </a:lnTo>
                  <a:lnTo>
                    <a:pt x="33" y="16"/>
                  </a:lnTo>
                  <a:lnTo>
                    <a:pt x="26" y="14"/>
                  </a:lnTo>
                  <a:lnTo>
                    <a:pt x="20" y="11"/>
                  </a:lnTo>
                  <a:lnTo>
                    <a:pt x="14" y="8"/>
                  </a:lnTo>
                  <a:lnTo>
                    <a:pt x="9" y="6"/>
                  </a:lnTo>
                  <a:lnTo>
                    <a:pt x="6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0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Freeform 99"/>
            <p:cNvSpPr>
              <a:spLocks/>
            </p:cNvSpPr>
            <p:nvPr/>
          </p:nvSpPr>
          <p:spPr bwMode="auto">
            <a:xfrm>
              <a:off x="3717" y="2946"/>
              <a:ext cx="188" cy="231"/>
            </a:xfrm>
            <a:custGeom>
              <a:avLst/>
              <a:gdLst>
                <a:gd name="T0" fmla="*/ 0 w 1486"/>
                <a:gd name="T1" fmla="*/ 0 h 1825"/>
                <a:gd name="T2" fmla="*/ 0 w 1486"/>
                <a:gd name="T3" fmla="*/ 0 h 1825"/>
                <a:gd name="T4" fmla="*/ 0 w 1486"/>
                <a:gd name="T5" fmla="*/ 0 h 1825"/>
                <a:gd name="T6" fmla="*/ 0 w 1486"/>
                <a:gd name="T7" fmla="*/ 0 h 1825"/>
                <a:gd name="T8" fmla="*/ 0 w 1486"/>
                <a:gd name="T9" fmla="*/ 0 h 1825"/>
                <a:gd name="T10" fmla="*/ 0 w 1486"/>
                <a:gd name="T11" fmla="*/ 0 h 1825"/>
                <a:gd name="T12" fmla="*/ 0 w 1486"/>
                <a:gd name="T13" fmla="*/ 0 h 1825"/>
                <a:gd name="T14" fmla="*/ 0 w 1486"/>
                <a:gd name="T15" fmla="*/ 0 h 1825"/>
                <a:gd name="T16" fmla="*/ 0 w 1486"/>
                <a:gd name="T17" fmla="*/ 0 h 1825"/>
                <a:gd name="T18" fmla="*/ 0 w 1486"/>
                <a:gd name="T19" fmla="*/ 0 h 1825"/>
                <a:gd name="T20" fmla="*/ 0 w 1486"/>
                <a:gd name="T21" fmla="*/ 0 h 1825"/>
                <a:gd name="T22" fmla="*/ 0 w 1486"/>
                <a:gd name="T23" fmla="*/ 0 h 1825"/>
                <a:gd name="T24" fmla="*/ 0 w 1486"/>
                <a:gd name="T25" fmla="*/ 0 h 18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86" h="1825">
                  <a:moveTo>
                    <a:pt x="469" y="11"/>
                  </a:moveTo>
                  <a:lnTo>
                    <a:pt x="754" y="678"/>
                  </a:lnTo>
                  <a:lnTo>
                    <a:pt x="1012" y="0"/>
                  </a:lnTo>
                  <a:lnTo>
                    <a:pt x="1486" y="182"/>
                  </a:lnTo>
                  <a:lnTo>
                    <a:pt x="1463" y="785"/>
                  </a:lnTo>
                  <a:lnTo>
                    <a:pt x="1326" y="1651"/>
                  </a:lnTo>
                  <a:lnTo>
                    <a:pt x="956" y="1819"/>
                  </a:lnTo>
                  <a:lnTo>
                    <a:pt x="799" y="1701"/>
                  </a:lnTo>
                  <a:lnTo>
                    <a:pt x="637" y="1825"/>
                  </a:lnTo>
                  <a:lnTo>
                    <a:pt x="227" y="1660"/>
                  </a:lnTo>
                  <a:lnTo>
                    <a:pt x="42" y="863"/>
                  </a:lnTo>
                  <a:lnTo>
                    <a:pt x="0" y="196"/>
                  </a:lnTo>
                  <a:lnTo>
                    <a:pt x="469" y="11"/>
                  </a:lnTo>
                  <a:close/>
                </a:path>
              </a:pathLst>
            </a:custGeom>
            <a:solidFill>
              <a:srgbClr val="A8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Freeform 100"/>
            <p:cNvSpPr>
              <a:spLocks/>
            </p:cNvSpPr>
            <p:nvPr/>
          </p:nvSpPr>
          <p:spPr bwMode="auto">
            <a:xfrm>
              <a:off x="3776" y="2947"/>
              <a:ext cx="37" cy="87"/>
            </a:xfrm>
            <a:custGeom>
              <a:avLst/>
              <a:gdLst>
                <a:gd name="T0" fmla="*/ 0 w 296"/>
                <a:gd name="T1" fmla="*/ 0 h 684"/>
                <a:gd name="T2" fmla="*/ 0 w 296"/>
                <a:gd name="T3" fmla="*/ 0 h 684"/>
                <a:gd name="T4" fmla="*/ 0 w 296"/>
                <a:gd name="T5" fmla="*/ 0 h 684"/>
                <a:gd name="T6" fmla="*/ 0 w 296"/>
                <a:gd name="T7" fmla="*/ 0 h 684"/>
                <a:gd name="T8" fmla="*/ 0 w 296"/>
                <a:gd name="T9" fmla="*/ 0 h 684"/>
                <a:gd name="T10" fmla="*/ 0 w 296"/>
                <a:gd name="T11" fmla="*/ 0 h 684"/>
                <a:gd name="T12" fmla="*/ 0 w 296"/>
                <a:gd name="T13" fmla="*/ 0 h 684"/>
                <a:gd name="T14" fmla="*/ 0 w 296"/>
                <a:gd name="T15" fmla="*/ 0 h 684"/>
                <a:gd name="T16" fmla="*/ 0 w 296"/>
                <a:gd name="T17" fmla="*/ 0 h 684"/>
                <a:gd name="T18" fmla="*/ 0 w 296"/>
                <a:gd name="T19" fmla="*/ 0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6" h="684">
                  <a:moveTo>
                    <a:pt x="285" y="667"/>
                  </a:moveTo>
                  <a:lnTo>
                    <a:pt x="296" y="667"/>
                  </a:lnTo>
                  <a:lnTo>
                    <a:pt x="10" y="0"/>
                  </a:lnTo>
                  <a:lnTo>
                    <a:pt x="0" y="4"/>
                  </a:lnTo>
                  <a:lnTo>
                    <a:pt x="285" y="671"/>
                  </a:lnTo>
                  <a:lnTo>
                    <a:pt x="296" y="671"/>
                  </a:lnTo>
                  <a:lnTo>
                    <a:pt x="285" y="671"/>
                  </a:lnTo>
                  <a:lnTo>
                    <a:pt x="291" y="684"/>
                  </a:lnTo>
                  <a:lnTo>
                    <a:pt x="296" y="671"/>
                  </a:lnTo>
                  <a:lnTo>
                    <a:pt x="285" y="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Freeform 101"/>
            <p:cNvSpPr>
              <a:spLocks/>
            </p:cNvSpPr>
            <p:nvPr/>
          </p:nvSpPr>
          <p:spPr bwMode="auto">
            <a:xfrm>
              <a:off x="3812" y="2945"/>
              <a:ext cx="34" cy="87"/>
            </a:xfrm>
            <a:custGeom>
              <a:avLst/>
              <a:gdLst>
                <a:gd name="T0" fmla="*/ 0 w 268"/>
                <a:gd name="T1" fmla="*/ 0 h 687"/>
                <a:gd name="T2" fmla="*/ 0 w 268"/>
                <a:gd name="T3" fmla="*/ 0 h 687"/>
                <a:gd name="T4" fmla="*/ 0 w 268"/>
                <a:gd name="T5" fmla="*/ 0 h 687"/>
                <a:gd name="T6" fmla="*/ 0 w 268"/>
                <a:gd name="T7" fmla="*/ 0 h 687"/>
                <a:gd name="T8" fmla="*/ 0 w 268"/>
                <a:gd name="T9" fmla="*/ 0 h 687"/>
                <a:gd name="T10" fmla="*/ 0 w 268"/>
                <a:gd name="T11" fmla="*/ 0 h 687"/>
                <a:gd name="T12" fmla="*/ 0 w 268"/>
                <a:gd name="T13" fmla="*/ 0 h 687"/>
                <a:gd name="T14" fmla="*/ 0 w 268"/>
                <a:gd name="T15" fmla="*/ 0 h 687"/>
                <a:gd name="T16" fmla="*/ 0 w 268"/>
                <a:gd name="T17" fmla="*/ 0 h 687"/>
                <a:gd name="T18" fmla="*/ 0 w 268"/>
                <a:gd name="T19" fmla="*/ 0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8" h="687">
                  <a:moveTo>
                    <a:pt x="265" y="2"/>
                  </a:moveTo>
                  <a:lnTo>
                    <a:pt x="258" y="5"/>
                  </a:lnTo>
                  <a:lnTo>
                    <a:pt x="0" y="683"/>
                  </a:lnTo>
                  <a:lnTo>
                    <a:pt x="11" y="687"/>
                  </a:lnTo>
                  <a:lnTo>
                    <a:pt x="268" y="9"/>
                  </a:lnTo>
                  <a:lnTo>
                    <a:pt x="261" y="12"/>
                  </a:lnTo>
                  <a:lnTo>
                    <a:pt x="265" y="2"/>
                  </a:lnTo>
                  <a:lnTo>
                    <a:pt x="260" y="0"/>
                  </a:lnTo>
                  <a:lnTo>
                    <a:pt x="258" y="5"/>
                  </a:lnTo>
                  <a:lnTo>
                    <a:pt x="26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Freeform 102"/>
            <p:cNvSpPr>
              <a:spLocks/>
            </p:cNvSpPr>
            <p:nvPr/>
          </p:nvSpPr>
          <p:spPr bwMode="auto">
            <a:xfrm>
              <a:off x="3844" y="2945"/>
              <a:ext cx="61" cy="24"/>
            </a:xfrm>
            <a:custGeom>
              <a:avLst/>
              <a:gdLst>
                <a:gd name="T0" fmla="*/ 0 w 481"/>
                <a:gd name="T1" fmla="*/ 0 h 193"/>
                <a:gd name="T2" fmla="*/ 0 w 481"/>
                <a:gd name="T3" fmla="*/ 0 h 193"/>
                <a:gd name="T4" fmla="*/ 0 w 481"/>
                <a:gd name="T5" fmla="*/ 0 h 193"/>
                <a:gd name="T6" fmla="*/ 0 w 481"/>
                <a:gd name="T7" fmla="*/ 0 h 193"/>
                <a:gd name="T8" fmla="*/ 0 w 481"/>
                <a:gd name="T9" fmla="*/ 0 h 193"/>
                <a:gd name="T10" fmla="*/ 0 w 481"/>
                <a:gd name="T11" fmla="*/ 0 h 193"/>
                <a:gd name="T12" fmla="*/ 0 w 481"/>
                <a:gd name="T13" fmla="*/ 0 h 193"/>
                <a:gd name="T14" fmla="*/ 0 w 481"/>
                <a:gd name="T15" fmla="*/ 0 h 193"/>
                <a:gd name="T16" fmla="*/ 0 w 481"/>
                <a:gd name="T17" fmla="*/ 0 h 193"/>
                <a:gd name="T18" fmla="*/ 0 w 481"/>
                <a:gd name="T19" fmla="*/ 0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1" h="193">
                  <a:moveTo>
                    <a:pt x="481" y="187"/>
                  </a:moveTo>
                  <a:lnTo>
                    <a:pt x="478" y="182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74" y="193"/>
                  </a:lnTo>
                  <a:lnTo>
                    <a:pt x="470" y="187"/>
                  </a:lnTo>
                  <a:lnTo>
                    <a:pt x="481" y="187"/>
                  </a:lnTo>
                  <a:lnTo>
                    <a:pt x="481" y="184"/>
                  </a:lnTo>
                  <a:lnTo>
                    <a:pt x="478" y="182"/>
                  </a:lnTo>
                  <a:lnTo>
                    <a:pt x="481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Freeform 103"/>
            <p:cNvSpPr>
              <a:spLocks/>
            </p:cNvSpPr>
            <p:nvPr/>
          </p:nvSpPr>
          <p:spPr bwMode="auto">
            <a:xfrm>
              <a:off x="3901" y="2968"/>
              <a:ext cx="4" cy="77"/>
            </a:xfrm>
            <a:custGeom>
              <a:avLst/>
              <a:gdLst>
                <a:gd name="T0" fmla="*/ 0 w 33"/>
                <a:gd name="T1" fmla="*/ 0 h 603"/>
                <a:gd name="T2" fmla="*/ 0 w 33"/>
                <a:gd name="T3" fmla="*/ 0 h 603"/>
                <a:gd name="T4" fmla="*/ 0 w 33"/>
                <a:gd name="T5" fmla="*/ 0 h 603"/>
                <a:gd name="T6" fmla="*/ 0 w 33"/>
                <a:gd name="T7" fmla="*/ 0 h 603"/>
                <a:gd name="T8" fmla="*/ 0 w 33"/>
                <a:gd name="T9" fmla="*/ 0 h 603"/>
                <a:gd name="T10" fmla="*/ 0 w 33"/>
                <a:gd name="T11" fmla="*/ 0 h 603"/>
                <a:gd name="T12" fmla="*/ 0 w 33"/>
                <a:gd name="T13" fmla="*/ 0 h 603"/>
                <a:gd name="T14" fmla="*/ 0 w 33"/>
                <a:gd name="T15" fmla="*/ 0 h 603"/>
                <a:gd name="T16" fmla="*/ 0 w 33"/>
                <a:gd name="T17" fmla="*/ 0 h 603"/>
                <a:gd name="T18" fmla="*/ 0 w 33"/>
                <a:gd name="T19" fmla="*/ 0 h 6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603">
                  <a:moveTo>
                    <a:pt x="11" y="603"/>
                  </a:moveTo>
                  <a:lnTo>
                    <a:pt x="11" y="603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0" y="603"/>
                  </a:lnTo>
                  <a:lnTo>
                    <a:pt x="0" y="602"/>
                  </a:lnTo>
                  <a:lnTo>
                    <a:pt x="11" y="6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Freeform 104"/>
            <p:cNvSpPr>
              <a:spLocks/>
            </p:cNvSpPr>
            <p:nvPr/>
          </p:nvSpPr>
          <p:spPr bwMode="auto">
            <a:xfrm>
              <a:off x="3884" y="3045"/>
              <a:ext cx="18" cy="111"/>
            </a:xfrm>
            <a:custGeom>
              <a:avLst/>
              <a:gdLst>
                <a:gd name="T0" fmla="*/ 0 w 148"/>
                <a:gd name="T1" fmla="*/ 0 h 872"/>
                <a:gd name="T2" fmla="*/ 0 w 148"/>
                <a:gd name="T3" fmla="*/ 0 h 872"/>
                <a:gd name="T4" fmla="*/ 0 w 148"/>
                <a:gd name="T5" fmla="*/ 0 h 872"/>
                <a:gd name="T6" fmla="*/ 0 w 148"/>
                <a:gd name="T7" fmla="*/ 0 h 872"/>
                <a:gd name="T8" fmla="*/ 0 w 148"/>
                <a:gd name="T9" fmla="*/ 0 h 872"/>
                <a:gd name="T10" fmla="*/ 0 w 148"/>
                <a:gd name="T11" fmla="*/ 0 h 872"/>
                <a:gd name="T12" fmla="*/ 0 w 148"/>
                <a:gd name="T13" fmla="*/ 0 h 872"/>
                <a:gd name="T14" fmla="*/ 0 w 148"/>
                <a:gd name="T15" fmla="*/ 0 h 872"/>
                <a:gd name="T16" fmla="*/ 0 w 148"/>
                <a:gd name="T17" fmla="*/ 0 h 872"/>
                <a:gd name="T18" fmla="*/ 0 w 148"/>
                <a:gd name="T19" fmla="*/ 0 h 8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8" h="872">
                  <a:moveTo>
                    <a:pt x="8" y="872"/>
                  </a:moveTo>
                  <a:lnTo>
                    <a:pt x="11" y="868"/>
                  </a:lnTo>
                  <a:lnTo>
                    <a:pt x="148" y="1"/>
                  </a:lnTo>
                  <a:lnTo>
                    <a:pt x="137" y="0"/>
                  </a:lnTo>
                  <a:lnTo>
                    <a:pt x="0" y="866"/>
                  </a:lnTo>
                  <a:lnTo>
                    <a:pt x="3" y="862"/>
                  </a:lnTo>
                  <a:lnTo>
                    <a:pt x="8" y="872"/>
                  </a:lnTo>
                  <a:lnTo>
                    <a:pt x="10" y="871"/>
                  </a:lnTo>
                  <a:lnTo>
                    <a:pt x="11" y="868"/>
                  </a:lnTo>
                  <a:lnTo>
                    <a:pt x="8" y="8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Freeform 105"/>
            <p:cNvSpPr>
              <a:spLocks/>
            </p:cNvSpPr>
            <p:nvPr/>
          </p:nvSpPr>
          <p:spPr bwMode="auto">
            <a:xfrm>
              <a:off x="3837" y="3154"/>
              <a:ext cx="47" cy="23"/>
            </a:xfrm>
            <a:custGeom>
              <a:avLst/>
              <a:gdLst>
                <a:gd name="T0" fmla="*/ 0 w 376"/>
                <a:gd name="T1" fmla="*/ 0 h 179"/>
                <a:gd name="T2" fmla="*/ 0 w 376"/>
                <a:gd name="T3" fmla="*/ 0 h 179"/>
                <a:gd name="T4" fmla="*/ 0 w 376"/>
                <a:gd name="T5" fmla="*/ 0 h 179"/>
                <a:gd name="T6" fmla="*/ 0 w 376"/>
                <a:gd name="T7" fmla="*/ 0 h 179"/>
                <a:gd name="T8" fmla="*/ 0 w 376"/>
                <a:gd name="T9" fmla="*/ 0 h 179"/>
                <a:gd name="T10" fmla="*/ 0 w 376"/>
                <a:gd name="T11" fmla="*/ 0 h 179"/>
                <a:gd name="T12" fmla="*/ 0 w 376"/>
                <a:gd name="T13" fmla="*/ 0 h 179"/>
                <a:gd name="T14" fmla="*/ 0 w 376"/>
                <a:gd name="T15" fmla="*/ 0 h 179"/>
                <a:gd name="T16" fmla="*/ 0 w 376"/>
                <a:gd name="T17" fmla="*/ 0 h 179"/>
                <a:gd name="T18" fmla="*/ 0 w 376"/>
                <a:gd name="T19" fmla="*/ 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6" h="179">
                  <a:moveTo>
                    <a:pt x="0" y="177"/>
                  </a:moveTo>
                  <a:lnTo>
                    <a:pt x="6" y="178"/>
                  </a:lnTo>
                  <a:lnTo>
                    <a:pt x="376" y="10"/>
                  </a:lnTo>
                  <a:lnTo>
                    <a:pt x="371" y="0"/>
                  </a:lnTo>
                  <a:lnTo>
                    <a:pt x="1" y="168"/>
                  </a:lnTo>
                  <a:lnTo>
                    <a:pt x="7" y="169"/>
                  </a:lnTo>
                  <a:lnTo>
                    <a:pt x="0" y="177"/>
                  </a:lnTo>
                  <a:lnTo>
                    <a:pt x="3" y="179"/>
                  </a:lnTo>
                  <a:lnTo>
                    <a:pt x="6" y="178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Freeform 106"/>
            <p:cNvSpPr>
              <a:spLocks/>
            </p:cNvSpPr>
            <p:nvPr/>
          </p:nvSpPr>
          <p:spPr bwMode="auto">
            <a:xfrm>
              <a:off x="3818" y="3160"/>
              <a:ext cx="20" cy="17"/>
            </a:xfrm>
            <a:custGeom>
              <a:avLst/>
              <a:gdLst>
                <a:gd name="T0" fmla="*/ 0 w 164"/>
                <a:gd name="T1" fmla="*/ 0 h 129"/>
                <a:gd name="T2" fmla="*/ 0 w 164"/>
                <a:gd name="T3" fmla="*/ 0 h 129"/>
                <a:gd name="T4" fmla="*/ 0 w 164"/>
                <a:gd name="T5" fmla="*/ 0 h 129"/>
                <a:gd name="T6" fmla="*/ 0 w 164"/>
                <a:gd name="T7" fmla="*/ 0 h 129"/>
                <a:gd name="T8" fmla="*/ 0 w 164"/>
                <a:gd name="T9" fmla="*/ 0 h 129"/>
                <a:gd name="T10" fmla="*/ 0 w 164"/>
                <a:gd name="T11" fmla="*/ 0 h 129"/>
                <a:gd name="T12" fmla="*/ 0 w 164"/>
                <a:gd name="T13" fmla="*/ 0 h 129"/>
                <a:gd name="T14" fmla="*/ 0 w 164"/>
                <a:gd name="T15" fmla="*/ 0 h 129"/>
                <a:gd name="T16" fmla="*/ 0 w 164"/>
                <a:gd name="T17" fmla="*/ 0 h 129"/>
                <a:gd name="T18" fmla="*/ 0 w 164"/>
                <a:gd name="T19" fmla="*/ 0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" h="129">
                  <a:moveTo>
                    <a:pt x="6" y="12"/>
                  </a:moveTo>
                  <a:lnTo>
                    <a:pt x="0" y="12"/>
                  </a:lnTo>
                  <a:lnTo>
                    <a:pt x="157" y="129"/>
                  </a:lnTo>
                  <a:lnTo>
                    <a:pt x="164" y="121"/>
                  </a:lnTo>
                  <a:lnTo>
                    <a:pt x="6" y="3"/>
                  </a:lnTo>
                  <a:lnTo>
                    <a:pt x="0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4" name="Freeform 107"/>
            <p:cNvSpPr>
              <a:spLocks/>
            </p:cNvSpPr>
            <p:nvPr/>
          </p:nvSpPr>
          <p:spPr bwMode="auto">
            <a:xfrm>
              <a:off x="3797" y="3160"/>
              <a:ext cx="21" cy="17"/>
            </a:xfrm>
            <a:custGeom>
              <a:avLst/>
              <a:gdLst>
                <a:gd name="T0" fmla="*/ 0 w 168"/>
                <a:gd name="T1" fmla="*/ 0 h 134"/>
                <a:gd name="T2" fmla="*/ 0 w 168"/>
                <a:gd name="T3" fmla="*/ 0 h 134"/>
                <a:gd name="T4" fmla="*/ 0 w 168"/>
                <a:gd name="T5" fmla="*/ 0 h 134"/>
                <a:gd name="T6" fmla="*/ 0 w 168"/>
                <a:gd name="T7" fmla="*/ 0 h 134"/>
                <a:gd name="T8" fmla="*/ 0 w 168"/>
                <a:gd name="T9" fmla="*/ 0 h 134"/>
                <a:gd name="T10" fmla="*/ 0 w 168"/>
                <a:gd name="T11" fmla="*/ 0 h 134"/>
                <a:gd name="T12" fmla="*/ 0 w 168"/>
                <a:gd name="T13" fmla="*/ 0 h 134"/>
                <a:gd name="T14" fmla="*/ 0 w 168"/>
                <a:gd name="T15" fmla="*/ 0 h 134"/>
                <a:gd name="T16" fmla="*/ 0 w 168"/>
                <a:gd name="T17" fmla="*/ 0 h 134"/>
                <a:gd name="T18" fmla="*/ 0 w 168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8" h="134">
                  <a:moveTo>
                    <a:pt x="1" y="133"/>
                  </a:moveTo>
                  <a:lnTo>
                    <a:pt x="6" y="132"/>
                  </a:lnTo>
                  <a:lnTo>
                    <a:pt x="168" y="9"/>
                  </a:lnTo>
                  <a:lnTo>
                    <a:pt x="162" y="0"/>
                  </a:lnTo>
                  <a:lnTo>
                    <a:pt x="0" y="123"/>
                  </a:lnTo>
                  <a:lnTo>
                    <a:pt x="5" y="122"/>
                  </a:lnTo>
                  <a:lnTo>
                    <a:pt x="1" y="133"/>
                  </a:lnTo>
                  <a:lnTo>
                    <a:pt x="4" y="134"/>
                  </a:lnTo>
                  <a:lnTo>
                    <a:pt x="6" y="132"/>
                  </a:lnTo>
                  <a:lnTo>
                    <a:pt x="1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Freeform 108"/>
            <p:cNvSpPr>
              <a:spLocks/>
            </p:cNvSpPr>
            <p:nvPr/>
          </p:nvSpPr>
          <p:spPr bwMode="auto">
            <a:xfrm>
              <a:off x="3745" y="3155"/>
              <a:ext cx="53" cy="22"/>
            </a:xfrm>
            <a:custGeom>
              <a:avLst/>
              <a:gdLst>
                <a:gd name="T0" fmla="*/ 0 w 417"/>
                <a:gd name="T1" fmla="*/ 0 h 176"/>
                <a:gd name="T2" fmla="*/ 0 w 417"/>
                <a:gd name="T3" fmla="*/ 0 h 176"/>
                <a:gd name="T4" fmla="*/ 0 w 417"/>
                <a:gd name="T5" fmla="*/ 0 h 176"/>
                <a:gd name="T6" fmla="*/ 0 w 417"/>
                <a:gd name="T7" fmla="*/ 0 h 176"/>
                <a:gd name="T8" fmla="*/ 0 w 417"/>
                <a:gd name="T9" fmla="*/ 0 h 176"/>
                <a:gd name="T10" fmla="*/ 0 w 417"/>
                <a:gd name="T11" fmla="*/ 0 h 176"/>
                <a:gd name="T12" fmla="*/ 0 w 417"/>
                <a:gd name="T13" fmla="*/ 0 h 176"/>
                <a:gd name="T14" fmla="*/ 0 w 417"/>
                <a:gd name="T15" fmla="*/ 0 h 176"/>
                <a:gd name="T16" fmla="*/ 0 w 417"/>
                <a:gd name="T17" fmla="*/ 0 h 176"/>
                <a:gd name="T18" fmla="*/ 0 w 417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7" h="176">
                  <a:moveTo>
                    <a:pt x="0" y="7"/>
                  </a:moveTo>
                  <a:lnTo>
                    <a:pt x="3" y="11"/>
                  </a:lnTo>
                  <a:lnTo>
                    <a:pt x="413" y="176"/>
                  </a:lnTo>
                  <a:lnTo>
                    <a:pt x="417" y="165"/>
                  </a:lnTo>
                  <a:lnTo>
                    <a:pt x="7" y="0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6" name="Freeform 109"/>
            <p:cNvSpPr>
              <a:spLocks/>
            </p:cNvSpPr>
            <p:nvPr/>
          </p:nvSpPr>
          <p:spPr bwMode="auto">
            <a:xfrm>
              <a:off x="3721" y="3055"/>
              <a:ext cx="25" cy="101"/>
            </a:xfrm>
            <a:custGeom>
              <a:avLst/>
              <a:gdLst>
                <a:gd name="T0" fmla="*/ 0 w 197"/>
                <a:gd name="T1" fmla="*/ 0 h 800"/>
                <a:gd name="T2" fmla="*/ 0 w 197"/>
                <a:gd name="T3" fmla="*/ 0 h 800"/>
                <a:gd name="T4" fmla="*/ 0 w 197"/>
                <a:gd name="T5" fmla="*/ 0 h 800"/>
                <a:gd name="T6" fmla="*/ 0 w 197"/>
                <a:gd name="T7" fmla="*/ 0 h 800"/>
                <a:gd name="T8" fmla="*/ 0 w 197"/>
                <a:gd name="T9" fmla="*/ 0 h 800"/>
                <a:gd name="T10" fmla="*/ 0 w 197"/>
                <a:gd name="T11" fmla="*/ 0 h 800"/>
                <a:gd name="T12" fmla="*/ 0 w 197"/>
                <a:gd name="T13" fmla="*/ 0 h 800"/>
                <a:gd name="T14" fmla="*/ 0 w 197"/>
                <a:gd name="T15" fmla="*/ 0 h 800"/>
                <a:gd name="T16" fmla="*/ 0 w 197"/>
                <a:gd name="T17" fmla="*/ 0 h 800"/>
                <a:gd name="T18" fmla="*/ 0 w 197"/>
                <a:gd name="T19" fmla="*/ 0 h 8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7" h="800">
                  <a:moveTo>
                    <a:pt x="0" y="2"/>
                  </a:moveTo>
                  <a:lnTo>
                    <a:pt x="0" y="3"/>
                  </a:lnTo>
                  <a:lnTo>
                    <a:pt x="186" y="800"/>
                  </a:lnTo>
                  <a:lnTo>
                    <a:pt x="197" y="797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Freeform 110"/>
            <p:cNvSpPr>
              <a:spLocks/>
            </p:cNvSpPr>
            <p:nvPr/>
          </p:nvSpPr>
          <p:spPr bwMode="auto">
            <a:xfrm>
              <a:off x="3716" y="2970"/>
              <a:ext cx="7" cy="85"/>
            </a:xfrm>
            <a:custGeom>
              <a:avLst/>
              <a:gdLst>
                <a:gd name="T0" fmla="*/ 0 w 54"/>
                <a:gd name="T1" fmla="*/ 0 h 672"/>
                <a:gd name="T2" fmla="*/ 0 w 54"/>
                <a:gd name="T3" fmla="*/ 0 h 672"/>
                <a:gd name="T4" fmla="*/ 0 w 54"/>
                <a:gd name="T5" fmla="*/ 0 h 672"/>
                <a:gd name="T6" fmla="*/ 0 w 54"/>
                <a:gd name="T7" fmla="*/ 0 h 672"/>
                <a:gd name="T8" fmla="*/ 0 w 54"/>
                <a:gd name="T9" fmla="*/ 0 h 672"/>
                <a:gd name="T10" fmla="*/ 0 w 54"/>
                <a:gd name="T11" fmla="*/ 0 h 672"/>
                <a:gd name="T12" fmla="*/ 0 w 54"/>
                <a:gd name="T13" fmla="*/ 0 h 672"/>
                <a:gd name="T14" fmla="*/ 0 w 54"/>
                <a:gd name="T15" fmla="*/ 0 h 672"/>
                <a:gd name="T16" fmla="*/ 0 w 54"/>
                <a:gd name="T17" fmla="*/ 0 h 672"/>
                <a:gd name="T18" fmla="*/ 0 w 54"/>
                <a:gd name="T19" fmla="*/ 0 h 6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672">
                  <a:moveTo>
                    <a:pt x="4" y="0"/>
                  </a:moveTo>
                  <a:lnTo>
                    <a:pt x="0" y="6"/>
                  </a:lnTo>
                  <a:lnTo>
                    <a:pt x="42" y="672"/>
                  </a:lnTo>
                  <a:lnTo>
                    <a:pt x="54" y="671"/>
                  </a:lnTo>
                  <a:lnTo>
                    <a:pt x="12" y="5"/>
                  </a:lnTo>
                  <a:lnTo>
                    <a:pt x="8" y="1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Freeform 111"/>
            <p:cNvSpPr>
              <a:spLocks/>
            </p:cNvSpPr>
            <p:nvPr/>
          </p:nvSpPr>
          <p:spPr bwMode="auto">
            <a:xfrm>
              <a:off x="3717" y="2947"/>
              <a:ext cx="60" cy="24"/>
            </a:xfrm>
            <a:custGeom>
              <a:avLst/>
              <a:gdLst>
                <a:gd name="T0" fmla="*/ 0 w 476"/>
                <a:gd name="T1" fmla="*/ 0 h 198"/>
                <a:gd name="T2" fmla="*/ 0 w 476"/>
                <a:gd name="T3" fmla="*/ 0 h 198"/>
                <a:gd name="T4" fmla="*/ 0 w 476"/>
                <a:gd name="T5" fmla="*/ 0 h 198"/>
                <a:gd name="T6" fmla="*/ 0 w 476"/>
                <a:gd name="T7" fmla="*/ 0 h 198"/>
                <a:gd name="T8" fmla="*/ 0 w 476"/>
                <a:gd name="T9" fmla="*/ 0 h 198"/>
                <a:gd name="T10" fmla="*/ 0 w 476"/>
                <a:gd name="T11" fmla="*/ 0 h 198"/>
                <a:gd name="T12" fmla="*/ 0 w 476"/>
                <a:gd name="T13" fmla="*/ 0 h 198"/>
                <a:gd name="T14" fmla="*/ 0 w 476"/>
                <a:gd name="T15" fmla="*/ 0 h 198"/>
                <a:gd name="T16" fmla="*/ 0 w 476"/>
                <a:gd name="T17" fmla="*/ 0 h 198"/>
                <a:gd name="T18" fmla="*/ 0 w 476"/>
                <a:gd name="T19" fmla="*/ 0 h 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6" h="198">
                  <a:moveTo>
                    <a:pt x="476" y="5"/>
                  </a:moveTo>
                  <a:lnTo>
                    <a:pt x="469" y="2"/>
                  </a:lnTo>
                  <a:lnTo>
                    <a:pt x="0" y="187"/>
                  </a:lnTo>
                  <a:lnTo>
                    <a:pt x="4" y="198"/>
                  </a:lnTo>
                  <a:lnTo>
                    <a:pt x="473" y="12"/>
                  </a:lnTo>
                  <a:lnTo>
                    <a:pt x="466" y="9"/>
                  </a:lnTo>
                  <a:lnTo>
                    <a:pt x="476" y="5"/>
                  </a:lnTo>
                  <a:lnTo>
                    <a:pt x="474" y="0"/>
                  </a:lnTo>
                  <a:lnTo>
                    <a:pt x="469" y="2"/>
                  </a:lnTo>
                  <a:lnTo>
                    <a:pt x="47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Freeform 112"/>
            <p:cNvSpPr>
              <a:spLocks/>
            </p:cNvSpPr>
            <p:nvPr/>
          </p:nvSpPr>
          <p:spPr bwMode="auto">
            <a:xfrm>
              <a:off x="3637" y="3215"/>
              <a:ext cx="300" cy="34"/>
            </a:xfrm>
            <a:custGeom>
              <a:avLst/>
              <a:gdLst>
                <a:gd name="T0" fmla="*/ 0 w 3442"/>
                <a:gd name="T1" fmla="*/ 0 h 265"/>
                <a:gd name="T2" fmla="*/ 0 w 3442"/>
                <a:gd name="T3" fmla="*/ 0 h 265"/>
                <a:gd name="T4" fmla="*/ 0 w 3442"/>
                <a:gd name="T5" fmla="*/ 0 h 265"/>
                <a:gd name="T6" fmla="*/ 0 w 3442"/>
                <a:gd name="T7" fmla="*/ 0 h 265"/>
                <a:gd name="T8" fmla="*/ 0 w 3442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2" h="265">
                  <a:moveTo>
                    <a:pt x="3442" y="246"/>
                  </a:moveTo>
                  <a:lnTo>
                    <a:pt x="3442" y="0"/>
                  </a:lnTo>
                  <a:lnTo>
                    <a:pt x="0" y="19"/>
                  </a:lnTo>
                  <a:lnTo>
                    <a:pt x="0" y="265"/>
                  </a:lnTo>
                  <a:lnTo>
                    <a:pt x="3442" y="246"/>
                  </a:lnTo>
                  <a:close/>
                </a:path>
              </a:pathLst>
            </a:custGeom>
            <a:solidFill>
              <a:srgbClr val="7F7F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0" name="Freeform 113"/>
            <p:cNvSpPr>
              <a:spLocks/>
            </p:cNvSpPr>
            <p:nvPr/>
          </p:nvSpPr>
          <p:spPr bwMode="auto">
            <a:xfrm>
              <a:off x="3637" y="3215"/>
              <a:ext cx="300" cy="34"/>
            </a:xfrm>
            <a:custGeom>
              <a:avLst/>
              <a:gdLst>
                <a:gd name="T0" fmla="*/ 0 w 3442"/>
                <a:gd name="T1" fmla="*/ 0 h 265"/>
                <a:gd name="T2" fmla="*/ 0 w 3442"/>
                <a:gd name="T3" fmla="*/ 0 h 265"/>
                <a:gd name="T4" fmla="*/ 0 w 3442"/>
                <a:gd name="T5" fmla="*/ 0 h 265"/>
                <a:gd name="T6" fmla="*/ 0 w 3442"/>
                <a:gd name="T7" fmla="*/ 0 h 265"/>
                <a:gd name="T8" fmla="*/ 0 w 3442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42" h="265">
                  <a:moveTo>
                    <a:pt x="3442" y="246"/>
                  </a:moveTo>
                  <a:lnTo>
                    <a:pt x="3442" y="0"/>
                  </a:lnTo>
                  <a:lnTo>
                    <a:pt x="0" y="19"/>
                  </a:lnTo>
                  <a:lnTo>
                    <a:pt x="0" y="265"/>
                  </a:lnTo>
                  <a:lnTo>
                    <a:pt x="3442" y="2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Freeform 114"/>
            <p:cNvSpPr>
              <a:spLocks/>
            </p:cNvSpPr>
            <p:nvPr/>
          </p:nvSpPr>
          <p:spPr bwMode="auto">
            <a:xfrm>
              <a:off x="3703" y="3083"/>
              <a:ext cx="16" cy="10"/>
            </a:xfrm>
            <a:custGeom>
              <a:avLst/>
              <a:gdLst>
                <a:gd name="T0" fmla="*/ 0 w 119"/>
                <a:gd name="T1" fmla="*/ 0 h 85"/>
                <a:gd name="T2" fmla="*/ 0 w 119"/>
                <a:gd name="T3" fmla="*/ 0 h 85"/>
                <a:gd name="T4" fmla="*/ 0 w 119"/>
                <a:gd name="T5" fmla="*/ 0 h 85"/>
                <a:gd name="T6" fmla="*/ 0 w 119"/>
                <a:gd name="T7" fmla="*/ 0 h 85"/>
                <a:gd name="T8" fmla="*/ 0 w 119"/>
                <a:gd name="T9" fmla="*/ 0 h 85"/>
                <a:gd name="T10" fmla="*/ 0 w 119"/>
                <a:gd name="T11" fmla="*/ 0 h 85"/>
                <a:gd name="T12" fmla="*/ 0 w 119"/>
                <a:gd name="T13" fmla="*/ 0 h 85"/>
                <a:gd name="T14" fmla="*/ 0 w 119"/>
                <a:gd name="T15" fmla="*/ 0 h 85"/>
                <a:gd name="T16" fmla="*/ 0 w 119"/>
                <a:gd name="T17" fmla="*/ 0 h 85"/>
                <a:gd name="T18" fmla="*/ 0 w 119"/>
                <a:gd name="T19" fmla="*/ 0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85">
                  <a:moveTo>
                    <a:pt x="6" y="83"/>
                  </a:moveTo>
                  <a:lnTo>
                    <a:pt x="5" y="85"/>
                  </a:lnTo>
                  <a:lnTo>
                    <a:pt x="119" y="5"/>
                  </a:lnTo>
                  <a:lnTo>
                    <a:pt x="115" y="0"/>
                  </a:lnTo>
                  <a:lnTo>
                    <a:pt x="2" y="81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6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2" name="Freeform 115"/>
            <p:cNvSpPr>
              <a:spLocks/>
            </p:cNvSpPr>
            <p:nvPr/>
          </p:nvSpPr>
          <p:spPr bwMode="auto">
            <a:xfrm>
              <a:off x="3702" y="3093"/>
              <a:ext cx="2" cy="24"/>
            </a:xfrm>
            <a:custGeom>
              <a:avLst/>
              <a:gdLst>
                <a:gd name="T0" fmla="*/ 0 w 13"/>
                <a:gd name="T1" fmla="*/ 0 h 188"/>
                <a:gd name="T2" fmla="*/ 0 w 13"/>
                <a:gd name="T3" fmla="*/ 0 h 188"/>
                <a:gd name="T4" fmla="*/ 0 w 13"/>
                <a:gd name="T5" fmla="*/ 0 h 188"/>
                <a:gd name="T6" fmla="*/ 0 w 13"/>
                <a:gd name="T7" fmla="*/ 0 h 188"/>
                <a:gd name="T8" fmla="*/ 0 w 13"/>
                <a:gd name="T9" fmla="*/ 0 h 188"/>
                <a:gd name="T10" fmla="*/ 0 w 13"/>
                <a:gd name="T11" fmla="*/ 0 h 188"/>
                <a:gd name="T12" fmla="*/ 0 w 13"/>
                <a:gd name="T13" fmla="*/ 0 h 188"/>
                <a:gd name="T14" fmla="*/ 0 w 13"/>
                <a:gd name="T15" fmla="*/ 0 h 188"/>
                <a:gd name="T16" fmla="*/ 0 w 13"/>
                <a:gd name="T17" fmla="*/ 0 h 188"/>
                <a:gd name="T18" fmla="*/ 0 w 13"/>
                <a:gd name="T19" fmla="*/ 0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88">
                  <a:moveTo>
                    <a:pt x="2" y="180"/>
                  </a:moveTo>
                  <a:lnTo>
                    <a:pt x="5" y="18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184"/>
                  </a:lnTo>
                  <a:lnTo>
                    <a:pt x="3" y="186"/>
                  </a:lnTo>
                  <a:lnTo>
                    <a:pt x="0" y="184"/>
                  </a:lnTo>
                  <a:lnTo>
                    <a:pt x="0" y="188"/>
                  </a:lnTo>
                  <a:lnTo>
                    <a:pt x="3" y="186"/>
                  </a:lnTo>
                  <a:lnTo>
                    <a:pt x="2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Freeform 116"/>
            <p:cNvSpPr>
              <a:spLocks/>
            </p:cNvSpPr>
            <p:nvPr/>
          </p:nvSpPr>
          <p:spPr bwMode="auto">
            <a:xfrm>
              <a:off x="3703" y="3108"/>
              <a:ext cx="26" cy="9"/>
            </a:xfrm>
            <a:custGeom>
              <a:avLst/>
              <a:gdLst>
                <a:gd name="T0" fmla="*/ 0 w 206"/>
                <a:gd name="T1" fmla="*/ 0 h 74"/>
                <a:gd name="T2" fmla="*/ 0 w 206"/>
                <a:gd name="T3" fmla="*/ 0 h 74"/>
                <a:gd name="T4" fmla="*/ 0 w 206"/>
                <a:gd name="T5" fmla="*/ 0 h 74"/>
                <a:gd name="T6" fmla="*/ 0 w 206"/>
                <a:gd name="T7" fmla="*/ 0 h 74"/>
                <a:gd name="T8" fmla="*/ 0 w 206"/>
                <a:gd name="T9" fmla="*/ 0 h 74"/>
                <a:gd name="T10" fmla="*/ 0 w 206"/>
                <a:gd name="T11" fmla="*/ 0 h 74"/>
                <a:gd name="T12" fmla="*/ 0 w 206"/>
                <a:gd name="T13" fmla="*/ 0 h 74"/>
                <a:gd name="T14" fmla="*/ 0 w 206"/>
                <a:gd name="T15" fmla="*/ 0 h 74"/>
                <a:gd name="T16" fmla="*/ 0 w 206"/>
                <a:gd name="T17" fmla="*/ 0 h 74"/>
                <a:gd name="T18" fmla="*/ 0 w 206"/>
                <a:gd name="T19" fmla="*/ 0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74">
                  <a:moveTo>
                    <a:pt x="202" y="1"/>
                  </a:moveTo>
                  <a:lnTo>
                    <a:pt x="203" y="0"/>
                  </a:lnTo>
                  <a:lnTo>
                    <a:pt x="0" y="68"/>
                  </a:lnTo>
                  <a:lnTo>
                    <a:pt x="1" y="74"/>
                  </a:lnTo>
                  <a:lnTo>
                    <a:pt x="205" y="6"/>
                  </a:lnTo>
                  <a:lnTo>
                    <a:pt x="206" y="5"/>
                  </a:lnTo>
                  <a:lnTo>
                    <a:pt x="205" y="6"/>
                  </a:lnTo>
                  <a:lnTo>
                    <a:pt x="206" y="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Freeform 117"/>
            <p:cNvSpPr>
              <a:spLocks/>
            </p:cNvSpPr>
            <p:nvPr/>
          </p:nvSpPr>
          <p:spPr bwMode="auto">
            <a:xfrm>
              <a:off x="3729" y="3098"/>
              <a:ext cx="10" cy="10"/>
            </a:xfrm>
            <a:custGeom>
              <a:avLst/>
              <a:gdLst>
                <a:gd name="T0" fmla="*/ 0 w 84"/>
                <a:gd name="T1" fmla="*/ 0 h 83"/>
                <a:gd name="T2" fmla="*/ 0 w 84"/>
                <a:gd name="T3" fmla="*/ 0 h 83"/>
                <a:gd name="T4" fmla="*/ 0 w 84"/>
                <a:gd name="T5" fmla="*/ 0 h 83"/>
                <a:gd name="T6" fmla="*/ 0 w 84"/>
                <a:gd name="T7" fmla="*/ 0 h 83"/>
                <a:gd name="T8" fmla="*/ 0 w 84"/>
                <a:gd name="T9" fmla="*/ 0 h 83"/>
                <a:gd name="T10" fmla="*/ 0 w 84"/>
                <a:gd name="T11" fmla="*/ 0 h 83"/>
                <a:gd name="T12" fmla="*/ 0 w 84"/>
                <a:gd name="T13" fmla="*/ 0 h 83"/>
                <a:gd name="T14" fmla="*/ 0 w 84"/>
                <a:gd name="T15" fmla="*/ 0 h 83"/>
                <a:gd name="T16" fmla="*/ 0 w 84"/>
                <a:gd name="T17" fmla="*/ 0 h 83"/>
                <a:gd name="T18" fmla="*/ 0 w 84"/>
                <a:gd name="T19" fmla="*/ 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" h="83">
                  <a:moveTo>
                    <a:pt x="78" y="5"/>
                  </a:moveTo>
                  <a:lnTo>
                    <a:pt x="78" y="1"/>
                  </a:lnTo>
                  <a:lnTo>
                    <a:pt x="0" y="79"/>
                  </a:lnTo>
                  <a:lnTo>
                    <a:pt x="4" y="83"/>
                  </a:lnTo>
                  <a:lnTo>
                    <a:pt x="82" y="5"/>
                  </a:lnTo>
                  <a:lnTo>
                    <a:pt x="81" y="0"/>
                  </a:lnTo>
                  <a:lnTo>
                    <a:pt x="82" y="5"/>
                  </a:lnTo>
                  <a:lnTo>
                    <a:pt x="84" y="2"/>
                  </a:lnTo>
                  <a:lnTo>
                    <a:pt x="81" y="0"/>
                  </a:lnTo>
                  <a:lnTo>
                    <a:pt x="7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5" name="Freeform 118"/>
            <p:cNvSpPr>
              <a:spLocks/>
            </p:cNvSpPr>
            <p:nvPr/>
          </p:nvSpPr>
          <p:spPr bwMode="auto">
            <a:xfrm>
              <a:off x="3718" y="3082"/>
              <a:ext cx="20" cy="17"/>
            </a:xfrm>
            <a:custGeom>
              <a:avLst/>
              <a:gdLst>
                <a:gd name="T0" fmla="*/ 0 w 163"/>
                <a:gd name="T1" fmla="*/ 0 h 123"/>
                <a:gd name="T2" fmla="*/ 0 w 163"/>
                <a:gd name="T3" fmla="*/ 0 h 123"/>
                <a:gd name="T4" fmla="*/ 0 w 163"/>
                <a:gd name="T5" fmla="*/ 0 h 123"/>
                <a:gd name="T6" fmla="*/ 0 w 163"/>
                <a:gd name="T7" fmla="*/ 0 h 123"/>
                <a:gd name="T8" fmla="*/ 0 w 163"/>
                <a:gd name="T9" fmla="*/ 0 h 123"/>
                <a:gd name="T10" fmla="*/ 0 w 163"/>
                <a:gd name="T11" fmla="*/ 0 h 123"/>
                <a:gd name="T12" fmla="*/ 0 w 163"/>
                <a:gd name="T13" fmla="*/ 0 h 123"/>
                <a:gd name="T14" fmla="*/ 0 w 163"/>
                <a:gd name="T15" fmla="*/ 0 h 123"/>
                <a:gd name="T16" fmla="*/ 0 w 163"/>
                <a:gd name="T17" fmla="*/ 0 h 123"/>
                <a:gd name="T18" fmla="*/ 0 w 163"/>
                <a:gd name="T19" fmla="*/ 0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123">
                  <a:moveTo>
                    <a:pt x="4" y="6"/>
                  </a:moveTo>
                  <a:lnTo>
                    <a:pt x="0" y="6"/>
                  </a:lnTo>
                  <a:lnTo>
                    <a:pt x="160" y="123"/>
                  </a:lnTo>
                  <a:lnTo>
                    <a:pt x="163" y="118"/>
                  </a:lnTo>
                  <a:lnTo>
                    <a:pt x="4" y="1"/>
                  </a:lnTo>
                  <a:lnTo>
                    <a:pt x="0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6" name="Freeform 119"/>
            <p:cNvSpPr>
              <a:spLocks/>
            </p:cNvSpPr>
            <p:nvPr/>
          </p:nvSpPr>
          <p:spPr bwMode="auto">
            <a:xfrm>
              <a:off x="3572" y="3081"/>
              <a:ext cx="165" cy="69"/>
            </a:xfrm>
            <a:custGeom>
              <a:avLst/>
              <a:gdLst>
                <a:gd name="T0" fmla="*/ 165 w 165"/>
                <a:gd name="T1" fmla="*/ 36 h 69"/>
                <a:gd name="T2" fmla="*/ 163 w 165"/>
                <a:gd name="T3" fmla="*/ 36 h 69"/>
                <a:gd name="T4" fmla="*/ 161 w 165"/>
                <a:gd name="T5" fmla="*/ 36 h 69"/>
                <a:gd name="T6" fmla="*/ 159 w 165"/>
                <a:gd name="T7" fmla="*/ 37 h 69"/>
                <a:gd name="T8" fmla="*/ 157 w 165"/>
                <a:gd name="T9" fmla="*/ 37 h 69"/>
                <a:gd name="T10" fmla="*/ 155 w 165"/>
                <a:gd name="T11" fmla="*/ 37 h 69"/>
                <a:gd name="T12" fmla="*/ 153 w 165"/>
                <a:gd name="T13" fmla="*/ 37 h 69"/>
                <a:gd name="T14" fmla="*/ 139 w 165"/>
                <a:gd name="T15" fmla="*/ 43 h 69"/>
                <a:gd name="T16" fmla="*/ 138 w 165"/>
                <a:gd name="T17" fmla="*/ 44 h 69"/>
                <a:gd name="T18" fmla="*/ 127 w 165"/>
                <a:gd name="T19" fmla="*/ 56 h 69"/>
                <a:gd name="T20" fmla="*/ 112 w 165"/>
                <a:gd name="T21" fmla="*/ 60 h 69"/>
                <a:gd name="T22" fmla="*/ 85 w 165"/>
                <a:gd name="T23" fmla="*/ 63 h 69"/>
                <a:gd name="T24" fmla="*/ 48 w 165"/>
                <a:gd name="T25" fmla="*/ 68 h 69"/>
                <a:gd name="T26" fmla="*/ 19 w 165"/>
                <a:gd name="T27" fmla="*/ 69 h 69"/>
                <a:gd name="T28" fmla="*/ 3 w 165"/>
                <a:gd name="T29" fmla="*/ 56 h 69"/>
                <a:gd name="T30" fmla="*/ 0 w 165"/>
                <a:gd name="T31" fmla="*/ 32 h 69"/>
                <a:gd name="T32" fmla="*/ 16 w 165"/>
                <a:gd name="T33" fmla="*/ 14 h 69"/>
                <a:gd name="T34" fmla="*/ 49 w 165"/>
                <a:gd name="T35" fmla="*/ 8 h 69"/>
                <a:gd name="T36" fmla="*/ 79 w 165"/>
                <a:gd name="T37" fmla="*/ 5 h 69"/>
                <a:gd name="T38" fmla="*/ 106 w 165"/>
                <a:gd name="T39" fmla="*/ 0 h 69"/>
                <a:gd name="T40" fmla="*/ 124 w 165"/>
                <a:gd name="T41" fmla="*/ 11 h 69"/>
                <a:gd name="T42" fmla="*/ 139 w 165"/>
                <a:gd name="T43" fmla="*/ 23 h 69"/>
                <a:gd name="T44" fmla="*/ 148 w 165"/>
                <a:gd name="T45" fmla="*/ 22 h 69"/>
                <a:gd name="T46" fmla="*/ 149 w 165"/>
                <a:gd name="T47" fmla="*/ 21 h 69"/>
                <a:gd name="T48" fmla="*/ 151 w 165"/>
                <a:gd name="T49" fmla="*/ 21 h 69"/>
                <a:gd name="T50" fmla="*/ 153 w 165"/>
                <a:gd name="T51" fmla="*/ 20 h 69"/>
                <a:gd name="T52" fmla="*/ 155 w 165"/>
                <a:gd name="T53" fmla="*/ 19 h 69"/>
                <a:gd name="T54" fmla="*/ 156 w 165"/>
                <a:gd name="T55" fmla="*/ 18 h 69"/>
                <a:gd name="T56" fmla="*/ 158 w 165"/>
                <a:gd name="T57" fmla="*/ 18 h 69"/>
                <a:gd name="T58" fmla="*/ 160 w 165"/>
                <a:gd name="T59" fmla="*/ 17 h 69"/>
                <a:gd name="T60" fmla="*/ 165 w 165"/>
                <a:gd name="T61" fmla="*/ 36 h 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5" h="69">
                  <a:moveTo>
                    <a:pt x="165" y="36"/>
                  </a:moveTo>
                  <a:lnTo>
                    <a:pt x="163" y="36"/>
                  </a:lnTo>
                  <a:lnTo>
                    <a:pt x="161" y="36"/>
                  </a:lnTo>
                  <a:lnTo>
                    <a:pt x="159" y="37"/>
                  </a:lnTo>
                  <a:lnTo>
                    <a:pt x="157" y="37"/>
                  </a:lnTo>
                  <a:lnTo>
                    <a:pt x="155" y="37"/>
                  </a:lnTo>
                  <a:lnTo>
                    <a:pt x="153" y="37"/>
                  </a:lnTo>
                  <a:lnTo>
                    <a:pt x="139" y="43"/>
                  </a:lnTo>
                  <a:lnTo>
                    <a:pt x="138" y="44"/>
                  </a:lnTo>
                  <a:lnTo>
                    <a:pt x="127" y="56"/>
                  </a:lnTo>
                  <a:lnTo>
                    <a:pt x="112" y="60"/>
                  </a:lnTo>
                  <a:lnTo>
                    <a:pt x="85" y="63"/>
                  </a:lnTo>
                  <a:lnTo>
                    <a:pt x="48" y="68"/>
                  </a:lnTo>
                  <a:lnTo>
                    <a:pt x="19" y="69"/>
                  </a:lnTo>
                  <a:lnTo>
                    <a:pt x="3" y="56"/>
                  </a:lnTo>
                  <a:lnTo>
                    <a:pt x="0" y="32"/>
                  </a:lnTo>
                  <a:lnTo>
                    <a:pt x="16" y="14"/>
                  </a:lnTo>
                  <a:lnTo>
                    <a:pt x="49" y="8"/>
                  </a:lnTo>
                  <a:lnTo>
                    <a:pt x="79" y="5"/>
                  </a:lnTo>
                  <a:lnTo>
                    <a:pt x="106" y="0"/>
                  </a:lnTo>
                  <a:lnTo>
                    <a:pt x="124" y="11"/>
                  </a:lnTo>
                  <a:lnTo>
                    <a:pt x="139" y="23"/>
                  </a:lnTo>
                  <a:lnTo>
                    <a:pt x="148" y="22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3" y="20"/>
                  </a:lnTo>
                  <a:lnTo>
                    <a:pt x="155" y="19"/>
                  </a:lnTo>
                  <a:lnTo>
                    <a:pt x="156" y="18"/>
                  </a:lnTo>
                  <a:lnTo>
                    <a:pt x="158" y="18"/>
                  </a:lnTo>
                  <a:lnTo>
                    <a:pt x="160" y="17"/>
                  </a:lnTo>
                  <a:lnTo>
                    <a:pt x="165" y="36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Freeform 120"/>
            <p:cNvSpPr>
              <a:spLocks/>
            </p:cNvSpPr>
            <p:nvPr/>
          </p:nvSpPr>
          <p:spPr bwMode="auto">
            <a:xfrm>
              <a:off x="3708" y="3113"/>
              <a:ext cx="28" cy="9"/>
            </a:xfrm>
            <a:custGeom>
              <a:avLst/>
              <a:gdLst>
                <a:gd name="T0" fmla="*/ 0 w 219"/>
                <a:gd name="T1" fmla="*/ 0 h 69"/>
                <a:gd name="T2" fmla="*/ 0 w 219"/>
                <a:gd name="T3" fmla="*/ 0 h 69"/>
                <a:gd name="T4" fmla="*/ 0 w 219"/>
                <a:gd name="T5" fmla="*/ 0 h 69"/>
                <a:gd name="T6" fmla="*/ 0 w 219"/>
                <a:gd name="T7" fmla="*/ 0 h 69"/>
                <a:gd name="T8" fmla="*/ 0 w 219"/>
                <a:gd name="T9" fmla="*/ 0 h 69"/>
                <a:gd name="T10" fmla="*/ 0 w 219"/>
                <a:gd name="T11" fmla="*/ 0 h 69"/>
                <a:gd name="T12" fmla="*/ 0 w 219"/>
                <a:gd name="T13" fmla="*/ 0 h 69"/>
                <a:gd name="T14" fmla="*/ 0 w 219"/>
                <a:gd name="T15" fmla="*/ 0 h 69"/>
                <a:gd name="T16" fmla="*/ 0 w 219"/>
                <a:gd name="T17" fmla="*/ 0 h 69"/>
                <a:gd name="T18" fmla="*/ 0 w 219"/>
                <a:gd name="T19" fmla="*/ 0 h 69"/>
                <a:gd name="T20" fmla="*/ 0 w 219"/>
                <a:gd name="T21" fmla="*/ 0 h 69"/>
                <a:gd name="T22" fmla="*/ 0 w 219"/>
                <a:gd name="T23" fmla="*/ 0 h 69"/>
                <a:gd name="T24" fmla="*/ 0 w 219"/>
                <a:gd name="T25" fmla="*/ 0 h 69"/>
                <a:gd name="T26" fmla="*/ 0 w 219"/>
                <a:gd name="T27" fmla="*/ 0 h 69"/>
                <a:gd name="T28" fmla="*/ 0 w 219"/>
                <a:gd name="T29" fmla="*/ 0 h 69"/>
                <a:gd name="T30" fmla="*/ 0 w 219"/>
                <a:gd name="T31" fmla="*/ 0 h 69"/>
                <a:gd name="T32" fmla="*/ 0 w 219"/>
                <a:gd name="T33" fmla="*/ 0 h 69"/>
                <a:gd name="T34" fmla="*/ 0 w 219"/>
                <a:gd name="T35" fmla="*/ 0 h 69"/>
                <a:gd name="T36" fmla="*/ 0 w 219"/>
                <a:gd name="T37" fmla="*/ 0 h 69"/>
                <a:gd name="T38" fmla="*/ 0 w 219"/>
                <a:gd name="T39" fmla="*/ 0 h 69"/>
                <a:gd name="T40" fmla="*/ 0 w 219"/>
                <a:gd name="T41" fmla="*/ 0 h 69"/>
                <a:gd name="T42" fmla="*/ 0 w 219"/>
                <a:gd name="T43" fmla="*/ 0 h 69"/>
                <a:gd name="T44" fmla="*/ 0 w 219"/>
                <a:gd name="T45" fmla="*/ 0 h 69"/>
                <a:gd name="T46" fmla="*/ 0 w 219"/>
                <a:gd name="T47" fmla="*/ 0 h 69"/>
                <a:gd name="T48" fmla="*/ 0 w 219"/>
                <a:gd name="T49" fmla="*/ 0 h 69"/>
                <a:gd name="T50" fmla="*/ 0 w 219"/>
                <a:gd name="T51" fmla="*/ 0 h 69"/>
                <a:gd name="T52" fmla="*/ 0 w 219"/>
                <a:gd name="T53" fmla="*/ 0 h 69"/>
                <a:gd name="T54" fmla="*/ 0 w 219"/>
                <a:gd name="T55" fmla="*/ 0 h 69"/>
                <a:gd name="T56" fmla="*/ 0 w 219"/>
                <a:gd name="T57" fmla="*/ 0 h 69"/>
                <a:gd name="T58" fmla="*/ 0 w 219"/>
                <a:gd name="T59" fmla="*/ 0 h 69"/>
                <a:gd name="T60" fmla="*/ 0 w 219"/>
                <a:gd name="T61" fmla="*/ 0 h 69"/>
                <a:gd name="T62" fmla="*/ 0 w 219"/>
                <a:gd name="T63" fmla="*/ 0 h 69"/>
                <a:gd name="T64" fmla="*/ 0 w 219"/>
                <a:gd name="T65" fmla="*/ 0 h 69"/>
                <a:gd name="T66" fmla="*/ 0 w 219"/>
                <a:gd name="T67" fmla="*/ 0 h 69"/>
                <a:gd name="T68" fmla="*/ 0 w 219"/>
                <a:gd name="T69" fmla="*/ 0 h 69"/>
                <a:gd name="T70" fmla="*/ 0 w 219"/>
                <a:gd name="T71" fmla="*/ 0 h 69"/>
                <a:gd name="T72" fmla="*/ 0 w 219"/>
                <a:gd name="T73" fmla="*/ 0 h 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9" h="69">
                  <a:moveTo>
                    <a:pt x="4" y="69"/>
                  </a:moveTo>
                  <a:lnTo>
                    <a:pt x="4" y="69"/>
                  </a:lnTo>
                  <a:lnTo>
                    <a:pt x="10" y="62"/>
                  </a:lnTo>
                  <a:lnTo>
                    <a:pt x="16" y="54"/>
                  </a:lnTo>
                  <a:lnTo>
                    <a:pt x="25" y="48"/>
                  </a:lnTo>
                  <a:lnTo>
                    <a:pt x="37" y="42"/>
                  </a:lnTo>
                  <a:lnTo>
                    <a:pt x="49" y="36"/>
                  </a:lnTo>
                  <a:lnTo>
                    <a:pt x="62" y="32"/>
                  </a:lnTo>
                  <a:lnTo>
                    <a:pt x="77" y="27"/>
                  </a:lnTo>
                  <a:lnTo>
                    <a:pt x="92" y="22"/>
                  </a:lnTo>
                  <a:lnTo>
                    <a:pt x="107" y="19"/>
                  </a:lnTo>
                  <a:lnTo>
                    <a:pt x="124" y="16"/>
                  </a:lnTo>
                  <a:lnTo>
                    <a:pt x="140" y="13"/>
                  </a:lnTo>
                  <a:lnTo>
                    <a:pt x="158" y="11"/>
                  </a:lnTo>
                  <a:lnTo>
                    <a:pt x="174" y="9"/>
                  </a:lnTo>
                  <a:lnTo>
                    <a:pt x="190" y="7"/>
                  </a:lnTo>
                  <a:lnTo>
                    <a:pt x="204" y="6"/>
                  </a:lnTo>
                  <a:lnTo>
                    <a:pt x="219" y="5"/>
                  </a:lnTo>
                  <a:lnTo>
                    <a:pt x="219" y="0"/>
                  </a:lnTo>
                  <a:lnTo>
                    <a:pt x="204" y="1"/>
                  </a:lnTo>
                  <a:lnTo>
                    <a:pt x="189" y="3"/>
                  </a:lnTo>
                  <a:lnTo>
                    <a:pt x="173" y="4"/>
                  </a:lnTo>
                  <a:lnTo>
                    <a:pt x="157" y="6"/>
                  </a:lnTo>
                  <a:lnTo>
                    <a:pt x="139" y="8"/>
                  </a:lnTo>
                  <a:lnTo>
                    <a:pt x="123" y="11"/>
                  </a:lnTo>
                  <a:lnTo>
                    <a:pt x="107" y="14"/>
                  </a:lnTo>
                  <a:lnTo>
                    <a:pt x="91" y="17"/>
                  </a:lnTo>
                  <a:lnTo>
                    <a:pt x="75" y="21"/>
                  </a:lnTo>
                  <a:lnTo>
                    <a:pt x="61" y="27"/>
                  </a:lnTo>
                  <a:lnTo>
                    <a:pt x="47" y="32"/>
                  </a:lnTo>
                  <a:lnTo>
                    <a:pt x="35" y="38"/>
                  </a:lnTo>
                  <a:lnTo>
                    <a:pt x="23" y="44"/>
                  </a:lnTo>
                  <a:lnTo>
                    <a:pt x="13" y="50"/>
                  </a:lnTo>
                  <a:lnTo>
                    <a:pt x="6" y="58"/>
                  </a:lnTo>
                  <a:lnTo>
                    <a:pt x="0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8" name="Freeform 121"/>
            <p:cNvSpPr>
              <a:spLocks/>
            </p:cNvSpPr>
            <p:nvPr/>
          </p:nvSpPr>
          <p:spPr bwMode="auto">
            <a:xfrm>
              <a:off x="3675" y="3075"/>
              <a:ext cx="30" cy="25"/>
            </a:xfrm>
            <a:custGeom>
              <a:avLst/>
              <a:gdLst>
                <a:gd name="T0" fmla="*/ 0 w 235"/>
                <a:gd name="T1" fmla="*/ 0 h 195"/>
                <a:gd name="T2" fmla="*/ 0 w 235"/>
                <a:gd name="T3" fmla="*/ 0 h 195"/>
                <a:gd name="T4" fmla="*/ 0 w 235"/>
                <a:gd name="T5" fmla="*/ 0 h 195"/>
                <a:gd name="T6" fmla="*/ 0 w 235"/>
                <a:gd name="T7" fmla="*/ 0 h 195"/>
                <a:gd name="T8" fmla="*/ 0 w 235"/>
                <a:gd name="T9" fmla="*/ 0 h 195"/>
                <a:gd name="T10" fmla="*/ 0 w 235"/>
                <a:gd name="T11" fmla="*/ 0 h 195"/>
                <a:gd name="T12" fmla="*/ 0 w 235"/>
                <a:gd name="T13" fmla="*/ 0 h 195"/>
                <a:gd name="T14" fmla="*/ 0 w 235"/>
                <a:gd name="T15" fmla="*/ 0 h 195"/>
                <a:gd name="T16" fmla="*/ 0 w 235"/>
                <a:gd name="T17" fmla="*/ 0 h 195"/>
                <a:gd name="T18" fmla="*/ 0 w 235"/>
                <a:gd name="T19" fmla="*/ 0 h 195"/>
                <a:gd name="T20" fmla="*/ 0 w 235"/>
                <a:gd name="T21" fmla="*/ 0 h 195"/>
                <a:gd name="T22" fmla="*/ 0 w 235"/>
                <a:gd name="T23" fmla="*/ 0 h 195"/>
                <a:gd name="T24" fmla="*/ 0 w 235"/>
                <a:gd name="T25" fmla="*/ 0 h 195"/>
                <a:gd name="T26" fmla="*/ 0 w 235"/>
                <a:gd name="T27" fmla="*/ 0 h 195"/>
                <a:gd name="T28" fmla="*/ 0 w 235"/>
                <a:gd name="T29" fmla="*/ 0 h 195"/>
                <a:gd name="T30" fmla="*/ 0 w 235"/>
                <a:gd name="T31" fmla="*/ 0 h 195"/>
                <a:gd name="T32" fmla="*/ 0 w 235"/>
                <a:gd name="T33" fmla="*/ 0 h 195"/>
                <a:gd name="T34" fmla="*/ 0 w 235"/>
                <a:gd name="T35" fmla="*/ 0 h 195"/>
                <a:gd name="T36" fmla="*/ 0 w 235"/>
                <a:gd name="T37" fmla="*/ 0 h 195"/>
                <a:gd name="T38" fmla="*/ 0 w 235"/>
                <a:gd name="T39" fmla="*/ 0 h 195"/>
                <a:gd name="T40" fmla="*/ 0 w 235"/>
                <a:gd name="T41" fmla="*/ 0 h 195"/>
                <a:gd name="T42" fmla="*/ 0 w 235"/>
                <a:gd name="T43" fmla="*/ 0 h 195"/>
                <a:gd name="T44" fmla="*/ 0 w 235"/>
                <a:gd name="T45" fmla="*/ 0 h 195"/>
                <a:gd name="T46" fmla="*/ 0 w 235"/>
                <a:gd name="T47" fmla="*/ 0 h 195"/>
                <a:gd name="T48" fmla="*/ 0 w 235"/>
                <a:gd name="T49" fmla="*/ 0 h 195"/>
                <a:gd name="T50" fmla="*/ 0 w 235"/>
                <a:gd name="T51" fmla="*/ 0 h 195"/>
                <a:gd name="T52" fmla="*/ 0 w 235"/>
                <a:gd name="T53" fmla="*/ 0 h 195"/>
                <a:gd name="T54" fmla="*/ 0 w 235"/>
                <a:gd name="T55" fmla="*/ 0 h 195"/>
                <a:gd name="T56" fmla="*/ 0 w 235"/>
                <a:gd name="T57" fmla="*/ 0 h 195"/>
                <a:gd name="T58" fmla="*/ 0 w 235"/>
                <a:gd name="T59" fmla="*/ 0 h 195"/>
                <a:gd name="T60" fmla="*/ 0 w 235"/>
                <a:gd name="T61" fmla="*/ 0 h 195"/>
                <a:gd name="T62" fmla="*/ 0 w 235"/>
                <a:gd name="T63" fmla="*/ 0 h 195"/>
                <a:gd name="T64" fmla="*/ 0 w 235"/>
                <a:gd name="T65" fmla="*/ 0 h 195"/>
                <a:gd name="T66" fmla="*/ 0 w 235"/>
                <a:gd name="T67" fmla="*/ 0 h 195"/>
                <a:gd name="T68" fmla="*/ 0 w 235"/>
                <a:gd name="T69" fmla="*/ 0 h 195"/>
                <a:gd name="T70" fmla="*/ 0 w 235"/>
                <a:gd name="T71" fmla="*/ 0 h 195"/>
                <a:gd name="T72" fmla="*/ 0 w 235"/>
                <a:gd name="T73" fmla="*/ 0 h 1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5" h="195">
                  <a:moveTo>
                    <a:pt x="235" y="191"/>
                  </a:moveTo>
                  <a:lnTo>
                    <a:pt x="235" y="191"/>
                  </a:lnTo>
                  <a:lnTo>
                    <a:pt x="223" y="181"/>
                  </a:lnTo>
                  <a:lnTo>
                    <a:pt x="211" y="169"/>
                  </a:lnTo>
                  <a:lnTo>
                    <a:pt x="198" y="155"/>
                  </a:lnTo>
                  <a:lnTo>
                    <a:pt x="185" y="141"/>
                  </a:lnTo>
                  <a:lnTo>
                    <a:pt x="171" y="125"/>
                  </a:lnTo>
                  <a:lnTo>
                    <a:pt x="158" y="109"/>
                  </a:lnTo>
                  <a:lnTo>
                    <a:pt x="144" y="93"/>
                  </a:lnTo>
                  <a:lnTo>
                    <a:pt x="129" y="76"/>
                  </a:lnTo>
                  <a:lnTo>
                    <a:pt x="114" y="61"/>
                  </a:lnTo>
                  <a:lnTo>
                    <a:pt x="100" y="47"/>
                  </a:lnTo>
                  <a:lnTo>
                    <a:pt x="84" y="34"/>
                  </a:lnTo>
                  <a:lnTo>
                    <a:pt x="68" y="22"/>
                  </a:lnTo>
                  <a:lnTo>
                    <a:pt x="52" y="13"/>
                  </a:lnTo>
                  <a:lnTo>
                    <a:pt x="35" y="5"/>
                  </a:lnTo>
                  <a:lnTo>
                    <a:pt x="17" y="1"/>
                  </a:lnTo>
                  <a:lnTo>
                    <a:pt x="0" y="0"/>
                  </a:lnTo>
                  <a:lnTo>
                    <a:pt x="0" y="4"/>
                  </a:lnTo>
                  <a:lnTo>
                    <a:pt x="17" y="5"/>
                  </a:lnTo>
                  <a:lnTo>
                    <a:pt x="33" y="10"/>
                  </a:lnTo>
                  <a:lnTo>
                    <a:pt x="50" y="17"/>
                  </a:lnTo>
                  <a:lnTo>
                    <a:pt x="66" y="26"/>
                  </a:lnTo>
                  <a:lnTo>
                    <a:pt x="81" y="38"/>
                  </a:lnTo>
                  <a:lnTo>
                    <a:pt x="96" y="50"/>
                  </a:lnTo>
                  <a:lnTo>
                    <a:pt x="111" y="64"/>
                  </a:lnTo>
                  <a:lnTo>
                    <a:pt x="126" y="80"/>
                  </a:lnTo>
                  <a:lnTo>
                    <a:pt x="140" y="97"/>
                  </a:lnTo>
                  <a:lnTo>
                    <a:pt x="154" y="113"/>
                  </a:lnTo>
                  <a:lnTo>
                    <a:pt x="167" y="129"/>
                  </a:lnTo>
                  <a:lnTo>
                    <a:pt x="181" y="144"/>
                  </a:lnTo>
                  <a:lnTo>
                    <a:pt x="195" y="159"/>
                  </a:lnTo>
                  <a:lnTo>
                    <a:pt x="207" y="172"/>
                  </a:lnTo>
                  <a:lnTo>
                    <a:pt x="220" y="184"/>
                  </a:lnTo>
                  <a:lnTo>
                    <a:pt x="232" y="195"/>
                  </a:lnTo>
                  <a:lnTo>
                    <a:pt x="235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9" name="Freeform 122"/>
            <p:cNvSpPr>
              <a:spLocks/>
            </p:cNvSpPr>
            <p:nvPr/>
          </p:nvSpPr>
          <p:spPr bwMode="auto">
            <a:xfrm>
              <a:off x="3705" y="3094"/>
              <a:ext cx="26" cy="7"/>
            </a:xfrm>
            <a:custGeom>
              <a:avLst/>
              <a:gdLst>
                <a:gd name="T0" fmla="*/ 0 w 210"/>
                <a:gd name="T1" fmla="*/ 0 h 53"/>
                <a:gd name="T2" fmla="*/ 0 w 210"/>
                <a:gd name="T3" fmla="*/ 0 h 53"/>
                <a:gd name="T4" fmla="*/ 0 w 210"/>
                <a:gd name="T5" fmla="*/ 0 h 53"/>
                <a:gd name="T6" fmla="*/ 0 w 210"/>
                <a:gd name="T7" fmla="*/ 0 h 53"/>
                <a:gd name="T8" fmla="*/ 0 w 210"/>
                <a:gd name="T9" fmla="*/ 0 h 53"/>
                <a:gd name="T10" fmla="*/ 0 w 210"/>
                <a:gd name="T11" fmla="*/ 0 h 53"/>
                <a:gd name="T12" fmla="*/ 0 w 210"/>
                <a:gd name="T13" fmla="*/ 0 h 53"/>
                <a:gd name="T14" fmla="*/ 0 w 210"/>
                <a:gd name="T15" fmla="*/ 0 h 53"/>
                <a:gd name="T16" fmla="*/ 0 w 210"/>
                <a:gd name="T17" fmla="*/ 0 h 53"/>
                <a:gd name="T18" fmla="*/ 0 w 210"/>
                <a:gd name="T19" fmla="*/ 0 h 53"/>
                <a:gd name="T20" fmla="*/ 0 w 210"/>
                <a:gd name="T21" fmla="*/ 0 h 53"/>
                <a:gd name="T22" fmla="*/ 0 w 210"/>
                <a:gd name="T23" fmla="*/ 0 h 53"/>
                <a:gd name="T24" fmla="*/ 0 w 210"/>
                <a:gd name="T25" fmla="*/ 0 h 53"/>
                <a:gd name="T26" fmla="*/ 0 w 210"/>
                <a:gd name="T27" fmla="*/ 0 h 53"/>
                <a:gd name="T28" fmla="*/ 0 w 210"/>
                <a:gd name="T29" fmla="*/ 0 h 53"/>
                <a:gd name="T30" fmla="*/ 0 w 210"/>
                <a:gd name="T31" fmla="*/ 0 h 53"/>
                <a:gd name="T32" fmla="*/ 0 w 210"/>
                <a:gd name="T33" fmla="*/ 0 h 53"/>
                <a:gd name="T34" fmla="*/ 0 w 210"/>
                <a:gd name="T35" fmla="*/ 0 h 53"/>
                <a:gd name="T36" fmla="*/ 0 w 210"/>
                <a:gd name="T37" fmla="*/ 0 h 53"/>
                <a:gd name="T38" fmla="*/ 0 w 210"/>
                <a:gd name="T39" fmla="*/ 0 h 53"/>
                <a:gd name="T40" fmla="*/ 0 w 210"/>
                <a:gd name="T41" fmla="*/ 0 h 53"/>
                <a:gd name="T42" fmla="*/ 0 w 210"/>
                <a:gd name="T43" fmla="*/ 0 h 53"/>
                <a:gd name="T44" fmla="*/ 0 w 210"/>
                <a:gd name="T45" fmla="*/ 0 h 53"/>
                <a:gd name="T46" fmla="*/ 0 w 210"/>
                <a:gd name="T47" fmla="*/ 0 h 53"/>
                <a:gd name="T48" fmla="*/ 0 w 210"/>
                <a:gd name="T49" fmla="*/ 0 h 53"/>
                <a:gd name="T50" fmla="*/ 0 w 210"/>
                <a:gd name="T51" fmla="*/ 0 h 53"/>
                <a:gd name="T52" fmla="*/ 0 w 210"/>
                <a:gd name="T53" fmla="*/ 0 h 53"/>
                <a:gd name="T54" fmla="*/ 0 w 210"/>
                <a:gd name="T55" fmla="*/ 0 h 53"/>
                <a:gd name="T56" fmla="*/ 0 w 210"/>
                <a:gd name="T57" fmla="*/ 0 h 53"/>
                <a:gd name="T58" fmla="*/ 0 w 210"/>
                <a:gd name="T59" fmla="*/ 0 h 53"/>
                <a:gd name="T60" fmla="*/ 0 w 210"/>
                <a:gd name="T61" fmla="*/ 0 h 53"/>
                <a:gd name="T62" fmla="*/ 0 w 210"/>
                <a:gd name="T63" fmla="*/ 0 h 53"/>
                <a:gd name="T64" fmla="*/ 0 w 210"/>
                <a:gd name="T65" fmla="*/ 0 h 53"/>
                <a:gd name="T66" fmla="*/ 0 w 210"/>
                <a:gd name="T67" fmla="*/ 0 h 53"/>
                <a:gd name="T68" fmla="*/ 0 w 210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0" h="53">
                  <a:moveTo>
                    <a:pt x="207" y="0"/>
                  </a:moveTo>
                  <a:lnTo>
                    <a:pt x="195" y="5"/>
                  </a:lnTo>
                  <a:lnTo>
                    <a:pt x="182" y="11"/>
                  </a:lnTo>
                  <a:lnTo>
                    <a:pt x="168" y="17"/>
                  </a:lnTo>
                  <a:lnTo>
                    <a:pt x="154" y="22"/>
                  </a:lnTo>
                  <a:lnTo>
                    <a:pt x="140" y="27"/>
                  </a:lnTo>
                  <a:lnTo>
                    <a:pt x="125" y="32"/>
                  </a:lnTo>
                  <a:lnTo>
                    <a:pt x="110" y="37"/>
                  </a:lnTo>
                  <a:lnTo>
                    <a:pt x="96" y="40"/>
                  </a:lnTo>
                  <a:lnTo>
                    <a:pt x="82" y="43"/>
                  </a:lnTo>
                  <a:lnTo>
                    <a:pt x="69" y="46"/>
                  </a:lnTo>
                  <a:lnTo>
                    <a:pt x="55" y="47"/>
                  </a:lnTo>
                  <a:lnTo>
                    <a:pt x="42" y="47"/>
                  </a:lnTo>
                  <a:lnTo>
                    <a:pt x="31" y="46"/>
                  </a:lnTo>
                  <a:lnTo>
                    <a:pt x="21" y="44"/>
                  </a:lnTo>
                  <a:lnTo>
                    <a:pt x="11" y="40"/>
                  </a:lnTo>
                  <a:lnTo>
                    <a:pt x="3" y="35"/>
                  </a:lnTo>
                  <a:lnTo>
                    <a:pt x="0" y="39"/>
                  </a:lnTo>
                  <a:lnTo>
                    <a:pt x="9" y="44"/>
                  </a:lnTo>
                  <a:lnTo>
                    <a:pt x="19" y="49"/>
                  </a:lnTo>
                  <a:lnTo>
                    <a:pt x="30" y="51"/>
                  </a:lnTo>
                  <a:lnTo>
                    <a:pt x="42" y="53"/>
                  </a:lnTo>
                  <a:lnTo>
                    <a:pt x="55" y="53"/>
                  </a:lnTo>
                  <a:lnTo>
                    <a:pt x="70" y="51"/>
                  </a:lnTo>
                  <a:lnTo>
                    <a:pt x="83" y="48"/>
                  </a:lnTo>
                  <a:lnTo>
                    <a:pt x="97" y="45"/>
                  </a:lnTo>
                  <a:lnTo>
                    <a:pt x="112" y="41"/>
                  </a:lnTo>
                  <a:lnTo>
                    <a:pt x="126" y="37"/>
                  </a:lnTo>
                  <a:lnTo>
                    <a:pt x="141" y="32"/>
                  </a:lnTo>
                  <a:lnTo>
                    <a:pt x="156" y="27"/>
                  </a:lnTo>
                  <a:lnTo>
                    <a:pt x="170" y="21"/>
                  </a:lnTo>
                  <a:lnTo>
                    <a:pt x="183" y="15"/>
                  </a:lnTo>
                  <a:lnTo>
                    <a:pt x="197" y="9"/>
                  </a:lnTo>
                  <a:lnTo>
                    <a:pt x="210" y="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Freeform 123"/>
            <p:cNvSpPr>
              <a:spLocks/>
            </p:cNvSpPr>
            <p:nvPr/>
          </p:nvSpPr>
          <p:spPr bwMode="auto">
            <a:xfrm>
              <a:off x="3731" y="3091"/>
              <a:ext cx="24" cy="23"/>
            </a:xfrm>
            <a:custGeom>
              <a:avLst/>
              <a:gdLst>
                <a:gd name="T0" fmla="*/ 0 w 192"/>
                <a:gd name="T1" fmla="*/ 0 h 184"/>
                <a:gd name="T2" fmla="*/ 0 w 192"/>
                <a:gd name="T3" fmla="*/ 0 h 184"/>
                <a:gd name="T4" fmla="*/ 0 w 192"/>
                <a:gd name="T5" fmla="*/ 0 h 184"/>
                <a:gd name="T6" fmla="*/ 0 w 192"/>
                <a:gd name="T7" fmla="*/ 0 h 184"/>
                <a:gd name="T8" fmla="*/ 0 w 192"/>
                <a:gd name="T9" fmla="*/ 0 h 184"/>
                <a:gd name="T10" fmla="*/ 0 w 192"/>
                <a:gd name="T11" fmla="*/ 0 h 184"/>
                <a:gd name="T12" fmla="*/ 0 w 192"/>
                <a:gd name="T13" fmla="*/ 0 h 184"/>
                <a:gd name="T14" fmla="*/ 0 w 192"/>
                <a:gd name="T15" fmla="*/ 0 h 184"/>
                <a:gd name="T16" fmla="*/ 0 w 192"/>
                <a:gd name="T17" fmla="*/ 0 h 184"/>
                <a:gd name="T18" fmla="*/ 0 w 192"/>
                <a:gd name="T19" fmla="*/ 0 h 184"/>
                <a:gd name="T20" fmla="*/ 0 w 192"/>
                <a:gd name="T21" fmla="*/ 0 h 184"/>
                <a:gd name="T22" fmla="*/ 0 w 192"/>
                <a:gd name="T23" fmla="*/ 0 h 184"/>
                <a:gd name="T24" fmla="*/ 0 w 192"/>
                <a:gd name="T25" fmla="*/ 0 h 184"/>
                <a:gd name="T26" fmla="*/ 0 w 192"/>
                <a:gd name="T27" fmla="*/ 0 h 184"/>
                <a:gd name="T28" fmla="*/ 0 w 192"/>
                <a:gd name="T29" fmla="*/ 0 h 184"/>
                <a:gd name="T30" fmla="*/ 0 w 192"/>
                <a:gd name="T31" fmla="*/ 0 h 184"/>
                <a:gd name="T32" fmla="*/ 0 w 192"/>
                <a:gd name="T33" fmla="*/ 0 h 184"/>
                <a:gd name="T34" fmla="*/ 0 w 192"/>
                <a:gd name="T35" fmla="*/ 0 h 184"/>
                <a:gd name="T36" fmla="*/ 0 w 192"/>
                <a:gd name="T37" fmla="*/ 0 h 184"/>
                <a:gd name="T38" fmla="*/ 0 w 192"/>
                <a:gd name="T39" fmla="*/ 0 h 184"/>
                <a:gd name="T40" fmla="*/ 0 w 192"/>
                <a:gd name="T41" fmla="*/ 0 h 1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2" h="184">
                  <a:moveTo>
                    <a:pt x="0" y="34"/>
                  </a:moveTo>
                  <a:lnTo>
                    <a:pt x="12" y="28"/>
                  </a:lnTo>
                  <a:lnTo>
                    <a:pt x="22" y="23"/>
                  </a:lnTo>
                  <a:lnTo>
                    <a:pt x="32" y="18"/>
                  </a:lnTo>
                  <a:lnTo>
                    <a:pt x="40" y="13"/>
                  </a:lnTo>
                  <a:lnTo>
                    <a:pt x="47" y="10"/>
                  </a:lnTo>
                  <a:lnTo>
                    <a:pt x="52" y="7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161" y="0"/>
                  </a:lnTo>
                  <a:lnTo>
                    <a:pt x="192" y="14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5" y="181"/>
                  </a:lnTo>
                  <a:lnTo>
                    <a:pt x="90" y="181"/>
                  </a:lnTo>
                  <a:lnTo>
                    <a:pt x="83" y="182"/>
                  </a:lnTo>
                  <a:lnTo>
                    <a:pt x="74" y="182"/>
                  </a:lnTo>
                  <a:lnTo>
                    <a:pt x="64" y="182"/>
                  </a:lnTo>
                  <a:lnTo>
                    <a:pt x="53" y="183"/>
                  </a:lnTo>
                  <a:lnTo>
                    <a:pt x="41" y="18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1" name="Freeform 124"/>
            <p:cNvSpPr>
              <a:spLocks/>
            </p:cNvSpPr>
            <p:nvPr/>
          </p:nvSpPr>
          <p:spPr bwMode="auto">
            <a:xfrm>
              <a:off x="3730" y="3091"/>
              <a:ext cx="8" cy="4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0 w 59"/>
                <a:gd name="T5" fmla="*/ 0 h 33"/>
                <a:gd name="T6" fmla="*/ 0 w 59"/>
                <a:gd name="T7" fmla="*/ 0 h 33"/>
                <a:gd name="T8" fmla="*/ 0 w 59"/>
                <a:gd name="T9" fmla="*/ 0 h 33"/>
                <a:gd name="T10" fmla="*/ 0 w 59"/>
                <a:gd name="T11" fmla="*/ 0 h 33"/>
                <a:gd name="T12" fmla="*/ 0 w 59"/>
                <a:gd name="T13" fmla="*/ 0 h 33"/>
                <a:gd name="T14" fmla="*/ 0 w 59"/>
                <a:gd name="T15" fmla="*/ 0 h 33"/>
                <a:gd name="T16" fmla="*/ 0 w 59"/>
                <a:gd name="T17" fmla="*/ 0 h 33"/>
                <a:gd name="T18" fmla="*/ 0 w 59"/>
                <a:gd name="T19" fmla="*/ 0 h 33"/>
                <a:gd name="T20" fmla="*/ 0 w 59"/>
                <a:gd name="T21" fmla="*/ 0 h 33"/>
                <a:gd name="T22" fmla="*/ 0 w 59"/>
                <a:gd name="T23" fmla="*/ 0 h 33"/>
                <a:gd name="T24" fmla="*/ 0 w 59"/>
                <a:gd name="T25" fmla="*/ 0 h 33"/>
                <a:gd name="T26" fmla="*/ 0 w 59"/>
                <a:gd name="T27" fmla="*/ 0 h 33"/>
                <a:gd name="T28" fmla="*/ 0 w 59"/>
                <a:gd name="T29" fmla="*/ 0 h 33"/>
                <a:gd name="T30" fmla="*/ 0 w 59"/>
                <a:gd name="T31" fmla="*/ 0 h 33"/>
                <a:gd name="T32" fmla="*/ 0 w 59"/>
                <a:gd name="T33" fmla="*/ 0 h 33"/>
                <a:gd name="T34" fmla="*/ 0 w 59"/>
                <a:gd name="T35" fmla="*/ 0 h 33"/>
                <a:gd name="T36" fmla="*/ 0 w 59"/>
                <a:gd name="T37" fmla="*/ 0 h 33"/>
                <a:gd name="T38" fmla="*/ 0 w 59"/>
                <a:gd name="T39" fmla="*/ 0 h 33"/>
                <a:gd name="T40" fmla="*/ 0 w 59"/>
                <a:gd name="T41" fmla="*/ 0 h 33"/>
                <a:gd name="T42" fmla="*/ 0 w 59"/>
                <a:gd name="T43" fmla="*/ 0 h 33"/>
                <a:gd name="T44" fmla="*/ 0 w 59"/>
                <a:gd name="T45" fmla="*/ 0 h 33"/>
                <a:gd name="T46" fmla="*/ 0 w 59"/>
                <a:gd name="T47" fmla="*/ 0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" h="33">
                  <a:moveTo>
                    <a:pt x="58" y="0"/>
                  </a:moveTo>
                  <a:lnTo>
                    <a:pt x="57" y="0"/>
                  </a:lnTo>
                  <a:lnTo>
                    <a:pt x="56" y="0"/>
                  </a:lnTo>
                  <a:lnTo>
                    <a:pt x="53" y="2"/>
                  </a:lnTo>
                  <a:lnTo>
                    <a:pt x="48" y="5"/>
                  </a:lnTo>
                  <a:lnTo>
                    <a:pt x="41" y="8"/>
                  </a:lnTo>
                  <a:lnTo>
                    <a:pt x="33" y="13"/>
                  </a:lnTo>
                  <a:lnTo>
                    <a:pt x="23" y="18"/>
                  </a:lnTo>
                  <a:lnTo>
                    <a:pt x="12" y="23"/>
                  </a:lnTo>
                  <a:lnTo>
                    <a:pt x="0" y="29"/>
                  </a:lnTo>
                  <a:lnTo>
                    <a:pt x="3" y="33"/>
                  </a:lnTo>
                  <a:lnTo>
                    <a:pt x="15" y="27"/>
                  </a:lnTo>
                  <a:lnTo>
                    <a:pt x="26" y="22"/>
                  </a:lnTo>
                  <a:lnTo>
                    <a:pt x="35" y="17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5" y="6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2" name="Freeform 125"/>
            <p:cNvSpPr>
              <a:spLocks/>
            </p:cNvSpPr>
            <p:nvPr/>
          </p:nvSpPr>
          <p:spPr bwMode="auto">
            <a:xfrm>
              <a:off x="3738" y="3091"/>
              <a:ext cx="13" cy="0"/>
            </a:xfrm>
            <a:custGeom>
              <a:avLst/>
              <a:gdLst>
                <a:gd name="T0" fmla="*/ 0 w 107"/>
                <a:gd name="T1" fmla="*/ 0 h 9"/>
                <a:gd name="T2" fmla="*/ 0 w 107"/>
                <a:gd name="T3" fmla="*/ 0 h 9"/>
                <a:gd name="T4" fmla="*/ 0 w 107"/>
                <a:gd name="T5" fmla="*/ 0 h 9"/>
                <a:gd name="T6" fmla="*/ 0 w 107"/>
                <a:gd name="T7" fmla="*/ 0 h 9"/>
                <a:gd name="T8" fmla="*/ 0 w 107"/>
                <a:gd name="T9" fmla="*/ 0 h 9"/>
                <a:gd name="T10" fmla="*/ 0 w 107"/>
                <a:gd name="T11" fmla="*/ 0 h 9"/>
                <a:gd name="T12" fmla="*/ 0 w 107"/>
                <a:gd name="T13" fmla="*/ 0 h 9"/>
                <a:gd name="T14" fmla="*/ 0 w 107"/>
                <a:gd name="T15" fmla="*/ 0 h 9"/>
                <a:gd name="T16" fmla="*/ 0 w 107"/>
                <a:gd name="T17" fmla="*/ 0 h 9"/>
                <a:gd name="T18" fmla="*/ 0 w 107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9">
                  <a:moveTo>
                    <a:pt x="107" y="2"/>
                  </a:moveTo>
                  <a:lnTo>
                    <a:pt x="105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105" y="5"/>
                  </a:lnTo>
                  <a:lnTo>
                    <a:pt x="103" y="3"/>
                  </a:lnTo>
                  <a:lnTo>
                    <a:pt x="107" y="2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3" name="Freeform 126"/>
            <p:cNvSpPr>
              <a:spLocks/>
            </p:cNvSpPr>
            <p:nvPr/>
          </p:nvSpPr>
          <p:spPr bwMode="auto">
            <a:xfrm>
              <a:off x="3751" y="3091"/>
              <a:ext cx="5" cy="18"/>
            </a:xfrm>
            <a:custGeom>
              <a:avLst/>
              <a:gdLst>
                <a:gd name="T0" fmla="*/ 0 w 36"/>
                <a:gd name="T1" fmla="*/ 0 h 142"/>
                <a:gd name="T2" fmla="*/ 0 w 36"/>
                <a:gd name="T3" fmla="*/ 0 h 142"/>
                <a:gd name="T4" fmla="*/ 0 w 36"/>
                <a:gd name="T5" fmla="*/ 0 h 142"/>
                <a:gd name="T6" fmla="*/ 0 w 36"/>
                <a:gd name="T7" fmla="*/ 0 h 142"/>
                <a:gd name="T8" fmla="*/ 0 w 36"/>
                <a:gd name="T9" fmla="*/ 0 h 142"/>
                <a:gd name="T10" fmla="*/ 0 w 36"/>
                <a:gd name="T11" fmla="*/ 0 h 142"/>
                <a:gd name="T12" fmla="*/ 0 w 36"/>
                <a:gd name="T13" fmla="*/ 0 h 142"/>
                <a:gd name="T14" fmla="*/ 0 w 36"/>
                <a:gd name="T15" fmla="*/ 0 h 142"/>
                <a:gd name="T16" fmla="*/ 0 w 36"/>
                <a:gd name="T17" fmla="*/ 0 h 142"/>
                <a:gd name="T18" fmla="*/ 0 w 36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142">
                  <a:moveTo>
                    <a:pt x="34" y="142"/>
                  </a:moveTo>
                  <a:lnTo>
                    <a:pt x="36" y="140"/>
                  </a:lnTo>
                  <a:lnTo>
                    <a:pt x="4" y="0"/>
                  </a:lnTo>
                  <a:lnTo>
                    <a:pt x="0" y="1"/>
                  </a:lnTo>
                  <a:lnTo>
                    <a:pt x="31" y="141"/>
                  </a:lnTo>
                  <a:lnTo>
                    <a:pt x="32" y="138"/>
                  </a:lnTo>
                  <a:lnTo>
                    <a:pt x="34" y="142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4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4" name="Freeform 127"/>
            <p:cNvSpPr>
              <a:spLocks/>
            </p:cNvSpPr>
            <p:nvPr/>
          </p:nvSpPr>
          <p:spPr bwMode="auto">
            <a:xfrm>
              <a:off x="3743" y="3108"/>
              <a:ext cx="12" cy="6"/>
            </a:xfrm>
            <a:custGeom>
              <a:avLst/>
              <a:gdLst>
                <a:gd name="T0" fmla="*/ 0 w 95"/>
                <a:gd name="T1" fmla="*/ 0 h 46"/>
                <a:gd name="T2" fmla="*/ 0 w 95"/>
                <a:gd name="T3" fmla="*/ 0 h 46"/>
                <a:gd name="T4" fmla="*/ 0 w 95"/>
                <a:gd name="T5" fmla="*/ 0 h 46"/>
                <a:gd name="T6" fmla="*/ 0 w 95"/>
                <a:gd name="T7" fmla="*/ 0 h 46"/>
                <a:gd name="T8" fmla="*/ 0 w 95"/>
                <a:gd name="T9" fmla="*/ 0 h 46"/>
                <a:gd name="T10" fmla="*/ 0 w 95"/>
                <a:gd name="T11" fmla="*/ 0 h 46"/>
                <a:gd name="T12" fmla="*/ 0 w 95"/>
                <a:gd name="T13" fmla="*/ 0 h 46"/>
                <a:gd name="T14" fmla="*/ 0 w 95"/>
                <a:gd name="T15" fmla="*/ 0 h 46"/>
                <a:gd name="T16" fmla="*/ 0 w 95"/>
                <a:gd name="T17" fmla="*/ 0 h 46"/>
                <a:gd name="T18" fmla="*/ 0 w 95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46">
                  <a:moveTo>
                    <a:pt x="1" y="46"/>
                  </a:moveTo>
                  <a:lnTo>
                    <a:pt x="3" y="45"/>
                  </a:lnTo>
                  <a:lnTo>
                    <a:pt x="95" y="4"/>
                  </a:lnTo>
                  <a:lnTo>
                    <a:pt x="93" y="0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1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Freeform 128"/>
            <p:cNvSpPr>
              <a:spLocks/>
            </p:cNvSpPr>
            <p:nvPr/>
          </p:nvSpPr>
          <p:spPr bwMode="auto">
            <a:xfrm>
              <a:off x="3736" y="3113"/>
              <a:ext cx="7" cy="1"/>
            </a:xfrm>
            <a:custGeom>
              <a:avLst/>
              <a:gdLst>
                <a:gd name="T0" fmla="*/ 0 w 61"/>
                <a:gd name="T1" fmla="*/ 0 h 7"/>
                <a:gd name="T2" fmla="*/ 0 w 61"/>
                <a:gd name="T3" fmla="*/ 0 h 7"/>
                <a:gd name="T4" fmla="*/ 0 w 61"/>
                <a:gd name="T5" fmla="*/ 0 h 7"/>
                <a:gd name="T6" fmla="*/ 0 w 61"/>
                <a:gd name="T7" fmla="*/ 0 h 7"/>
                <a:gd name="T8" fmla="*/ 0 w 61"/>
                <a:gd name="T9" fmla="*/ 0 h 7"/>
                <a:gd name="T10" fmla="*/ 0 w 61"/>
                <a:gd name="T11" fmla="*/ 0 h 7"/>
                <a:gd name="T12" fmla="*/ 0 w 61"/>
                <a:gd name="T13" fmla="*/ 0 h 7"/>
                <a:gd name="T14" fmla="*/ 0 w 61"/>
                <a:gd name="T15" fmla="*/ 0 h 7"/>
                <a:gd name="T16" fmla="*/ 0 w 61"/>
                <a:gd name="T17" fmla="*/ 0 h 7"/>
                <a:gd name="T18" fmla="*/ 0 w 61"/>
                <a:gd name="T19" fmla="*/ 0 h 7"/>
                <a:gd name="T20" fmla="*/ 0 w 61"/>
                <a:gd name="T21" fmla="*/ 0 h 7"/>
                <a:gd name="T22" fmla="*/ 0 w 61"/>
                <a:gd name="T23" fmla="*/ 0 h 7"/>
                <a:gd name="T24" fmla="*/ 0 w 61"/>
                <a:gd name="T25" fmla="*/ 0 h 7"/>
                <a:gd name="T26" fmla="*/ 0 w 61"/>
                <a:gd name="T27" fmla="*/ 0 h 7"/>
                <a:gd name="T28" fmla="*/ 0 w 61"/>
                <a:gd name="T29" fmla="*/ 0 h 7"/>
                <a:gd name="T30" fmla="*/ 0 w 61"/>
                <a:gd name="T31" fmla="*/ 0 h 7"/>
                <a:gd name="T32" fmla="*/ 0 w 61"/>
                <a:gd name="T33" fmla="*/ 0 h 7"/>
                <a:gd name="T34" fmla="*/ 0 w 61"/>
                <a:gd name="T35" fmla="*/ 0 h 7"/>
                <a:gd name="T36" fmla="*/ 0 w 61"/>
                <a:gd name="T37" fmla="*/ 0 h 7"/>
                <a:gd name="T38" fmla="*/ 0 w 61"/>
                <a:gd name="T39" fmla="*/ 0 h 7"/>
                <a:gd name="T40" fmla="*/ 0 w 61"/>
                <a:gd name="T41" fmla="*/ 0 h 7"/>
                <a:gd name="T42" fmla="*/ 0 w 61"/>
                <a:gd name="T43" fmla="*/ 0 h 7"/>
                <a:gd name="T44" fmla="*/ 0 w 61"/>
                <a:gd name="T45" fmla="*/ 0 h 7"/>
                <a:gd name="T46" fmla="*/ 0 w 61"/>
                <a:gd name="T47" fmla="*/ 0 h 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1" h="7">
                  <a:moveTo>
                    <a:pt x="0" y="5"/>
                  </a:moveTo>
                  <a:lnTo>
                    <a:pt x="3" y="7"/>
                  </a:lnTo>
                  <a:lnTo>
                    <a:pt x="15" y="6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5" y="5"/>
                  </a:lnTo>
                  <a:lnTo>
                    <a:pt x="52" y="5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1"/>
                  </a:lnTo>
                  <a:lnTo>
                    <a:pt x="15" y="1"/>
                  </a:lnTo>
                  <a:lnTo>
                    <a:pt x="3" y="2"/>
                  </a:lnTo>
                  <a:lnTo>
                    <a:pt x="5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Freeform 129"/>
            <p:cNvSpPr>
              <a:spLocks/>
            </p:cNvSpPr>
            <p:nvPr/>
          </p:nvSpPr>
          <p:spPr bwMode="auto">
            <a:xfrm>
              <a:off x="3730" y="3094"/>
              <a:ext cx="6" cy="20"/>
            </a:xfrm>
            <a:custGeom>
              <a:avLst/>
              <a:gdLst>
                <a:gd name="T0" fmla="*/ 0 w 46"/>
                <a:gd name="T1" fmla="*/ 0 h 152"/>
                <a:gd name="T2" fmla="*/ 0 w 46"/>
                <a:gd name="T3" fmla="*/ 0 h 152"/>
                <a:gd name="T4" fmla="*/ 0 w 46"/>
                <a:gd name="T5" fmla="*/ 0 h 152"/>
                <a:gd name="T6" fmla="*/ 0 w 46"/>
                <a:gd name="T7" fmla="*/ 0 h 152"/>
                <a:gd name="T8" fmla="*/ 0 w 46"/>
                <a:gd name="T9" fmla="*/ 0 h 152"/>
                <a:gd name="T10" fmla="*/ 0 w 46"/>
                <a:gd name="T11" fmla="*/ 0 h 152"/>
                <a:gd name="T12" fmla="*/ 0 w 46"/>
                <a:gd name="T13" fmla="*/ 0 h 152"/>
                <a:gd name="T14" fmla="*/ 0 w 46"/>
                <a:gd name="T15" fmla="*/ 0 h 152"/>
                <a:gd name="T16" fmla="*/ 0 w 46"/>
                <a:gd name="T17" fmla="*/ 0 h 152"/>
                <a:gd name="T18" fmla="*/ 0 w 46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52">
                  <a:moveTo>
                    <a:pt x="1" y="0"/>
                  </a:moveTo>
                  <a:lnTo>
                    <a:pt x="0" y="3"/>
                  </a:lnTo>
                  <a:lnTo>
                    <a:pt x="41" y="152"/>
                  </a:lnTo>
                  <a:lnTo>
                    <a:pt x="46" y="151"/>
                  </a:lnTo>
                  <a:lnTo>
                    <a:pt x="5" y="1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Freeform 130"/>
            <p:cNvSpPr>
              <a:spLocks/>
            </p:cNvSpPr>
            <p:nvPr/>
          </p:nvSpPr>
          <p:spPr bwMode="auto">
            <a:xfrm>
              <a:off x="3588" y="3096"/>
              <a:ext cx="65" cy="36"/>
            </a:xfrm>
            <a:custGeom>
              <a:avLst/>
              <a:gdLst>
                <a:gd name="T0" fmla="*/ 62 w 65"/>
                <a:gd name="T1" fmla="*/ 15 h 36"/>
                <a:gd name="T2" fmla="*/ 65 w 65"/>
                <a:gd name="T3" fmla="*/ 33 h 36"/>
                <a:gd name="T4" fmla="*/ 36 w 65"/>
                <a:gd name="T5" fmla="*/ 35 h 36"/>
                <a:gd name="T6" fmla="*/ 6 w 65"/>
                <a:gd name="T7" fmla="*/ 36 h 36"/>
                <a:gd name="T8" fmla="*/ 0 w 65"/>
                <a:gd name="T9" fmla="*/ 23 h 36"/>
                <a:gd name="T10" fmla="*/ 6 w 65"/>
                <a:gd name="T11" fmla="*/ 9 h 36"/>
                <a:gd name="T12" fmla="*/ 35 w 65"/>
                <a:gd name="T13" fmla="*/ 3 h 36"/>
                <a:gd name="T14" fmla="*/ 65 w 65"/>
                <a:gd name="T15" fmla="*/ 0 h 36"/>
                <a:gd name="T16" fmla="*/ 62 w 65"/>
                <a:gd name="T17" fmla="*/ 1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36">
                  <a:moveTo>
                    <a:pt x="62" y="15"/>
                  </a:moveTo>
                  <a:lnTo>
                    <a:pt x="65" y="33"/>
                  </a:lnTo>
                  <a:lnTo>
                    <a:pt x="36" y="35"/>
                  </a:lnTo>
                  <a:lnTo>
                    <a:pt x="6" y="36"/>
                  </a:lnTo>
                  <a:lnTo>
                    <a:pt x="0" y="23"/>
                  </a:lnTo>
                  <a:lnTo>
                    <a:pt x="6" y="9"/>
                  </a:lnTo>
                  <a:lnTo>
                    <a:pt x="35" y="3"/>
                  </a:lnTo>
                  <a:lnTo>
                    <a:pt x="65" y="0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8" name="Freeform 131"/>
            <p:cNvSpPr>
              <a:spLocks/>
            </p:cNvSpPr>
            <p:nvPr/>
          </p:nvSpPr>
          <p:spPr bwMode="auto">
            <a:xfrm>
              <a:off x="3661" y="3068"/>
              <a:ext cx="35" cy="23"/>
            </a:xfrm>
            <a:custGeom>
              <a:avLst/>
              <a:gdLst>
                <a:gd name="T0" fmla="*/ 0 w 281"/>
                <a:gd name="T1" fmla="*/ 0 h 175"/>
                <a:gd name="T2" fmla="*/ 0 w 281"/>
                <a:gd name="T3" fmla="*/ 0 h 175"/>
                <a:gd name="T4" fmla="*/ 0 w 281"/>
                <a:gd name="T5" fmla="*/ 0 h 175"/>
                <a:gd name="T6" fmla="*/ 0 w 281"/>
                <a:gd name="T7" fmla="*/ 0 h 175"/>
                <a:gd name="T8" fmla="*/ 0 w 281"/>
                <a:gd name="T9" fmla="*/ 0 h 175"/>
                <a:gd name="T10" fmla="*/ 0 w 281"/>
                <a:gd name="T11" fmla="*/ 0 h 175"/>
                <a:gd name="T12" fmla="*/ 0 w 281"/>
                <a:gd name="T13" fmla="*/ 0 h 175"/>
                <a:gd name="T14" fmla="*/ 0 w 281"/>
                <a:gd name="T15" fmla="*/ 0 h 175"/>
                <a:gd name="T16" fmla="*/ 0 w 281"/>
                <a:gd name="T17" fmla="*/ 0 h 175"/>
                <a:gd name="T18" fmla="*/ 0 w 281"/>
                <a:gd name="T19" fmla="*/ 0 h 175"/>
                <a:gd name="T20" fmla="*/ 0 w 281"/>
                <a:gd name="T21" fmla="*/ 0 h 175"/>
                <a:gd name="T22" fmla="*/ 0 w 281"/>
                <a:gd name="T23" fmla="*/ 0 h 175"/>
                <a:gd name="T24" fmla="*/ 0 w 281"/>
                <a:gd name="T25" fmla="*/ 0 h 175"/>
                <a:gd name="T26" fmla="*/ 0 w 281"/>
                <a:gd name="T27" fmla="*/ 0 h 175"/>
                <a:gd name="T28" fmla="*/ 0 w 281"/>
                <a:gd name="T29" fmla="*/ 0 h 175"/>
                <a:gd name="T30" fmla="*/ 0 w 281"/>
                <a:gd name="T31" fmla="*/ 0 h 175"/>
                <a:gd name="T32" fmla="*/ 0 w 281"/>
                <a:gd name="T33" fmla="*/ 0 h 175"/>
                <a:gd name="T34" fmla="*/ 0 w 281"/>
                <a:gd name="T35" fmla="*/ 0 h 175"/>
                <a:gd name="T36" fmla="*/ 0 w 281"/>
                <a:gd name="T37" fmla="*/ 0 h 175"/>
                <a:gd name="T38" fmla="*/ 0 w 281"/>
                <a:gd name="T39" fmla="*/ 0 h 175"/>
                <a:gd name="T40" fmla="*/ 0 w 281"/>
                <a:gd name="T41" fmla="*/ 0 h 175"/>
                <a:gd name="T42" fmla="*/ 0 w 281"/>
                <a:gd name="T43" fmla="*/ 0 h 175"/>
                <a:gd name="T44" fmla="*/ 0 w 281"/>
                <a:gd name="T45" fmla="*/ 0 h 175"/>
                <a:gd name="T46" fmla="*/ 0 w 281"/>
                <a:gd name="T47" fmla="*/ 0 h 175"/>
                <a:gd name="T48" fmla="*/ 0 w 281"/>
                <a:gd name="T49" fmla="*/ 0 h 175"/>
                <a:gd name="T50" fmla="*/ 0 w 281"/>
                <a:gd name="T51" fmla="*/ 0 h 175"/>
                <a:gd name="T52" fmla="*/ 0 w 281"/>
                <a:gd name="T53" fmla="*/ 0 h 175"/>
                <a:gd name="T54" fmla="*/ 0 w 281"/>
                <a:gd name="T55" fmla="*/ 0 h 175"/>
                <a:gd name="T56" fmla="*/ 0 w 281"/>
                <a:gd name="T57" fmla="*/ 0 h 175"/>
                <a:gd name="T58" fmla="*/ 0 w 281"/>
                <a:gd name="T59" fmla="*/ 0 h 175"/>
                <a:gd name="T60" fmla="*/ 0 w 281"/>
                <a:gd name="T61" fmla="*/ 0 h 175"/>
                <a:gd name="T62" fmla="*/ 0 w 281"/>
                <a:gd name="T63" fmla="*/ 0 h 175"/>
                <a:gd name="T64" fmla="*/ 0 w 281"/>
                <a:gd name="T65" fmla="*/ 0 h 175"/>
                <a:gd name="T66" fmla="*/ 0 w 281"/>
                <a:gd name="T67" fmla="*/ 0 h 1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1" h="175">
                  <a:moveTo>
                    <a:pt x="281" y="73"/>
                  </a:moveTo>
                  <a:lnTo>
                    <a:pt x="281" y="71"/>
                  </a:lnTo>
                  <a:lnTo>
                    <a:pt x="280" y="66"/>
                  </a:lnTo>
                  <a:lnTo>
                    <a:pt x="277" y="59"/>
                  </a:lnTo>
                  <a:lnTo>
                    <a:pt x="274" y="51"/>
                  </a:lnTo>
                  <a:lnTo>
                    <a:pt x="270" y="41"/>
                  </a:lnTo>
                  <a:lnTo>
                    <a:pt x="264" y="31"/>
                  </a:lnTo>
                  <a:lnTo>
                    <a:pt x="258" y="22"/>
                  </a:lnTo>
                  <a:lnTo>
                    <a:pt x="251" y="14"/>
                  </a:lnTo>
                  <a:lnTo>
                    <a:pt x="246" y="11"/>
                  </a:lnTo>
                  <a:lnTo>
                    <a:pt x="241" y="8"/>
                  </a:lnTo>
                  <a:lnTo>
                    <a:pt x="234" y="6"/>
                  </a:lnTo>
                  <a:lnTo>
                    <a:pt x="227" y="4"/>
                  </a:lnTo>
                  <a:lnTo>
                    <a:pt x="220" y="2"/>
                  </a:lnTo>
                  <a:lnTo>
                    <a:pt x="211" y="1"/>
                  </a:lnTo>
                  <a:lnTo>
                    <a:pt x="203" y="0"/>
                  </a:lnTo>
                  <a:lnTo>
                    <a:pt x="194" y="0"/>
                  </a:lnTo>
                  <a:lnTo>
                    <a:pt x="186" y="0"/>
                  </a:lnTo>
                  <a:lnTo>
                    <a:pt x="177" y="0"/>
                  </a:lnTo>
                  <a:lnTo>
                    <a:pt x="169" y="0"/>
                  </a:lnTo>
                  <a:lnTo>
                    <a:pt x="160" y="0"/>
                  </a:lnTo>
                  <a:lnTo>
                    <a:pt x="153" y="2"/>
                  </a:lnTo>
                  <a:lnTo>
                    <a:pt x="146" y="3"/>
                  </a:lnTo>
                  <a:lnTo>
                    <a:pt x="141" y="4"/>
                  </a:lnTo>
                  <a:lnTo>
                    <a:pt x="136" y="6"/>
                  </a:lnTo>
                  <a:lnTo>
                    <a:pt x="131" y="9"/>
                  </a:lnTo>
                  <a:lnTo>
                    <a:pt x="125" y="12"/>
                  </a:lnTo>
                  <a:lnTo>
                    <a:pt x="117" y="16"/>
                  </a:lnTo>
                  <a:lnTo>
                    <a:pt x="110" y="21"/>
                  </a:lnTo>
                  <a:lnTo>
                    <a:pt x="101" y="26"/>
                  </a:lnTo>
                  <a:lnTo>
                    <a:pt x="92" y="31"/>
                  </a:lnTo>
                  <a:lnTo>
                    <a:pt x="83" y="35"/>
                  </a:lnTo>
                  <a:lnTo>
                    <a:pt x="74" y="40"/>
                  </a:lnTo>
                  <a:lnTo>
                    <a:pt x="65" y="45"/>
                  </a:lnTo>
                  <a:lnTo>
                    <a:pt x="57" y="50"/>
                  </a:lnTo>
                  <a:lnTo>
                    <a:pt x="49" y="53"/>
                  </a:lnTo>
                  <a:lnTo>
                    <a:pt x="42" y="56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7" y="64"/>
                  </a:lnTo>
                  <a:lnTo>
                    <a:pt x="26" y="65"/>
                  </a:lnTo>
                  <a:lnTo>
                    <a:pt x="24" y="66"/>
                  </a:lnTo>
                  <a:lnTo>
                    <a:pt x="22" y="67"/>
                  </a:lnTo>
                  <a:lnTo>
                    <a:pt x="19" y="70"/>
                  </a:lnTo>
                  <a:lnTo>
                    <a:pt x="16" y="73"/>
                  </a:lnTo>
                  <a:lnTo>
                    <a:pt x="13" y="76"/>
                  </a:lnTo>
                  <a:lnTo>
                    <a:pt x="10" y="80"/>
                  </a:lnTo>
                  <a:lnTo>
                    <a:pt x="7" y="85"/>
                  </a:lnTo>
                  <a:lnTo>
                    <a:pt x="4" y="91"/>
                  </a:lnTo>
                  <a:lnTo>
                    <a:pt x="2" y="97"/>
                  </a:lnTo>
                  <a:lnTo>
                    <a:pt x="1" y="104"/>
                  </a:lnTo>
                  <a:lnTo>
                    <a:pt x="0" y="113"/>
                  </a:lnTo>
                  <a:lnTo>
                    <a:pt x="1" y="122"/>
                  </a:lnTo>
                  <a:lnTo>
                    <a:pt x="2" y="132"/>
                  </a:lnTo>
                  <a:lnTo>
                    <a:pt x="5" y="144"/>
                  </a:lnTo>
                  <a:lnTo>
                    <a:pt x="12" y="162"/>
                  </a:lnTo>
                  <a:lnTo>
                    <a:pt x="21" y="172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1" y="168"/>
                  </a:lnTo>
                  <a:lnTo>
                    <a:pt x="58" y="162"/>
                  </a:lnTo>
                  <a:lnTo>
                    <a:pt x="63" y="158"/>
                  </a:lnTo>
                  <a:lnTo>
                    <a:pt x="65" y="156"/>
                  </a:lnTo>
                  <a:lnTo>
                    <a:pt x="105" y="98"/>
                  </a:lnTo>
                  <a:lnTo>
                    <a:pt x="165" y="87"/>
                  </a:lnTo>
                  <a:lnTo>
                    <a:pt x="198" y="123"/>
                  </a:lnTo>
                  <a:lnTo>
                    <a:pt x="281" y="73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9" name="Freeform 132"/>
            <p:cNvSpPr>
              <a:spLocks/>
            </p:cNvSpPr>
            <p:nvPr/>
          </p:nvSpPr>
          <p:spPr bwMode="auto">
            <a:xfrm>
              <a:off x="3693" y="3070"/>
              <a:ext cx="5" cy="8"/>
            </a:xfrm>
            <a:custGeom>
              <a:avLst/>
              <a:gdLst>
                <a:gd name="T0" fmla="*/ 0 w 41"/>
                <a:gd name="T1" fmla="*/ 0 h 65"/>
                <a:gd name="T2" fmla="*/ 0 w 41"/>
                <a:gd name="T3" fmla="*/ 0 h 65"/>
                <a:gd name="T4" fmla="*/ 0 w 41"/>
                <a:gd name="T5" fmla="*/ 0 h 65"/>
                <a:gd name="T6" fmla="*/ 0 w 41"/>
                <a:gd name="T7" fmla="*/ 0 h 65"/>
                <a:gd name="T8" fmla="*/ 0 w 41"/>
                <a:gd name="T9" fmla="*/ 0 h 65"/>
                <a:gd name="T10" fmla="*/ 0 w 41"/>
                <a:gd name="T11" fmla="*/ 0 h 65"/>
                <a:gd name="T12" fmla="*/ 0 w 41"/>
                <a:gd name="T13" fmla="*/ 0 h 65"/>
                <a:gd name="T14" fmla="*/ 0 w 41"/>
                <a:gd name="T15" fmla="*/ 0 h 65"/>
                <a:gd name="T16" fmla="*/ 0 w 41"/>
                <a:gd name="T17" fmla="*/ 0 h 65"/>
                <a:gd name="T18" fmla="*/ 0 w 41"/>
                <a:gd name="T19" fmla="*/ 0 h 65"/>
                <a:gd name="T20" fmla="*/ 0 w 41"/>
                <a:gd name="T21" fmla="*/ 0 h 65"/>
                <a:gd name="T22" fmla="*/ 0 w 41"/>
                <a:gd name="T23" fmla="*/ 0 h 65"/>
                <a:gd name="T24" fmla="*/ 0 w 41"/>
                <a:gd name="T25" fmla="*/ 0 h 65"/>
                <a:gd name="T26" fmla="*/ 0 w 41"/>
                <a:gd name="T27" fmla="*/ 0 h 65"/>
                <a:gd name="T28" fmla="*/ 0 w 41"/>
                <a:gd name="T29" fmla="*/ 0 h 65"/>
                <a:gd name="T30" fmla="*/ 0 w 41"/>
                <a:gd name="T31" fmla="*/ 0 h 65"/>
                <a:gd name="T32" fmla="*/ 0 w 41"/>
                <a:gd name="T33" fmla="*/ 0 h 65"/>
                <a:gd name="T34" fmla="*/ 0 w 41"/>
                <a:gd name="T35" fmla="*/ 0 h 65"/>
                <a:gd name="T36" fmla="*/ 0 w 41"/>
                <a:gd name="T37" fmla="*/ 0 h 65"/>
                <a:gd name="T38" fmla="*/ 0 w 41"/>
                <a:gd name="T39" fmla="*/ 0 h 65"/>
                <a:gd name="T40" fmla="*/ 0 w 41"/>
                <a:gd name="T41" fmla="*/ 0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65">
                  <a:moveTo>
                    <a:pt x="0" y="10"/>
                  </a:moveTo>
                  <a:lnTo>
                    <a:pt x="0" y="10"/>
                  </a:lnTo>
                  <a:lnTo>
                    <a:pt x="7" y="16"/>
                  </a:lnTo>
                  <a:lnTo>
                    <a:pt x="13" y="25"/>
                  </a:lnTo>
                  <a:lnTo>
                    <a:pt x="17" y="34"/>
                  </a:lnTo>
                  <a:lnTo>
                    <a:pt x="22" y="43"/>
                  </a:lnTo>
                  <a:lnTo>
                    <a:pt x="25" y="51"/>
                  </a:lnTo>
                  <a:lnTo>
                    <a:pt x="27" y="58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41" y="63"/>
                  </a:lnTo>
                  <a:lnTo>
                    <a:pt x="40" y="61"/>
                  </a:lnTo>
                  <a:lnTo>
                    <a:pt x="39" y="55"/>
                  </a:lnTo>
                  <a:lnTo>
                    <a:pt x="35" y="48"/>
                  </a:lnTo>
                  <a:lnTo>
                    <a:pt x="32" y="40"/>
                  </a:lnTo>
                  <a:lnTo>
                    <a:pt x="28" y="29"/>
                  </a:lnTo>
                  <a:lnTo>
                    <a:pt x="22" y="19"/>
                  </a:lnTo>
                  <a:lnTo>
                    <a:pt x="15" y="8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0" name="Freeform 133"/>
            <p:cNvSpPr>
              <a:spLocks/>
            </p:cNvSpPr>
            <p:nvPr/>
          </p:nvSpPr>
          <p:spPr bwMode="auto">
            <a:xfrm>
              <a:off x="3678" y="3068"/>
              <a:ext cx="15" cy="3"/>
            </a:xfrm>
            <a:custGeom>
              <a:avLst/>
              <a:gdLst>
                <a:gd name="T0" fmla="*/ 0 w 121"/>
                <a:gd name="T1" fmla="*/ 0 h 25"/>
                <a:gd name="T2" fmla="*/ 0 w 121"/>
                <a:gd name="T3" fmla="*/ 0 h 25"/>
                <a:gd name="T4" fmla="*/ 0 w 121"/>
                <a:gd name="T5" fmla="*/ 0 h 25"/>
                <a:gd name="T6" fmla="*/ 0 w 121"/>
                <a:gd name="T7" fmla="*/ 0 h 25"/>
                <a:gd name="T8" fmla="*/ 0 w 121"/>
                <a:gd name="T9" fmla="*/ 0 h 25"/>
                <a:gd name="T10" fmla="*/ 0 w 121"/>
                <a:gd name="T11" fmla="*/ 0 h 25"/>
                <a:gd name="T12" fmla="*/ 0 w 121"/>
                <a:gd name="T13" fmla="*/ 0 h 25"/>
                <a:gd name="T14" fmla="*/ 0 w 121"/>
                <a:gd name="T15" fmla="*/ 0 h 25"/>
                <a:gd name="T16" fmla="*/ 0 w 121"/>
                <a:gd name="T17" fmla="*/ 0 h 25"/>
                <a:gd name="T18" fmla="*/ 0 w 121"/>
                <a:gd name="T19" fmla="*/ 0 h 25"/>
                <a:gd name="T20" fmla="*/ 0 w 121"/>
                <a:gd name="T21" fmla="*/ 0 h 25"/>
                <a:gd name="T22" fmla="*/ 0 w 121"/>
                <a:gd name="T23" fmla="*/ 0 h 25"/>
                <a:gd name="T24" fmla="*/ 0 w 121"/>
                <a:gd name="T25" fmla="*/ 0 h 25"/>
                <a:gd name="T26" fmla="*/ 0 w 121"/>
                <a:gd name="T27" fmla="*/ 0 h 25"/>
                <a:gd name="T28" fmla="*/ 0 w 121"/>
                <a:gd name="T29" fmla="*/ 0 h 25"/>
                <a:gd name="T30" fmla="*/ 0 w 121"/>
                <a:gd name="T31" fmla="*/ 0 h 25"/>
                <a:gd name="T32" fmla="*/ 0 w 121"/>
                <a:gd name="T33" fmla="*/ 0 h 25"/>
                <a:gd name="T34" fmla="*/ 0 w 121"/>
                <a:gd name="T35" fmla="*/ 0 h 25"/>
                <a:gd name="T36" fmla="*/ 0 w 121"/>
                <a:gd name="T37" fmla="*/ 0 h 25"/>
                <a:gd name="T38" fmla="*/ 0 w 121"/>
                <a:gd name="T39" fmla="*/ 0 h 25"/>
                <a:gd name="T40" fmla="*/ 0 w 121"/>
                <a:gd name="T41" fmla="*/ 0 h 25"/>
                <a:gd name="T42" fmla="*/ 0 w 121"/>
                <a:gd name="T43" fmla="*/ 0 h 25"/>
                <a:gd name="T44" fmla="*/ 0 w 121"/>
                <a:gd name="T45" fmla="*/ 0 h 25"/>
                <a:gd name="T46" fmla="*/ 0 w 121"/>
                <a:gd name="T47" fmla="*/ 0 h 25"/>
                <a:gd name="T48" fmla="*/ 0 w 121"/>
                <a:gd name="T49" fmla="*/ 0 h 25"/>
                <a:gd name="T50" fmla="*/ 0 w 121"/>
                <a:gd name="T51" fmla="*/ 0 h 25"/>
                <a:gd name="T52" fmla="*/ 0 w 121"/>
                <a:gd name="T53" fmla="*/ 0 h 25"/>
                <a:gd name="T54" fmla="*/ 0 w 121"/>
                <a:gd name="T55" fmla="*/ 0 h 25"/>
                <a:gd name="T56" fmla="*/ 0 w 121"/>
                <a:gd name="T57" fmla="*/ 0 h 25"/>
                <a:gd name="T58" fmla="*/ 0 w 121"/>
                <a:gd name="T59" fmla="*/ 0 h 25"/>
                <a:gd name="T60" fmla="*/ 0 w 121"/>
                <a:gd name="T61" fmla="*/ 0 h 25"/>
                <a:gd name="T62" fmla="*/ 0 w 121"/>
                <a:gd name="T63" fmla="*/ 0 h 25"/>
                <a:gd name="T64" fmla="*/ 0 w 121"/>
                <a:gd name="T65" fmla="*/ 0 h 25"/>
                <a:gd name="T66" fmla="*/ 0 w 121"/>
                <a:gd name="T67" fmla="*/ 0 h 25"/>
                <a:gd name="T68" fmla="*/ 0 w 121"/>
                <a:gd name="T69" fmla="*/ 0 h 25"/>
                <a:gd name="T70" fmla="*/ 0 w 121"/>
                <a:gd name="T71" fmla="*/ 0 h 25"/>
                <a:gd name="T72" fmla="*/ 0 w 121"/>
                <a:gd name="T73" fmla="*/ 0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1" h="25">
                  <a:moveTo>
                    <a:pt x="5" y="18"/>
                  </a:moveTo>
                  <a:lnTo>
                    <a:pt x="5" y="17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20" y="13"/>
                  </a:lnTo>
                  <a:lnTo>
                    <a:pt x="27" y="12"/>
                  </a:lnTo>
                  <a:lnTo>
                    <a:pt x="36" y="12"/>
                  </a:lnTo>
                  <a:lnTo>
                    <a:pt x="44" y="11"/>
                  </a:lnTo>
                  <a:lnTo>
                    <a:pt x="53" y="11"/>
                  </a:lnTo>
                  <a:lnTo>
                    <a:pt x="61" y="11"/>
                  </a:lnTo>
                  <a:lnTo>
                    <a:pt x="69" y="12"/>
                  </a:lnTo>
                  <a:lnTo>
                    <a:pt x="77" y="13"/>
                  </a:lnTo>
                  <a:lnTo>
                    <a:pt x="86" y="14"/>
                  </a:lnTo>
                  <a:lnTo>
                    <a:pt x="93" y="16"/>
                  </a:lnTo>
                  <a:lnTo>
                    <a:pt x="100" y="17"/>
                  </a:lnTo>
                  <a:lnTo>
                    <a:pt x="106" y="20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21" y="15"/>
                  </a:lnTo>
                  <a:lnTo>
                    <a:pt x="116" y="12"/>
                  </a:lnTo>
                  <a:lnTo>
                    <a:pt x="110" y="9"/>
                  </a:lnTo>
                  <a:lnTo>
                    <a:pt x="103" y="7"/>
                  </a:lnTo>
                  <a:lnTo>
                    <a:pt x="95" y="4"/>
                  </a:lnTo>
                  <a:lnTo>
                    <a:pt x="87" y="3"/>
                  </a:lnTo>
                  <a:lnTo>
                    <a:pt x="79" y="2"/>
                  </a:lnTo>
                  <a:lnTo>
                    <a:pt x="70" y="1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26" y="1"/>
                  </a:lnTo>
                  <a:lnTo>
                    <a:pt x="19" y="2"/>
                  </a:lnTo>
                  <a:lnTo>
                    <a:pt x="12" y="3"/>
                  </a:lnTo>
                  <a:lnTo>
                    <a:pt x="6" y="5"/>
                  </a:lnTo>
                  <a:lnTo>
                    <a:pt x="0" y="8"/>
                  </a:lnTo>
                  <a:lnTo>
                    <a:pt x="0" y="7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1" name="Freeform 134"/>
            <p:cNvSpPr>
              <a:spLocks/>
            </p:cNvSpPr>
            <p:nvPr/>
          </p:nvSpPr>
          <p:spPr bwMode="auto">
            <a:xfrm>
              <a:off x="3665" y="3069"/>
              <a:ext cx="14" cy="8"/>
            </a:xfrm>
            <a:custGeom>
              <a:avLst/>
              <a:gdLst>
                <a:gd name="T0" fmla="*/ 0 w 113"/>
                <a:gd name="T1" fmla="*/ 0 h 68"/>
                <a:gd name="T2" fmla="*/ 0 w 113"/>
                <a:gd name="T3" fmla="*/ 0 h 68"/>
                <a:gd name="T4" fmla="*/ 0 w 113"/>
                <a:gd name="T5" fmla="*/ 0 h 68"/>
                <a:gd name="T6" fmla="*/ 0 w 113"/>
                <a:gd name="T7" fmla="*/ 0 h 68"/>
                <a:gd name="T8" fmla="*/ 0 w 113"/>
                <a:gd name="T9" fmla="*/ 0 h 68"/>
                <a:gd name="T10" fmla="*/ 0 w 113"/>
                <a:gd name="T11" fmla="*/ 0 h 68"/>
                <a:gd name="T12" fmla="*/ 0 w 113"/>
                <a:gd name="T13" fmla="*/ 0 h 68"/>
                <a:gd name="T14" fmla="*/ 0 w 113"/>
                <a:gd name="T15" fmla="*/ 0 h 68"/>
                <a:gd name="T16" fmla="*/ 0 w 113"/>
                <a:gd name="T17" fmla="*/ 0 h 68"/>
                <a:gd name="T18" fmla="*/ 0 w 113"/>
                <a:gd name="T19" fmla="*/ 0 h 68"/>
                <a:gd name="T20" fmla="*/ 0 w 113"/>
                <a:gd name="T21" fmla="*/ 0 h 68"/>
                <a:gd name="T22" fmla="*/ 0 w 113"/>
                <a:gd name="T23" fmla="*/ 0 h 68"/>
                <a:gd name="T24" fmla="*/ 0 w 113"/>
                <a:gd name="T25" fmla="*/ 0 h 68"/>
                <a:gd name="T26" fmla="*/ 0 w 113"/>
                <a:gd name="T27" fmla="*/ 0 h 68"/>
                <a:gd name="T28" fmla="*/ 0 w 113"/>
                <a:gd name="T29" fmla="*/ 0 h 68"/>
                <a:gd name="T30" fmla="*/ 0 w 113"/>
                <a:gd name="T31" fmla="*/ 0 h 68"/>
                <a:gd name="T32" fmla="*/ 0 w 113"/>
                <a:gd name="T33" fmla="*/ 0 h 68"/>
                <a:gd name="T34" fmla="*/ 0 w 113"/>
                <a:gd name="T35" fmla="*/ 0 h 68"/>
                <a:gd name="T36" fmla="*/ 0 w 113"/>
                <a:gd name="T37" fmla="*/ 0 h 68"/>
                <a:gd name="T38" fmla="*/ 0 w 113"/>
                <a:gd name="T39" fmla="*/ 0 h 68"/>
                <a:gd name="T40" fmla="*/ 0 w 113"/>
                <a:gd name="T41" fmla="*/ 0 h 68"/>
                <a:gd name="T42" fmla="*/ 0 w 113"/>
                <a:gd name="T43" fmla="*/ 0 h 68"/>
                <a:gd name="T44" fmla="*/ 0 w 113"/>
                <a:gd name="T45" fmla="*/ 0 h 68"/>
                <a:gd name="T46" fmla="*/ 0 w 113"/>
                <a:gd name="T47" fmla="*/ 0 h 68"/>
                <a:gd name="T48" fmla="*/ 0 w 113"/>
                <a:gd name="T49" fmla="*/ 0 h 68"/>
                <a:gd name="T50" fmla="*/ 0 w 113"/>
                <a:gd name="T51" fmla="*/ 0 h 68"/>
                <a:gd name="T52" fmla="*/ 0 w 113"/>
                <a:gd name="T53" fmla="*/ 0 h 68"/>
                <a:gd name="T54" fmla="*/ 0 w 113"/>
                <a:gd name="T55" fmla="*/ 0 h 68"/>
                <a:gd name="T56" fmla="*/ 0 w 113"/>
                <a:gd name="T57" fmla="*/ 0 h 68"/>
                <a:gd name="T58" fmla="*/ 0 w 113"/>
                <a:gd name="T59" fmla="*/ 0 h 68"/>
                <a:gd name="T60" fmla="*/ 0 w 113"/>
                <a:gd name="T61" fmla="*/ 0 h 68"/>
                <a:gd name="T62" fmla="*/ 0 w 113"/>
                <a:gd name="T63" fmla="*/ 0 h 68"/>
                <a:gd name="T64" fmla="*/ 0 w 113"/>
                <a:gd name="T65" fmla="*/ 0 h 68"/>
                <a:gd name="T66" fmla="*/ 0 w 113"/>
                <a:gd name="T67" fmla="*/ 0 h 68"/>
                <a:gd name="T68" fmla="*/ 0 w 113"/>
                <a:gd name="T69" fmla="*/ 0 h 68"/>
                <a:gd name="T70" fmla="*/ 0 w 113"/>
                <a:gd name="T71" fmla="*/ 0 h 68"/>
                <a:gd name="T72" fmla="*/ 0 w 113"/>
                <a:gd name="T73" fmla="*/ 0 h 68"/>
                <a:gd name="T74" fmla="*/ 0 w 113"/>
                <a:gd name="T75" fmla="*/ 0 h 68"/>
                <a:gd name="T76" fmla="*/ 0 w 113"/>
                <a:gd name="T77" fmla="*/ 0 h 68"/>
                <a:gd name="T78" fmla="*/ 0 w 113"/>
                <a:gd name="T79" fmla="*/ 0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" h="68">
                  <a:moveTo>
                    <a:pt x="5" y="68"/>
                  </a:moveTo>
                  <a:lnTo>
                    <a:pt x="5" y="68"/>
                  </a:lnTo>
                  <a:lnTo>
                    <a:pt x="6" y="67"/>
                  </a:lnTo>
                  <a:lnTo>
                    <a:pt x="9" y="66"/>
                  </a:lnTo>
                  <a:lnTo>
                    <a:pt x="14" y="63"/>
                  </a:lnTo>
                  <a:lnTo>
                    <a:pt x="20" y="60"/>
                  </a:lnTo>
                  <a:lnTo>
                    <a:pt x="27" y="56"/>
                  </a:lnTo>
                  <a:lnTo>
                    <a:pt x="34" y="52"/>
                  </a:lnTo>
                  <a:lnTo>
                    <a:pt x="43" y="49"/>
                  </a:lnTo>
                  <a:lnTo>
                    <a:pt x="52" y="44"/>
                  </a:lnTo>
                  <a:lnTo>
                    <a:pt x="60" y="39"/>
                  </a:lnTo>
                  <a:lnTo>
                    <a:pt x="70" y="34"/>
                  </a:lnTo>
                  <a:lnTo>
                    <a:pt x="79" y="30"/>
                  </a:lnTo>
                  <a:lnTo>
                    <a:pt x="88" y="25"/>
                  </a:lnTo>
                  <a:lnTo>
                    <a:pt x="95" y="21"/>
                  </a:lnTo>
                  <a:lnTo>
                    <a:pt x="102" y="16"/>
                  </a:lnTo>
                  <a:lnTo>
                    <a:pt x="108" y="13"/>
                  </a:lnTo>
                  <a:lnTo>
                    <a:pt x="113" y="11"/>
                  </a:lnTo>
                  <a:lnTo>
                    <a:pt x="108" y="0"/>
                  </a:lnTo>
                  <a:lnTo>
                    <a:pt x="104" y="3"/>
                  </a:lnTo>
                  <a:lnTo>
                    <a:pt x="97" y="6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3" y="20"/>
                  </a:lnTo>
                  <a:lnTo>
                    <a:pt x="64" y="25"/>
                  </a:lnTo>
                  <a:lnTo>
                    <a:pt x="56" y="30"/>
                  </a:lnTo>
                  <a:lnTo>
                    <a:pt x="46" y="34"/>
                  </a:lnTo>
                  <a:lnTo>
                    <a:pt x="37" y="39"/>
                  </a:lnTo>
                  <a:lnTo>
                    <a:pt x="29" y="44"/>
                  </a:lnTo>
                  <a:lnTo>
                    <a:pt x="21" y="48"/>
                  </a:lnTo>
                  <a:lnTo>
                    <a:pt x="14" y="51"/>
                  </a:lnTo>
                  <a:lnTo>
                    <a:pt x="8" y="54"/>
                  </a:lnTo>
                  <a:lnTo>
                    <a:pt x="3" y="56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5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Freeform 135"/>
            <p:cNvSpPr>
              <a:spLocks/>
            </p:cNvSpPr>
            <p:nvPr/>
          </p:nvSpPr>
          <p:spPr bwMode="auto">
            <a:xfrm>
              <a:off x="3660" y="3076"/>
              <a:ext cx="5" cy="11"/>
            </a:xfrm>
            <a:custGeom>
              <a:avLst/>
              <a:gdLst>
                <a:gd name="T0" fmla="*/ 0 w 35"/>
                <a:gd name="T1" fmla="*/ 0 h 87"/>
                <a:gd name="T2" fmla="*/ 0 w 35"/>
                <a:gd name="T3" fmla="*/ 0 h 87"/>
                <a:gd name="T4" fmla="*/ 0 w 35"/>
                <a:gd name="T5" fmla="*/ 0 h 87"/>
                <a:gd name="T6" fmla="*/ 0 w 35"/>
                <a:gd name="T7" fmla="*/ 0 h 87"/>
                <a:gd name="T8" fmla="*/ 0 w 35"/>
                <a:gd name="T9" fmla="*/ 0 h 87"/>
                <a:gd name="T10" fmla="*/ 0 w 35"/>
                <a:gd name="T11" fmla="*/ 0 h 87"/>
                <a:gd name="T12" fmla="*/ 0 w 35"/>
                <a:gd name="T13" fmla="*/ 0 h 87"/>
                <a:gd name="T14" fmla="*/ 0 w 35"/>
                <a:gd name="T15" fmla="*/ 0 h 87"/>
                <a:gd name="T16" fmla="*/ 0 w 35"/>
                <a:gd name="T17" fmla="*/ 0 h 87"/>
                <a:gd name="T18" fmla="*/ 0 w 35"/>
                <a:gd name="T19" fmla="*/ 0 h 87"/>
                <a:gd name="T20" fmla="*/ 0 w 35"/>
                <a:gd name="T21" fmla="*/ 0 h 87"/>
                <a:gd name="T22" fmla="*/ 0 w 35"/>
                <a:gd name="T23" fmla="*/ 0 h 87"/>
                <a:gd name="T24" fmla="*/ 0 w 35"/>
                <a:gd name="T25" fmla="*/ 0 h 87"/>
                <a:gd name="T26" fmla="*/ 0 w 35"/>
                <a:gd name="T27" fmla="*/ 0 h 87"/>
                <a:gd name="T28" fmla="*/ 0 w 35"/>
                <a:gd name="T29" fmla="*/ 0 h 87"/>
                <a:gd name="T30" fmla="*/ 0 w 35"/>
                <a:gd name="T31" fmla="*/ 0 h 87"/>
                <a:gd name="T32" fmla="*/ 0 w 35"/>
                <a:gd name="T33" fmla="*/ 0 h 87"/>
                <a:gd name="T34" fmla="*/ 0 w 35"/>
                <a:gd name="T35" fmla="*/ 0 h 87"/>
                <a:gd name="T36" fmla="*/ 0 w 35"/>
                <a:gd name="T37" fmla="*/ 0 h 87"/>
                <a:gd name="T38" fmla="*/ 0 w 35"/>
                <a:gd name="T39" fmla="*/ 0 h 87"/>
                <a:gd name="T40" fmla="*/ 0 w 35"/>
                <a:gd name="T41" fmla="*/ 0 h 87"/>
                <a:gd name="T42" fmla="*/ 0 w 35"/>
                <a:gd name="T43" fmla="*/ 0 h 87"/>
                <a:gd name="T44" fmla="*/ 0 w 35"/>
                <a:gd name="T45" fmla="*/ 0 h 87"/>
                <a:gd name="T46" fmla="*/ 0 w 35"/>
                <a:gd name="T47" fmla="*/ 0 h 87"/>
                <a:gd name="T48" fmla="*/ 0 w 35"/>
                <a:gd name="T49" fmla="*/ 0 h 87"/>
                <a:gd name="T50" fmla="*/ 0 w 35"/>
                <a:gd name="T51" fmla="*/ 0 h 87"/>
                <a:gd name="T52" fmla="*/ 0 w 35"/>
                <a:gd name="T53" fmla="*/ 0 h 87"/>
                <a:gd name="T54" fmla="*/ 0 w 35"/>
                <a:gd name="T55" fmla="*/ 0 h 87"/>
                <a:gd name="T56" fmla="*/ 0 w 35"/>
                <a:gd name="T57" fmla="*/ 0 h 87"/>
                <a:gd name="T58" fmla="*/ 0 w 35"/>
                <a:gd name="T59" fmla="*/ 0 h 87"/>
                <a:gd name="T60" fmla="*/ 0 w 35"/>
                <a:gd name="T61" fmla="*/ 0 h 87"/>
                <a:gd name="T62" fmla="*/ 0 w 35"/>
                <a:gd name="T63" fmla="*/ 0 h 87"/>
                <a:gd name="T64" fmla="*/ 0 w 35"/>
                <a:gd name="T65" fmla="*/ 0 h 87"/>
                <a:gd name="T66" fmla="*/ 0 w 35"/>
                <a:gd name="T67" fmla="*/ 0 h 87"/>
                <a:gd name="T68" fmla="*/ 0 w 35"/>
                <a:gd name="T69" fmla="*/ 0 h 87"/>
                <a:gd name="T70" fmla="*/ 0 w 35"/>
                <a:gd name="T71" fmla="*/ 0 h 87"/>
                <a:gd name="T72" fmla="*/ 0 w 35"/>
                <a:gd name="T73" fmla="*/ 0 h 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5" h="87">
                  <a:moveTo>
                    <a:pt x="15" y="83"/>
                  </a:moveTo>
                  <a:lnTo>
                    <a:pt x="15" y="83"/>
                  </a:lnTo>
                  <a:lnTo>
                    <a:pt x="13" y="72"/>
                  </a:lnTo>
                  <a:lnTo>
                    <a:pt x="11" y="62"/>
                  </a:lnTo>
                  <a:lnTo>
                    <a:pt x="11" y="54"/>
                  </a:lnTo>
                  <a:lnTo>
                    <a:pt x="11" y="46"/>
                  </a:lnTo>
                  <a:lnTo>
                    <a:pt x="13" y="40"/>
                  </a:lnTo>
                  <a:lnTo>
                    <a:pt x="15" y="34"/>
                  </a:lnTo>
                  <a:lnTo>
                    <a:pt x="17" y="28"/>
                  </a:lnTo>
                  <a:lnTo>
                    <a:pt x="19" y="24"/>
                  </a:lnTo>
                  <a:lnTo>
                    <a:pt x="22" y="20"/>
                  </a:lnTo>
                  <a:lnTo>
                    <a:pt x="25" y="18"/>
                  </a:lnTo>
                  <a:lnTo>
                    <a:pt x="27" y="15"/>
                  </a:lnTo>
                  <a:lnTo>
                    <a:pt x="30" y="13"/>
                  </a:lnTo>
                  <a:lnTo>
                    <a:pt x="32" y="12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10" y="18"/>
                  </a:lnTo>
                  <a:lnTo>
                    <a:pt x="7" y="24"/>
                  </a:lnTo>
                  <a:lnTo>
                    <a:pt x="4" y="30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0" y="63"/>
                  </a:lnTo>
                  <a:lnTo>
                    <a:pt x="1" y="74"/>
                  </a:lnTo>
                  <a:lnTo>
                    <a:pt x="5" y="87"/>
                  </a:lnTo>
                  <a:lnTo>
                    <a:pt x="1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3" name="Freeform 136"/>
            <p:cNvSpPr>
              <a:spLocks/>
            </p:cNvSpPr>
            <p:nvPr/>
          </p:nvSpPr>
          <p:spPr bwMode="auto">
            <a:xfrm>
              <a:off x="3661" y="3087"/>
              <a:ext cx="9" cy="4"/>
            </a:xfrm>
            <a:custGeom>
              <a:avLst/>
              <a:gdLst>
                <a:gd name="T0" fmla="*/ 0 w 69"/>
                <a:gd name="T1" fmla="*/ 0 h 39"/>
                <a:gd name="T2" fmla="*/ 0 w 69"/>
                <a:gd name="T3" fmla="*/ 0 h 39"/>
                <a:gd name="T4" fmla="*/ 0 w 69"/>
                <a:gd name="T5" fmla="*/ 0 h 39"/>
                <a:gd name="T6" fmla="*/ 0 w 69"/>
                <a:gd name="T7" fmla="*/ 0 h 39"/>
                <a:gd name="T8" fmla="*/ 0 w 69"/>
                <a:gd name="T9" fmla="*/ 0 h 39"/>
                <a:gd name="T10" fmla="*/ 0 w 69"/>
                <a:gd name="T11" fmla="*/ 0 h 39"/>
                <a:gd name="T12" fmla="*/ 0 w 69"/>
                <a:gd name="T13" fmla="*/ 0 h 39"/>
                <a:gd name="T14" fmla="*/ 0 w 69"/>
                <a:gd name="T15" fmla="*/ 0 h 39"/>
                <a:gd name="T16" fmla="*/ 0 w 69"/>
                <a:gd name="T17" fmla="*/ 0 h 39"/>
                <a:gd name="T18" fmla="*/ 0 w 69"/>
                <a:gd name="T19" fmla="*/ 0 h 39"/>
                <a:gd name="T20" fmla="*/ 0 w 69"/>
                <a:gd name="T21" fmla="*/ 0 h 39"/>
                <a:gd name="T22" fmla="*/ 0 w 69"/>
                <a:gd name="T23" fmla="*/ 0 h 39"/>
                <a:gd name="T24" fmla="*/ 0 w 69"/>
                <a:gd name="T25" fmla="*/ 0 h 39"/>
                <a:gd name="T26" fmla="*/ 0 w 69"/>
                <a:gd name="T27" fmla="*/ 0 h 39"/>
                <a:gd name="T28" fmla="*/ 0 w 69"/>
                <a:gd name="T29" fmla="*/ 0 h 39"/>
                <a:gd name="T30" fmla="*/ 0 w 69"/>
                <a:gd name="T31" fmla="*/ 0 h 39"/>
                <a:gd name="T32" fmla="*/ 0 w 69"/>
                <a:gd name="T33" fmla="*/ 0 h 39"/>
                <a:gd name="T34" fmla="*/ 0 w 69"/>
                <a:gd name="T35" fmla="*/ 0 h 39"/>
                <a:gd name="T36" fmla="*/ 0 w 69"/>
                <a:gd name="T37" fmla="*/ 0 h 39"/>
                <a:gd name="T38" fmla="*/ 0 w 69"/>
                <a:gd name="T39" fmla="*/ 0 h 39"/>
                <a:gd name="T40" fmla="*/ 0 w 69"/>
                <a:gd name="T41" fmla="*/ 0 h 39"/>
                <a:gd name="T42" fmla="*/ 0 w 69"/>
                <a:gd name="T43" fmla="*/ 0 h 39"/>
                <a:gd name="T44" fmla="*/ 0 w 69"/>
                <a:gd name="T45" fmla="*/ 0 h 39"/>
                <a:gd name="T46" fmla="*/ 0 w 69"/>
                <a:gd name="T47" fmla="*/ 0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9" h="39">
                  <a:moveTo>
                    <a:pt x="61" y="10"/>
                  </a:moveTo>
                  <a:lnTo>
                    <a:pt x="61" y="10"/>
                  </a:lnTo>
                  <a:lnTo>
                    <a:pt x="59" y="12"/>
                  </a:lnTo>
                  <a:lnTo>
                    <a:pt x="55" y="16"/>
                  </a:lnTo>
                  <a:lnTo>
                    <a:pt x="48" y="22"/>
                  </a:lnTo>
                  <a:lnTo>
                    <a:pt x="40" y="26"/>
                  </a:lnTo>
                  <a:lnTo>
                    <a:pt x="32" y="28"/>
                  </a:lnTo>
                  <a:lnTo>
                    <a:pt x="24" y="25"/>
                  </a:lnTo>
                  <a:lnTo>
                    <a:pt x="17" y="18"/>
                  </a:lnTo>
                  <a:lnTo>
                    <a:pt x="10" y="0"/>
                  </a:lnTo>
                  <a:lnTo>
                    <a:pt x="0" y="4"/>
                  </a:lnTo>
                  <a:lnTo>
                    <a:pt x="8" y="23"/>
                  </a:lnTo>
                  <a:lnTo>
                    <a:pt x="18" y="35"/>
                  </a:lnTo>
                  <a:lnTo>
                    <a:pt x="31" y="39"/>
                  </a:lnTo>
                  <a:lnTo>
                    <a:pt x="44" y="36"/>
                  </a:lnTo>
                  <a:lnTo>
                    <a:pt x="54" y="31"/>
                  </a:lnTo>
                  <a:lnTo>
                    <a:pt x="62" y="24"/>
                  </a:lnTo>
                  <a:lnTo>
                    <a:pt x="67" y="20"/>
                  </a:lnTo>
                  <a:lnTo>
                    <a:pt x="69" y="17"/>
                  </a:lnTo>
                  <a:lnTo>
                    <a:pt x="6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Freeform 137"/>
            <p:cNvSpPr>
              <a:spLocks/>
            </p:cNvSpPr>
            <p:nvPr/>
          </p:nvSpPr>
          <p:spPr bwMode="auto">
            <a:xfrm>
              <a:off x="3669" y="3080"/>
              <a:ext cx="6" cy="9"/>
            </a:xfrm>
            <a:custGeom>
              <a:avLst/>
              <a:gdLst>
                <a:gd name="T0" fmla="*/ 0 w 49"/>
                <a:gd name="T1" fmla="*/ 0 h 66"/>
                <a:gd name="T2" fmla="*/ 0 w 49"/>
                <a:gd name="T3" fmla="*/ 0 h 66"/>
                <a:gd name="T4" fmla="*/ 0 w 49"/>
                <a:gd name="T5" fmla="*/ 0 h 66"/>
                <a:gd name="T6" fmla="*/ 0 w 49"/>
                <a:gd name="T7" fmla="*/ 0 h 66"/>
                <a:gd name="T8" fmla="*/ 0 w 49"/>
                <a:gd name="T9" fmla="*/ 0 h 66"/>
                <a:gd name="T10" fmla="*/ 0 w 49"/>
                <a:gd name="T11" fmla="*/ 0 h 66"/>
                <a:gd name="T12" fmla="*/ 0 w 49"/>
                <a:gd name="T13" fmla="*/ 0 h 66"/>
                <a:gd name="T14" fmla="*/ 0 w 49"/>
                <a:gd name="T15" fmla="*/ 0 h 66"/>
                <a:gd name="T16" fmla="*/ 0 w 49"/>
                <a:gd name="T17" fmla="*/ 0 h 66"/>
                <a:gd name="T18" fmla="*/ 0 w 49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66">
                  <a:moveTo>
                    <a:pt x="43" y="0"/>
                  </a:moveTo>
                  <a:lnTo>
                    <a:pt x="40" y="2"/>
                  </a:lnTo>
                  <a:lnTo>
                    <a:pt x="0" y="59"/>
                  </a:lnTo>
                  <a:lnTo>
                    <a:pt x="8" y="66"/>
                  </a:lnTo>
                  <a:lnTo>
                    <a:pt x="49" y="8"/>
                  </a:lnTo>
                  <a:lnTo>
                    <a:pt x="46" y="1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5" name="Freeform 138"/>
            <p:cNvSpPr>
              <a:spLocks/>
            </p:cNvSpPr>
            <p:nvPr/>
          </p:nvSpPr>
          <p:spPr bwMode="auto">
            <a:xfrm>
              <a:off x="3674" y="3079"/>
              <a:ext cx="9" cy="2"/>
            </a:xfrm>
            <a:custGeom>
              <a:avLst/>
              <a:gdLst>
                <a:gd name="T0" fmla="*/ 0 w 65"/>
                <a:gd name="T1" fmla="*/ 0 h 23"/>
                <a:gd name="T2" fmla="*/ 0 w 65"/>
                <a:gd name="T3" fmla="*/ 0 h 23"/>
                <a:gd name="T4" fmla="*/ 0 w 65"/>
                <a:gd name="T5" fmla="*/ 0 h 23"/>
                <a:gd name="T6" fmla="*/ 0 w 65"/>
                <a:gd name="T7" fmla="*/ 0 h 23"/>
                <a:gd name="T8" fmla="*/ 0 w 65"/>
                <a:gd name="T9" fmla="*/ 0 h 23"/>
                <a:gd name="T10" fmla="*/ 0 w 65"/>
                <a:gd name="T11" fmla="*/ 0 h 23"/>
                <a:gd name="T12" fmla="*/ 0 w 65"/>
                <a:gd name="T13" fmla="*/ 0 h 23"/>
                <a:gd name="T14" fmla="*/ 0 w 65"/>
                <a:gd name="T15" fmla="*/ 0 h 23"/>
                <a:gd name="T16" fmla="*/ 0 w 65"/>
                <a:gd name="T17" fmla="*/ 0 h 23"/>
                <a:gd name="T18" fmla="*/ 0 w 65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23">
                  <a:moveTo>
                    <a:pt x="65" y="3"/>
                  </a:moveTo>
                  <a:lnTo>
                    <a:pt x="60" y="1"/>
                  </a:lnTo>
                  <a:lnTo>
                    <a:pt x="0" y="12"/>
                  </a:lnTo>
                  <a:lnTo>
                    <a:pt x="3" y="23"/>
                  </a:lnTo>
                  <a:lnTo>
                    <a:pt x="62" y="12"/>
                  </a:lnTo>
                  <a:lnTo>
                    <a:pt x="56" y="10"/>
                  </a:lnTo>
                  <a:lnTo>
                    <a:pt x="65" y="3"/>
                  </a:lnTo>
                  <a:lnTo>
                    <a:pt x="63" y="0"/>
                  </a:lnTo>
                  <a:lnTo>
                    <a:pt x="60" y="1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6" name="Freeform 139"/>
            <p:cNvSpPr>
              <a:spLocks/>
            </p:cNvSpPr>
            <p:nvPr/>
          </p:nvSpPr>
          <p:spPr bwMode="auto">
            <a:xfrm>
              <a:off x="3681" y="3079"/>
              <a:ext cx="5" cy="6"/>
            </a:xfrm>
            <a:custGeom>
              <a:avLst/>
              <a:gdLst>
                <a:gd name="T0" fmla="*/ 0 w 42"/>
                <a:gd name="T1" fmla="*/ 0 h 47"/>
                <a:gd name="T2" fmla="*/ 0 w 42"/>
                <a:gd name="T3" fmla="*/ 0 h 47"/>
                <a:gd name="T4" fmla="*/ 0 w 42"/>
                <a:gd name="T5" fmla="*/ 0 h 47"/>
                <a:gd name="T6" fmla="*/ 0 w 42"/>
                <a:gd name="T7" fmla="*/ 0 h 47"/>
                <a:gd name="T8" fmla="*/ 0 w 42"/>
                <a:gd name="T9" fmla="*/ 0 h 47"/>
                <a:gd name="T10" fmla="*/ 0 w 42"/>
                <a:gd name="T11" fmla="*/ 0 h 47"/>
                <a:gd name="T12" fmla="*/ 0 w 42"/>
                <a:gd name="T13" fmla="*/ 0 h 47"/>
                <a:gd name="T14" fmla="*/ 0 w 42"/>
                <a:gd name="T15" fmla="*/ 0 h 47"/>
                <a:gd name="T16" fmla="*/ 0 w 42"/>
                <a:gd name="T17" fmla="*/ 0 h 47"/>
                <a:gd name="T18" fmla="*/ 0 w 42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47">
                  <a:moveTo>
                    <a:pt x="35" y="35"/>
                  </a:moveTo>
                  <a:lnTo>
                    <a:pt x="42" y="36"/>
                  </a:lnTo>
                  <a:lnTo>
                    <a:pt x="9" y="0"/>
                  </a:lnTo>
                  <a:lnTo>
                    <a:pt x="0" y="7"/>
                  </a:lnTo>
                  <a:lnTo>
                    <a:pt x="34" y="43"/>
                  </a:lnTo>
                  <a:lnTo>
                    <a:pt x="40" y="44"/>
                  </a:lnTo>
                  <a:lnTo>
                    <a:pt x="34" y="43"/>
                  </a:lnTo>
                  <a:lnTo>
                    <a:pt x="36" y="47"/>
                  </a:lnTo>
                  <a:lnTo>
                    <a:pt x="40" y="44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7" name="Freeform 140"/>
            <p:cNvSpPr>
              <a:spLocks/>
            </p:cNvSpPr>
            <p:nvPr/>
          </p:nvSpPr>
          <p:spPr bwMode="auto">
            <a:xfrm>
              <a:off x="3686" y="3077"/>
              <a:ext cx="12" cy="7"/>
            </a:xfrm>
            <a:custGeom>
              <a:avLst/>
              <a:gdLst>
                <a:gd name="T0" fmla="*/ 0 w 94"/>
                <a:gd name="T1" fmla="*/ 0 h 60"/>
                <a:gd name="T2" fmla="*/ 0 w 94"/>
                <a:gd name="T3" fmla="*/ 0 h 60"/>
                <a:gd name="T4" fmla="*/ 0 w 94"/>
                <a:gd name="T5" fmla="*/ 0 h 60"/>
                <a:gd name="T6" fmla="*/ 0 w 94"/>
                <a:gd name="T7" fmla="*/ 0 h 60"/>
                <a:gd name="T8" fmla="*/ 0 w 94"/>
                <a:gd name="T9" fmla="*/ 0 h 60"/>
                <a:gd name="T10" fmla="*/ 0 w 94"/>
                <a:gd name="T11" fmla="*/ 0 h 60"/>
                <a:gd name="T12" fmla="*/ 0 w 94"/>
                <a:gd name="T13" fmla="*/ 0 h 60"/>
                <a:gd name="T14" fmla="*/ 0 w 94"/>
                <a:gd name="T15" fmla="*/ 0 h 60"/>
                <a:gd name="T16" fmla="*/ 0 w 94"/>
                <a:gd name="T17" fmla="*/ 0 h 60"/>
                <a:gd name="T18" fmla="*/ 0 w 94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" h="60">
                  <a:moveTo>
                    <a:pt x="81" y="6"/>
                  </a:moveTo>
                  <a:lnTo>
                    <a:pt x="83" y="0"/>
                  </a:lnTo>
                  <a:lnTo>
                    <a:pt x="0" y="51"/>
                  </a:lnTo>
                  <a:lnTo>
                    <a:pt x="5" y="60"/>
                  </a:lnTo>
                  <a:lnTo>
                    <a:pt x="90" y="10"/>
                  </a:lnTo>
                  <a:lnTo>
                    <a:pt x="93" y="4"/>
                  </a:lnTo>
                  <a:lnTo>
                    <a:pt x="90" y="10"/>
                  </a:lnTo>
                  <a:lnTo>
                    <a:pt x="94" y="8"/>
                  </a:lnTo>
                  <a:lnTo>
                    <a:pt x="93" y="4"/>
                  </a:lnTo>
                  <a:lnTo>
                    <a:pt x="8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Freeform 141"/>
            <p:cNvSpPr>
              <a:spLocks/>
            </p:cNvSpPr>
            <p:nvPr/>
          </p:nvSpPr>
          <p:spPr bwMode="auto">
            <a:xfrm>
              <a:off x="3672" y="3077"/>
              <a:ext cx="28" cy="27"/>
            </a:xfrm>
            <a:custGeom>
              <a:avLst/>
              <a:gdLst>
                <a:gd name="T0" fmla="*/ 0 w 224"/>
                <a:gd name="T1" fmla="*/ 0 h 220"/>
                <a:gd name="T2" fmla="*/ 0 w 224"/>
                <a:gd name="T3" fmla="*/ 0 h 220"/>
                <a:gd name="T4" fmla="*/ 0 w 224"/>
                <a:gd name="T5" fmla="*/ 0 h 220"/>
                <a:gd name="T6" fmla="*/ 0 w 224"/>
                <a:gd name="T7" fmla="*/ 0 h 220"/>
                <a:gd name="T8" fmla="*/ 0 w 224"/>
                <a:gd name="T9" fmla="*/ 0 h 220"/>
                <a:gd name="T10" fmla="*/ 0 w 224"/>
                <a:gd name="T11" fmla="*/ 0 h 220"/>
                <a:gd name="T12" fmla="*/ 0 w 224"/>
                <a:gd name="T13" fmla="*/ 0 h 220"/>
                <a:gd name="T14" fmla="*/ 0 w 224"/>
                <a:gd name="T15" fmla="*/ 0 h 220"/>
                <a:gd name="T16" fmla="*/ 0 w 224"/>
                <a:gd name="T17" fmla="*/ 0 h 220"/>
                <a:gd name="T18" fmla="*/ 0 w 224"/>
                <a:gd name="T19" fmla="*/ 0 h 220"/>
                <a:gd name="T20" fmla="*/ 0 w 224"/>
                <a:gd name="T21" fmla="*/ 0 h 220"/>
                <a:gd name="T22" fmla="*/ 0 w 224"/>
                <a:gd name="T23" fmla="*/ 0 h 220"/>
                <a:gd name="T24" fmla="*/ 0 w 224"/>
                <a:gd name="T25" fmla="*/ 0 h 220"/>
                <a:gd name="T26" fmla="*/ 0 w 224"/>
                <a:gd name="T27" fmla="*/ 0 h 220"/>
                <a:gd name="T28" fmla="*/ 0 w 224"/>
                <a:gd name="T29" fmla="*/ 0 h 220"/>
                <a:gd name="T30" fmla="*/ 0 w 224"/>
                <a:gd name="T31" fmla="*/ 0 h 220"/>
                <a:gd name="T32" fmla="*/ 0 w 224"/>
                <a:gd name="T33" fmla="*/ 0 h 220"/>
                <a:gd name="T34" fmla="*/ 0 w 224"/>
                <a:gd name="T35" fmla="*/ 0 h 220"/>
                <a:gd name="T36" fmla="*/ 0 w 224"/>
                <a:gd name="T37" fmla="*/ 0 h 220"/>
                <a:gd name="T38" fmla="*/ 0 w 224"/>
                <a:gd name="T39" fmla="*/ 0 h 220"/>
                <a:gd name="T40" fmla="*/ 0 w 224"/>
                <a:gd name="T41" fmla="*/ 0 h 220"/>
                <a:gd name="T42" fmla="*/ 0 w 224"/>
                <a:gd name="T43" fmla="*/ 0 h 220"/>
                <a:gd name="T44" fmla="*/ 0 w 224"/>
                <a:gd name="T45" fmla="*/ 0 h 220"/>
                <a:gd name="T46" fmla="*/ 0 w 224"/>
                <a:gd name="T47" fmla="*/ 0 h 220"/>
                <a:gd name="T48" fmla="*/ 0 w 224"/>
                <a:gd name="T49" fmla="*/ 0 h 220"/>
                <a:gd name="T50" fmla="*/ 0 w 224"/>
                <a:gd name="T51" fmla="*/ 0 h 220"/>
                <a:gd name="T52" fmla="*/ 0 w 224"/>
                <a:gd name="T53" fmla="*/ 0 h 220"/>
                <a:gd name="T54" fmla="*/ 0 w 224"/>
                <a:gd name="T55" fmla="*/ 0 h 220"/>
                <a:gd name="T56" fmla="*/ 0 w 224"/>
                <a:gd name="T57" fmla="*/ 0 h 220"/>
                <a:gd name="T58" fmla="*/ 0 w 224"/>
                <a:gd name="T59" fmla="*/ 0 h 220"/>
                <a:gd name="T60" fmla="*/ 0 w 224"/>
                <a:gd name="T61" fmla="*/ 0 h 220"/>
                <a:gd name="T62" fmla="*/ 0 w 224"/>
                <a:gd name="T63" fmla="*/ 0 h 220"/>
                <a:gd name="T64" fmla="*/ 0 w 224"/>
                <a:gd name="T65" fmla="*/ 0 h 220"/>
                <a:gd name="T66" fmla="*/ 0 w 224"/>
                <a:gd name="T67" fmla="*/ 0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4" h="220">
                  <a:moveTo>
                    <a:pt x="224" y="0"/>
                  </a:moveTo>
                  <a:lnTo>
                    <a:pt x="223" y="0"/>
                  </a:lnTo>
                  <a:lnTo>
                    <a:pt x="221" y="0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09" y="0"/>
                  </a:lnTo>
                  <a:lnTo>
                    <a:pt x="204" y="0"/>
                  </a:lnTo>
                  <a:lnTo>
                    <a:pt x="197" y="0"/>
                  </a:lnTo>
                  <a:lnTo>
                    <a:pt x="190" y="0"/>
                  </a:lnTo>
                  <a:lnTo>
                    <a:pt x="184" y="1"/>
                  </a:lnTo>
                  <a:lnTo>
                    <a:pt x="177" y="1"/>
                  </a:lnTo>
                  <a:lnTo>
                    <a:pt x="170" y="2"/>
                  </a:lnTo>
                  <a:lnTo>
                    <a:pt x="163" y="2"/>
                  </a:lnTo>
                  <a:lnTo>
                    <a:pt x="157" y="3"/>
                  </a:lnTo>
                  <a:lnTo>
                    <a:pt x="151" y="4"/>
                  </a:lnTo>
                  <a:lnTo>
                    <a:pt x="145" y="5"/>
                  </a:lnTo>
                  <a:lnTo>
                    <a:pt x="140" y="6"/>
                  </a:lnTo>
                  <a:lnTo>
                    <a:pt x="135" y="9"/>
                  </a:lnTo>
                  <a:lnTo>
                    <a:pt x="129" y="13"/>
                  </a:lnTo>
                  <a:lnTo>
                    <a:pt x="121" y="18"/>
                  </a:lnTo>
                  <a:lnTo>
                    <a:pt x="113" y="24"/>
                  </a:lnTo>
                  <a:lnTo>
                    <a:pt x="104" y="32"/>
                  </a:lnTo>
                  <a:lnTo>
                    <a:pt x="94" y="40"/>
                  </a:lnTo>
                  <a:lnTo>
                    <a:pt x="84" y="48"/>
                  </a:lnTo>
                  <a:lnTo>
                    <a:pt x="73" y="56"/>
                  </a:lnTo>
                  <a:lnTo>
                    <a:pt x="64" y="64"/>
                  </a:lnTo>
                  <a:lnTo>
                    <a:pt x="55" y="72"/>
                  </a:lnTo>
                  <a:lnTo>
                    <a:pt x="47" y="81"/>
                  </a:lnTo>
                  <a:lnTo>
                    <a:pt x="40" y="87"/>
                  </a:lnTo>
                  <a:lnTo>
                    <a:pt x="34" y="93"/>
                  </a:lnTo>
                  <a:lnTo>
                    <a:pt x="29" y="97"/>
                  </a:lnTo>
                  <a:lnTo>
                    <a:pt x="27" y="100"/>
                  </a:lnTo>
                  <a:lnTo>
                    <a:pt x="25" y="101"/>
                  </a:lnTo>
                  <a:lnTo>
                    <a:pt x="23" y="103"/>
                  </a:lnTo>
                  <a:lnTo>
                    <a:pt x="21" y="106"/>
                  </a:lnTo>
                  <a:lnTo>
                    <a:pt x="19" y="110"/>
                  </a:lnTo>
                  <a:lnTo>
                    <a:pt x="15" y="114"/>
                  </a:lnTo>
                  <a:lnTo>
                    <a:pt x="12" y="119"/>
                  </a:lnTo>
                  <a:lnTo>
                    <a:pt x="9" y="125"/>
                  </a:lnTo>
                  <a:lnTo>
                    <a:pt x="6" y="132"/>
                  </a:lnTo>
                  <a:lnTo>
                    <a:pt x="3" y="139"/>
                  </a:lnTo>
                  <a:lnTo>
                    <a:pt x="1" y="147"/>
                  </a:lnTo>
                  <a:lnTo>
                    <a:pt x="0" y="155"/>
                  </a:lnTo>
                  <a:lnTo>
                    <a:pt x="0" y="163"/>
                  </a:lnTo>
                  <a:lnTo>
                    <a:pt x="1" y="172"/>
                  </a:lnTo>
                  <a:lnTo>
                    <a:pt x="3" y="181"/>
                  </a:lnTo>
                  <a:lnTo>
                    <a:pt x="7" y="189"/>
                  </a:lnTo>
                  <a:lnTo>
                    <a:pt x="13" y="199"/>
                  </a:lnTo>
                  <a:lnTo>
                    <a:pt x="19" y="206"/>
                  </a:lnTo>
                  <a:lnTo>
                    <a:pt x="26" y="212"/>
                  </a:lnTo>
                  <a:lnTo>
                    <a:pt x="32" y="216"/>
                  </a:lnTo>
                  <a:lnTo>
                    <a:pt x="39" y="219"/>
                  </a:lnTo>
                  <a:lnTo>
                    <a:pt x="45" y="220"/>
                  </a:lnTo>
                  <a:lnTo>
                    <a:pt x="50" y="220"/>
                  </a:lnTo>
                  <a:lnTo>
                    <a:pt x="55" y="220"/>
                  </a:lnTo>
                  <a:lnTo>
                    <a:pt x="61" y="218"/>
                  </a:lnTo>
                  <a:lnTo>
                    <a:pt x="65" y="216"/>
                  </a:lnTo>
                  <a:lnTo>
                    <a:pt x="69" y="214"/>
                  </a:lnTo>
                  <a:lnTo>
                    <a:pt x="73" y="211"/>
                  </a:lnTo>
                  <a:lnTo>
                    <a:pt x="76" y="208"/>
                  </a:lnTo>
                  <a:lnTo>
                    <a:pt x="78" y="206"/>
                  </a:lnTo>
                  <a:lnTo>
                    <a:pt x="81" y="204"/>
                  </a:lnTo>
                  <a:lnTo>
                    <a:pt x="82" y="203"/>
                  </a:lnTo>
                  <a:lnTo>
                    <a:pt x="82" y="202"/>
                  </a:lnTo>
                  <a:lnTo>
                    <a:pt x="92" y="137"/>
                  </a:lnTo>
                  <a:lnTo>
                    <a:pt x="195" y="10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9" name="Freeform 142"/>
            <p:cNvSpPr>
              <a:spLocks/>
            </p:cNvSpPr>
            <p:nvPr/>
          </p:nvSpPr>
          <p:spPr bwMode="auto">
            <a:xfrm>
              <a:off x="3689" y="3076"/>
              <a:ext cx="11" cy="2"/>
            </a:xfrm>
            <a:custGeom>
              <a:avLst/>
              <a:gdLst>
                <a:gd name="T0" fmla="*/ 0 w 86"/>
                <a:gd name="T1" fmla="*/ 0 h 18"/>
                <a:gd name="T2" fmla="*/ 0 w 86"/>
                <a:gd name="T3" fmla="*/ 0 h 18"/>
                <a:gd name="T4" fmla="*/ 0 w 86"/>
                <a:gd name="T5" fmla="*/ 0 h 18"/>
                <a:gd name="T6" fmla="*/ 0 w 86"/>
                <a:gd name="T7" fmla="*/ 0 h 18"/>
                <a:gd name="T8" fmla="*/ 0 w 86"/>
                <a:gd name="T9" fmla="*/ 0 h 18"/>
                <a:gd name="T10" fmla="*/ 0 w 86"/>
                <a:gd name="T11" fmla="*/ 0 h 18"/>
                <a:gd name="T12" fmla="*/ 0 w 86"/>
                <a:gd name="T13" fmla="*/ 0 h 18"/>
                <a:gd name="T14" fmla="*/ 0 w 86"/>
                <a:gd name="T15" fmla="*/ 0 h 18"/>
                <a:gd name="T16" fmla="*/ 0 w 86"/>
                <a:gd name="T17" fmla="*/ 0 h 18"/>
                <a:gd name="T18" fmla="*/ 0 w 86"/>
                <a:gd name="T19" fmla="*/ 0 h 18"/>
                <a:gd name="T20" fmla="*/ 0 w 86"/>
                <a:gd name="T21" fmla="*/ 0 h 18"/>
                <a:gd name="T22" fmla="*/ 0 w 86"/>
                <a:gd name="T23" fmla="*/ 0 h 18"/>
                <a:gd name="T24" fmla="*/ 0 w 86"/>
                <a:gd name="T25" fmla="*/ 0 h 18"/>
                <a:gd name="T26" fmla="*/ 0 w 86"/>
                <a:gd name="T27" fmla="*/ 0 h 18"/>
                <a:gd name="T28" fmla="*/ 0 w 86"/>
                <a:gd name="T29" fmla="*/ 0 h 18"/>
                <a:gd name="T30" fmla="*/ 0 w 86"/>
                <a:gd name="T31" fmla="*/ 0 h 18"/>
                <a:gd name="T32" fmla="*/ 0 w 86"/>
                <a:gd name="T33" fmla="*/ 0 h 18"/>
                <a:gd name="T34" fmla="*/ 0 w 86"/>
                <a:gd name="T35" fmla="*/ 0 h 18"/>
                <a:gd name="T36" fmla="*/ 0 w 86"/>
                <a:gd name="T37" fmla="*/ 0 h 18"/>
                <a:gd name="T38" fmla="*/ 0 w 86"/>
                <a:gd name="T39" fmla="*/ 0 h 18"/>
                <a:gd name="T40" fmla="*/ 0 w 86"/>
                <a:gd name="T41" fmla="*/ 0 h 18"/>
                <a:gd name="T42" fmla="*/ 0 w 86"/>
                <a:gd name="T43" fmla="*/ 0 h 18"/>
                <a:gd name="T44" fmla="*/ 0 w 86"/>
                <a:gd name="T45" fmla="*/ 0 h 18"/>
                <a:gd name="T46" fmla="*/ 0 w 86"/>
                <a:gd name="T47" fmla="*/ 0 h 18"/>
                <a:gd name="T48" fmla="*/ 0 w 86"/>
                <a:gd name="T49" fmla="*/ 0 h 18"/>
                <a:gd name="T50" fmla="*/ 0 w 86"/>
                <a:gd name="T51" fmla="*/ 0 h 18"/>
                <a:gd name="T52" fmla="*/ 0 w 86"/>
                <a:gd name="T53" fmla="*/ 0 h 18"/>
                <a:gd name="T54" fmla="*/ 0 w 86"/>
                <a:gd name="T55" fmla="*/ 0 h 18"/>
                <a:gd name="T56" fmla="*/ 0 w 86"/>
                <a:gd name="T57" fmla="*/ 0 h 18"/>
                <a:gd name="T58" fmla="*/ 0 w 86"/>
                <a:gd name="T59" fmla="*/ 0 h 18"/>
                <a:gd name="T60" fmla="*/ 0 w 86"/>
                <a:gd name="T61" fmla="*/ 0 h 18"/>
                <a:gd name="T62" fmla="*/ 0 w 86"/>
                <a:gd name="T63" fmla="*/ 0 h 18"/>
                <a:gd name="T64" fmla="*/ 0 w 86"/>
                <a:gd name="T65" fmla="*/ 0 h 18"/>
                <a:gd name="T66" fmla="*/ 0 w 86"/>
                <a:gd name="T67" fmla="*/ 0 h 18"/>
                <a:gd name="T68" fmla="*/ 0 w 86"/>
                <a:gd name="T69" fmla="*/ 0 h 18"/>
                <a:gd name="T70" fmla="*/ 0 w 86"/>
                <a:gd name="T71" fmla="*/ 0 h 18"/>
                <a:gd name="T72" fmla="*/ 0 w 86"/>
                <a:gd name="T73" fmla="*/ 0 h 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18">
                  <a:moveTo>
                    <a:pt x="4" y="18"/>
                  </a:moveTo>
                  <a:lnTo>
                    <a:pt x="4" y="18"/>
                  </a:lnTo>
                  <a:lnTo>
                    <a:pt x="8" y="17"/>
                  </a:lnTo>
                  <a:lnTo>
                    <a:pt x="14" y="16"/>
                  </a:lnTo>
                  <a:lnTo>
                    <a:pt x="20" y="14"/>
                  </a:lnTo>
                  <a:lnTo>
                    <a:pt x="26" y="14"/>
                  </a:lnTo>
                  <a:lnTo>
                    <a:pt x="32" y="13"/>
                  </a:lnTo>
                  <a:lnTo>
                    <a:pt x="39" y="12"/>
                  </a:lnTo>
                  <a:lnTo>
                    <a:pt x="46" y="12"/>
                  </a:lnTo>
                  <a:lnTo>
                    <a:pt x="52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1" y="12"/>
                  </a:lnTo>
                  <a:lnTo>
                    <a:pt x="76" y="12"/>
                  </a:lnTo>
                  <a:lnTo>
                    <a:pt x="80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6" y="1"/>
                  </a:lnTo>
                  <a:lnTo>
                    <a:pt x="85" y="1"/>
                  </a:lnTo>
                  <a:lnTo>
                    <a:pt x="83" y="1"/>
                  </a:lnTo>
                  <a:lnTo>
                    <a:pt x="80" y="1"/>
                  </a:lnTo>
                  <a:lnTo>
                    <a:pt x="77" y="1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1"/>
                  </a:lnTo>
                  <a:lnTo>
                    <a:pt x="52" y="1"/>
                  </a:lnTo>
                  <a:lnTo>
                    <a:pt x="46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18" y="3"/>
                  </a:lnTo>
                  <a:lnTo>
                    <a:pt x="12" y="4"/>
                  </a:lnTo>
                  <a:lnTo>
                    <a:pt x="6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Freeform 143"/>
            <p:cNvSpPr>
              <a:spLocks/>
            </p:cNvSpPr>
            <p:nvPr/>
          </p:nvSpPr>
          <p:spPr bwMode="auto">
            <a:xfrm>
              <a:off x="3674" y="3077"/>
              <a:ext cx="15" cy="13"/>
            </a:xfrm>
            <a:custGeom>
              <a:avLst/>
              <a:gdLst>
                <a:gd name="T0" fmla="*/ 0 w 121"/>
                <a:gd name="T1" fmla="*/ 0 h 104"/>
                <a:gd name="T2" fmla="*/ 0 w 121"/>
                <a:gd name="T3" fmla="*/ 0 h 104"/>
                <a:gd name="T4" fmla="*/ 0 w 121"/>
                <a:gd name="T5" fmla="*/ 0 h 104"/>
                <a:gd name="T6" fmla="*/ 0 w 121"/>
                <a:gd name="T7" fmla="*/ 0 h 104"/>
                <a:gd name="T8" fmla="*/ 0 w 121"/>
                <a:gd name="T9" fmla="*/ 0 h 104"/>
                <a:gd name="T10" fmla="*/ 0 w 121"/>
                <a:gd name="T11" fmla="*/ 0 h 104"/>
                <a:gd name="T12" fmla="*/ 0 w 121"/>
                <a:gd name="T13" fmla="*/ 0 h 104"/>
                <a:gd name="T14" fmla="*/ 0 w 121"/>
                <a:gd name="T15" fmla="*/ 0 h 104"/>
                <a:gd name="T16" fmla="*/ 0 w 121"/>
                <a:gd name="T17" fmla="*/ 0 h 104"/>
                <a:gd name="T18" fmla="*/ 0 w 121"/>
                <a:gd name="T19" fmla="*/ 0 h 104"/>
                <a:gd name="T20" fmla="*/ 0 w 121"/>
                <a:gd name="T21" fmla="*/ 0 h 104"/>
                <a:gd name="T22" fmla="*/ 0 w 121"/>
                <a:gd name="T23" fmla="*/ 0 h 104"/>
                <a:gd name="T24" fmla="*/ 0 w 121"/>
                <a:gd name="T25" fmla="*/ 0 h 104"/>
                <a:gd name="T26" fmla="*/ 0 w 121"/>
                <a:gd name="T27" fmla="*/ 0 h 104"/>
                <a:gd name="T28" fmla="*/ 0 w 121"/>
                <a:gd name="T29" fmla="*/ 0 h 104"/>
                <a:gd name="T30" fmla="*/ 0 w 121"/>
                <a:gd name="T31" fmla="*/ 0 h 104"/>
                <a:gd name="T32" fmla="*/ 0 w 121"/>
                <a:gd name="T33" fmla="*/ 0 h 104"/>
                <a:gd name="T34" fmla="*/ 0 w 121"/>
                <a:gd name="T35" fmla="*/ 0 h 104"/>
                <a:gd name="T36" fmla="*/ 0 w 121"/>
                <a:gd name="T37" fmla="*/ 0 h 104"/>
                <a:gd name="T38" fmla="*/ 0 w 121"/>
                <a:gd name="T39" fmla="*/ 0 h 104"/>
                <a:gd name="T40" fmla="*/ 0 w 121"/>
                <a:gd name="T41" fmla="*/ 0 h 104"/>
                <a:gd name="T42" fmla="*/ 0 w 121"/>
                <a:gd name="T43" fmla="*/ 0 h 104"/>
                <a:gd name="T44" fmla="*/ 0 w 121"/>
                <a:gd name="T45" fmla="*/ 0 h 104"/>
                <a:gd name="T46" fmla="*/ 0 w 121"/>
                <a:gd name="T47" fmla="*/ 0 h 104"/>
                <a:gd name="T48" fmla="*/ 0 w 121"/>
                <a:gd name="T49" fmla="*/ 0 h 104"/>
                <a:gd name="T50" fmla="*/ 0 w 121"/>
                <a:gd name="T51" fmla="*/ 0 h 104"/>
                <a:gd name="T52" fmla="*/ 0 w 121"/>
                <a:gd name="T53" fmla="*/ 0 h 104"/>
                <a:gd name="T54" fmla="*/ 0 w 121"/>
                <a:gd name="T55" fmla="*/ 0 h 104"/>
                <a:gd name="T56" fmla="*/ 0 w 121"/>
                <a:gd name="T57" fmla="*/ 0 h 104"/>
                <a:gd name="T58" fmla="*/ 0 w 121"/>
                <a:gd name="T59" fmla="*/ 0 h 104"/>
                <a:gd name="T60" fmla="*/ 0 w 121"/>
                <a:gd name="T61" fmla="*/ 0 h 104"/>
                <a:gd name="T62" fmla="*/ 0 w 121"/>
                <a:gd name="T63" fmla="*/ 0 h 104"/>
                <a:gd name="T64" fmla="*/ 0 w 121"/>
                <a:gd name="T65" fmla="*/ 0 h 104"/>
                <a:gd name="T66" fmla="*/ 0 w 121"/>
                <a:gd name="T67" fmla="*/ 0 h 104"/>
                <a:gd name="T68" fmla="*/ 0 w 121"/>
                <a:gd name="T69" fmla="*/ 0 h 104"/>
                <a:gd name="T70" fmla="*/ 0 w 121"/>
                <a:gd name="T71" fmla="*/ 0 h 104"/>
                <a:gd name="T72" fmla="*/ 0 w 121"/>
                <a:gd name="T73" fmla="*/ 0 h 104"/>
                <a:gd name="T74" fmla="*/ 0 w 121"/>
                <a:gd name="T75" fmla="*/ 0 h 104"/>
                <a:gd name="T76" fmla="*/ 0 w 121"/>
                <a:gd name="T77" fmla="*/ 0 h 104"/>
                <a:gd name="T78" fmla="*/ 0 w 121"/>
                <a:gd name="T79" fmla="*/ 0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1" h="104">
                  <a:moveTo>
                    <a:pt x="8" y="104"/>
                  </a:moveTo>
                  <a:lnTo>
                    <a:pt x="8" y="104"/>
                  </a:lnTo>
                  <a:lnTo>
                    <a:pt x="9" y="103"/>
                  </a:lnTo>
                  <a:lnTo>
                    <a:pt x="12" y="100"/>
                  </a:lnTo>
                  <a:lnTo>
                    <a:pt x="17" y="96"/>
                  </a:lnTo>
                  <a:lnTo>
                    <a:pt x="22" y="90"/>
                  </a:lnTo>
                  <a:lnTo>
                    <a:pt x="30" y="84"/>
                  </a:lnTo>
                  <a:lnTo>
                    <a:pt x="38" y="76"/>
                  </a:lnTo>
                  <a:lnTo>
                    <a:pt x="47" y="67"/>
                  </a:lnTo>
                  <a:lnTo>
                    <a:pt x="56" y="59"/>
                  </a:lnTo>
                  <a:lnTo>
                    <a:pt x="67" y="51"/>
                  </a:lnTo>
                  <a:lnTo>
                    <a:pt x="77" y="43"/>
                  </a:lnTo>
                  <a:lnTo>
                    <a:pt x="86" y="35"/>
                  </a:lnTo>
                  <a:lnTo>
                    <a:pt x="95" y="28"/>
                  </a:lnTo>
                  <a:lnTo>
                    <a:pt x="103" y="21"/>
                  </a:lnTo>
                  <a:lnTo>
                    <a:pt x="111" y="17"/>
                  </a:lnTo>
                  <a:lnTo>
                    <a:pt x="117" y="13"/>
                  </a:lnTo>
                  <a:lnTo>
                    <a:pt x="121" y="11"/>
                  </a:lnTo>
                  <a:lnTo>
                    <a:pt x="118" y="0"/>
                  </a:lnTo>
                  <a:lnTo>
                    <a:pt x="111" y="3"/>
                  </a:lnTo>
                  <a:lnTo>
                    <a:pt x="105" y="7"/>
                  </a:lnTo>
                  <a:lnTo>
                    <a:pt x="97" y="13"/>
                  </a:lnTo>
                  <a:lnTo>
                    <a:pt x="88" y="19"/>
                  </a:lnTo>
                  <a:lnTo>
                    <a:pt x="79" y="26"/>
                  </a:lnTo>
                  <a:lnTo>
                    <a:pt x="69" y="34"/>
                  </a:lnTo>
                  <a:lnTo>
                    <a:pt x="60" y="42"/>
                  </a:lnTo>
                  <a:lnTo>
                    <a:pt x="49" y="51"/>
                  </a:lnTo>
                  <a:lnTo>
                    <a:pt x="40" y="59"/>
                  </a:lnTo>
                  <a:lnTo>
                    <a:pt x="31" y="67"/>
                  </a:lnTo>
                  <a:lnTo>
                    <a:pt x="22" y="76"/>
                  </a:lnTo>
                  <a:lnTo>
                    <a:pt x="15" y="82"/>
                  </a:lnTo>
                  <a:lnTo>
                    <a:pt x="9" y="88"/>
                  </a:lnTo>
                  <a:lnTo>
                    <a:pt x="4" y="92"/>
                  </a:lnTo>
                  <a:lnTo>
                    <a:pt x="2" y="95"/>
                  </a:lnTo>
                  <a:lnTo>
                    <a:pt x="0" y="96"/>
                  </a:lnTo>
                  <a:lnTo>
                    <a:pt x="8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Freeform 144"/>
            <p:cNvSpPr>
              <a:spLocks/>
            </p:cNvSpPr>
            <p:nvPr/>
          </p:nvSpPr>
          <p:spPr bwMode="auto">
            <a:xfrm>
              <a:off x="3671" y="3089"/>
              <a:ext cx="4" cy="13"/>
            </a:xfrm>
            <a:custGeom>
              <a:avLst/>
              <a:gdLst>
                <a:gd name="T0" fmla="*/ 0 w 34"/>
                <a:gd name="T1" fmla="*/ 0 h 105"/>
                <a:gd name="T2" fmla="*/ 0 w 34"/>
                <a:gd name="T3" fmla="*/ 0 h 105"/>
                <a:gd name="T4" fmla="*/ 0 w 34"/>
                <a:gd name="T5" fmla="*/ 0 h 105"/>
                <a:gd name="T6" fmla="*/ 0 w 34"/>
                <a:gd name="T7" fmla="*/ 0 h 105"/>
                <a:gd name="T8" fmla="*/ 0 w 34"/>
                <a:gd name="T9" fmla="*/ 0 h 105"/>
                <a:gd name="T10" fmla="*/ 0 w 34"/>
                <a:gd name="T11" fmla="*/ 0 h 105"/>
                <a:gd name="T12" fmla="*/ 0 w 34"/>
                <a:gd name="T13" fmla="*/ 0 h 105"/>
                <a:gd name="T14" fmla="*/ 0 w 34"/>
                <a:gd name="T15" fmla="*/ 0 h 105"/>
                <a:gd name="T16" fmla="*/ 0 w 34"/>
                <a:gd name="T17" fmla="*/ 0 h 105"/>
                <a:gd name="T18" fmla="*/ 0 w 34"/>
                <a:gd name="T19" fmla="*/ 0 h 105"/>
                <a:gd name="T20" fmla="*/ 0 w 34"/>
                <a:gd name="T21" fmla="*/ 0 h 105"/>
                <a:gd name="T22" fmla="*/ 0 w 34"/>
                <a:gd name="T23" fmla="*/ 0 h 105"/>
                <a:gd name="T24" fmla="*/ 0 w 34"/>
                <a:gd name="T25" fmla="*/ 0 h 105"/>
                <a:gd name="T26" fmla="*/ 0 w 34"/>
                <a:gd name="T27" fmla="*/ 0 h 105"/>
                <a:gd name="T28" fmla="*/ 0 w 34"/>
                <a:gd name="T29" fmla="*/ 0 h 105"/>
                <a:gd name="T30" fmla="*/ 0 w 34"/>
                <a:gd name="T31" fmla="*/ 0 h 105"/>
                <a:gd name="T32" fmla="*/ 0 w 34"/>
                <a:gd name="T33" fmla="*/ 0 h 105"/>
                <a:gd name="T34" fmla="*/ 0 w 34"/>
                <a:gd name="T35" fmla="*/ 0 h 105"/>
                <a:gd name="T36" fmla="*/ 0 w 34"/>
                <a:gd name="T37" fmla="*/ 0 h 105"/>
                <a:gd name="T38" fmla="*/ 0 w 34"/>
                <a:gd name="T39" fmla="*/ 0 h 105"/>
                <a:gd name="T40" fmla="*/ 0 w 34"/>
                <a:gd name="T41" fmla="*/ 0 h 105"/>
                <a:gd name="T42" fmla="*/ 0 w 34"/>
                <a:gd name="T43" fmla="*/ 0 h 105"/>
                <a:gd name="T44" fmla="*/ 0 w 34"/>
                <a:gd name="T45" fmla="*/ 0 h 105"/>
                <a:gd name="T46" fmla="*/ 0 w 34"/>
                <a:gd name="T47" fmla="*/ 0 h 105"/>
                <a:gd name="T48" fmla="*/ 0 w 34"/>
                <a:gd name="T49" fmla="*/ 0 h 105"/>
                <a:gd name="T50" fmla="*/ 0 w 34"/>
                <a:gd name="T51" fmla="*/ 0 h 105"/>
                <a:gd name="T52" fmla="*/ 0 w 34"/>
                <a:gd name="T53" fmla="*/ 0 h 105"/>
                <a:gd name="T54" fmla="*/ 0 w 34"/>
                <a:gd name="T55" fmla="*/ 0 h 105"/>
                <a:gd name="T56" fmla="*/ 0 w 34"/>
                <a:gd name="T57" fmla="*/ 0 h 105"/>
                <a:gd name="T58" fmla="*/ 0 w 34"/>
                <a:gd name="T59" fmla="*/ 0 h 105"/>
                <a:gd name="T60" fmla="*/ 0 w 34"/>
                <a:gd name="T61" fmla="*/ 0 h 105"/>
                <a:gd name="T62" fmla="*/ 0 w 34"/>
                <a:gd name="T63" fmla="*/ 0 h 105"/>
                <a:gd name="T64" fmla="*/ 0 w 34"/>
                <a:gd name="T65" fmla="*/ 0 h 105"/>
                <a:gd name="T66" fmla="*/ 0 w 34"/>
                <a:gd name="T67" fmla="*/ 0 h 105"/>
                <a:gd name="T68" fmla="*/ 0 w 34"/>
                <a:gd name="T69" fmla="*/ 0 h 105"/>
                <a:gd name="T70" fmla="*/ 0 w 34"/>
                <a:gd name="T71" fmla="*/ 0 h 105"/>
                <a:gd name="T72" fmla="*/ 0 w 34"/>
                <a:gd name="T73" fmla="*/ 0 h 1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" h="105">
                  <a:moveTo>
                    <a:pt x="22" y="99"/>
                  </a:moveTo>
                  <a:lnTo>
                    <a:pt x="22" y="99"/>
                  </a:lnTo>
                  <a:lnTo>
                    <a:pt x="17" y="89"/>
                  </a:lnTo>
                  <a:lnTo>
                    <a:pt x="14" y="82"/>
                  </a:lnTo>
                  <a:lnTo>
                    <a:pt x="12" y="74"/>
                  </a:lnTo>
                  <a:lnTo>
                    <a:pt x="11" y="66"/>
                  </a:lnTo>
                  <a:lnTo>
                    <a:pt x="11" y="58"/>
                  </a:lnTo>
                  <a:lnTo>
                    <a:pt x="12" y="51"/>
                  </a:lnTo>
                  <a:lnTo>
                    <a:pt x="14" y="44"/>
                  </a:lnTo>
                  <a:lnTo>
                    <a:pt x="16" y="37"/>
                  </a:lnTo>
                  <a:lnTo>
                    <a:pt x="19" y="31"/>
                  </a:lnTo>
                  <a:lnTo>
                    <a:pt x="22" y="25"/>
                  </a:lnTo>
                  <a:lnTo>
                    <a:pt x="25" y="20"/>
                  </a:lnTo>
                  <a:lnTo>
                    <a:pt x="28" y="16"/>
                  </a:lnTo>
                  <a:lnTo>
                    <a:pt x="31" y="12"/>
                  </a:lnTo>
                  <a:lnTo>
                    <a:pt x="33" y="10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4" y="3"/>
                  </a:lnTo>
                  <a:lnTo>
                    <a:pt x="22" y="6"/>
                  </a:lnTo>
                  <a:lnTo>
                    <a:pt x="19" y="10"/>
                  </a:lnTo>
                  <a:lnTo>
                    <a:pt x="16" y="14"/>
                  </a:lnTo>
                  <a:lnTo>
                    <a:pt x="12" y="20"/>
                  </a:lnTo>
                  <a:lnTo>
                    <a:pt x="9" y="26"/>
                  </a:lnTo>
                  <a:lnTo>
                    <a:pt x="6" y="33"/>
                  </a:lnTo>
                  <a:lnTo>
                    <a:pt x="3" y="41"/>
                  </a:lnTo>
                  <a:lnTo>
                    <a:pt x="1" y="49"/>
                  </a:lnTo>
                  <a:lnTo>
                    <a:pt x="0" y="58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3" y="86"/>
                  </a:lnTo>
                  <a:lnTo>
                    <a:pt x="8" y="95"/>
                  </a:lnTo>
                  <a:lnTo>
                    <a:pt x="14" y="105"/>
                  </a:lnTo>
                  <a:lnTo>
                    <a:pt x="22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2" name="Freeform 145"/>
            <p:cNvSpPr>
              <a:spLocks/>
            </p:cNvSpPr>
            <p:nvPr/>
          </p:nvSpPr>
          <p:spPr bwMode="auto">
            <a:xfrm>
              <a:off x="3672" y="3101"/>
              <a:ext cx="11" cy="4"/>
            </a:xfrm>
            <a:custGeom>
              <a:avLst/>
              <a:gdLst>
                <a:gd name="T0" fmla="*/ 0 w 79"/>
                <a:gd name="T1" fmla="*/ 0 h 30"/>
                <a:gd name="T2" fmla="*/ 0 w 79"/>
                <a:gd name="T3" fmla="*/ 0 h 30"/>
                <a:gd name="T4" fmla="*/ 0 w 79"/>
                <a:gd name="T5" fmla="*/ 0 h 30"/>
                <a:gd name="T6" fmla="*/ 0 w 79"/>
                <a:gd name="T7" fmla="*/ 0 h 30"/>
                <a:gd name="T8" fmla="*/ 0 w 79"/>
                <a:gd name="T9" fmla="*/ 0 h 30"/>
                <a:gd name="T10" fmla="*/ 0 w 79"/>
                <a:gd name="T11" fmla="*/ 0 h 30"/>
                <a:gd name="T12" fmla="*/ 0 w 79"/>
                <a:gd name="T13" fmla="*/ 0 h 30"/>
                <a:gd name="T14" fmla="*/ 0 w 79"/>
                <a:gd name="T15" fmla="*/ 0 h 30"/>
                <a:gd name="T16" fmla="*/ 0 w 79"/>
                <a:gd name="T17" fmla="*/ 0 h 30"/>
                <a:gd name="T18" fmla="*/ 0 w 79"/>
                <a:gd name="T19" fmla="*/ 0 h 30"/>
                <a:gd name="T20" fmla="*/ 0 w 79"/>
                <a:gd name="T21" fmla="*/ 0 h 30"/>
                <a:gd name="T22" fmla="*/ 0 w 79"/>
                <a:gd name="T23" fmla="*/ 0 h 30"/>
                <a:gd name="T24" fmla="*/ 0 w 79"/>
                <a:gd name="T25" fmla="*/ 0 h 30"/>
                <a:gd name="T26" fmla="*/ 0 w 79"/>
                <a:gd name="T27" fmla="*/ 0 h 30"/>
                <a:gd name="T28" fmla="*/ 0 w 79"/>
                <a:gd name="T29" fmla="*/ 0 h 30"/>
                <a:gd name="T30" fmla="*/ 0 w 79"/>
                <a:gd name="T31" fmla="*/ 0 h 30"/>
                <a:gd name="T32" fmla="*/ 0 w 79"/>
                <a:gd name="T33" fmla="*/ 0 h 30"/>
                <a:gd name="T34" fmla="*/ 0 w 79"/>
                <a:gd name="T35" fmla="*/ 0 h 30"/>
                <a:gd name="T36" fmla="*/ 0 w 79"/>
                <a:gd name="T37" fmla="*/ 0 h 30"/>
                <a:gd name="T38" fmla="*/ 0 w 79"/>
                <a:gd name="T39" fmla="*/ 0 h 30"/>
                <a:gd name="T40" fmla="*/ 0 w 79"/>
                <a:gd name="T41" fmla="*/ 0 h 30"/>
                <a:gd name="T42" fmla="*/ 0 w 79"/>
                <a:gd name="T43" fmla="*/ 0 h 30"/>
                <a:gd name="T44" fmla="*/ 0 w 79"/>
                <a:gd name="T45" fmla="*/ 0 h 30"/>
                <a:gd name="T46" fmla="*/ 0 w 79"/>
                <a:gd name="T47" fmla="*/ 0 h 30"/>
                <a:gd name="T48" fmla="*/ 0 w 79"/>
                <a:gd name="T49" fmla="*/ 0 h 30"/>
                <a:gd name="T50" fmla="*/ 0 w 79"/>
                <a:gd name="T51" fmla="*/ 0 h 30"/>
                <a:gd name="T52" fmla="*/ 0 w 79"/>
                <a:gd name="T53" fmla="*/ 0 h 30"/>
                <a:gd name="T54" fmla="*/ 0 w 79"/>
                <a:gd name="T55" fmla="*/ 0 h 30"/>
                <a:gd name="T56" fmla="*/ 0 w 79"/>
                <a:gd name="T57" fmla="*/ 0 h 30"/>
                <a:gd name="T58" fmla="*/ 0 w 79"/>
                <a:gd name="T59" fmla="*/ 0 h 30"/>
                <a:gd name="T60" fmla="*/ 0 w 79"/>
                <a:gd name="T61" fmla="*/ 0 h 30"/>
                <a:gd name="T62" fmla="*/ 0 w 79"/>
                <a:gd name="T63" fmla="*/ 0 h 30"/>
                <a:gd name="T64" fmla="*/ 0 w 79"/>
                <a:gd name="T65" fmla="*/ 0 h 30"/>
                <a:gd name="T66" fmla="*/ 0 w 79"/>
                <a:gd name="T67" fmla="*/ 0 h 30"/>
                <a:gd name="T68" fmla="*/ 0 w 79"/>
                <a:gd name="T69" fmla="*/ 0 h 30"/>
                <a:gd name="T70" fmla="*/ 0 w 79"/>
                <a:gd name="T71" fmla="*/ 0 h 30"/>
                <a:gd name="T72" fmla="*/ 0 w 79"/>
                <a:gd name="T73" fmla="*/ 0 h 30"/>
                <a:gd name="T74" fmla="*/ 0 w 79"/>
                <a:gd name="T75" fmla="*/ 0 h 30"/>
                <a:gd name="T76" fmla="*/ 0 w 79"/>
                <a:gd name="T77" fmla="*/ 0 h 30"/>
                <a:gd name="T78" fmla="*/ 0 w 79"/>
                <a:gd name="T79" fmla="*/ 0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30">
                  <a:moveTo>
                    <a:pt x="67" y="6"/>
                  </a:moveTo>
                  <a:lnTo>
                    <a:pt x="68" y="3"/>
                  </a:lnTo>
                  <a:lnTo>
                    <a:pt x="66" y="4"/>
                  </a:lnTo>
                  <a:lnTo>
                    <a:pt x="65" y="6"/>
                  </a:lnTo>
                  <a:lnTo>
                    <a:pt x="63" y="8"/>
                  </a:lnTo>
                  <a:lnTo>
                    <a:pt x="60" y="10"/>
                  </a:lnTo>
                  <a:lnTo>
                    <a:pt x="57" y="13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5" y="18"/>
                  </a:lnTo>
                  <a:lnTo>
                    <a:pt x="41" y="19"/>
                  </a:lnTo>
                  <a:lnTo>
                    <a:pt x="36" y="18"/>
                  </a:lnTo>
                  <a:lnTo>
                    <a:pt x="31" y="18"/>
                  </a:lnTo>
                  <a:lnTo>
                    <a:pt x="26" y="16"/>
                  </a:lnTo>
                  <a:lnTo>
                    <a:pt x="21" y="12"/>
                  </a:lnTo>
                  <a:lnTo>
                    <a:pt x="14" y="6"/>
                  </a:lnTo>
                  <a:lnTo>
                    <a:pt x="8" y="0"/>
                  </a:lnTo>
                  <a:lnTo>
                    <a:pt x="0" y="6"/>
                  </a:lnTo>
                  <a:lnTo>
                    <a:pt x="6" y="14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28" y="28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8" y="29"/>
                  </a:lnTo>
                  <a:lnTo>
                    <a:pt x="54" y="27"/>
                  </a:lnTo>
                  <a:lnTo>
                    <a:pt x="58" y="25"/>
                  </a:lnTo>
                  <a:lnTo>
                    <a:pt x="63" y="22"/>
                  </a:lnTo>
                  <a:lnTo>
                    <a:pt x="67" y="19"/>
                  </a:lnTo>
                  <a:lnTo>
                    <a:pt x="71" y="17"/>
                  </a:lnTo>
                  <a:lnTo>
                    <a:pt x="74" y="14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10"/>
                  </a:lnTo>
                  <a:lnTo>
                    <a:pt x="79" y="7"/>
                  </a:lnTo>
                  <a:lnTo>
                    <a:pt x="78" y="10"/>
                  </a:lnTo>
                  <a:lnTo>
                    <a:pt x="79" y="9"/>
                  </a:lnTo>
                  <a:lnTo>
                    <a:pt x="79" y="7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3" name="Freeform 146"/>
            <p:cNvSpPr>
              <a:spLocks/>
            </p:cNvSpPr>
            <p:nvPr/>
          </p:nvSpPr>
          <p:spPr bwMode="auto">
            <a:xfrm>
              <a:off x="3681" y="3093"/>
              <a:ext cx="3" cy="9"/>
            </a:xfrm>
            <a:custGeom>
              <a:avLst/>
              <a:gdLst>
                <a:gd name="T0" fmla="*/ 0 w 22"/>
                <a:gd name="T1" fmla="*/ 0 h 72"/>
                <a:gd name="T2" fmla="*/ 0 w 22"/>
                <a:gd name="T3" fmla="*/ 0 h 72"/>
                <a:gd name="T4" fmla="*/ 0 w 22"/>
                <a:gd name="T5" fmla="*/ 0 h 72"/>
                <a:gd name="T6" fmla="*/ 0 w 22"/>
                <a:gd name="T7" fmla="*/ 0 h 72"/>
                <a:gd name="T8" fmla="*/ 0 w 22"/>
                <a:gd name="T9" fmla="*/ 0 h 72"/>
                <a:gd name="T10" fmla="*/ 0 w 22"/>
                <a:gd name="T11" fmla="*/ 0 h 72"/>
                <a:gd name="T12" fmla="*/ 0 w 22"/>
                <a:gd name="T13" fmla="*/ 0 h 72"/>
                <a:gd name="T14" fmla="*/ 0 w 22"/>
                <a:gd name="T15" fmla="*/ 0 h 72"/>
                <a:gd name="T16" fmla="*/ 0 w 22"/>
                <a:gd name="T17" fmla="*/ 0 h 72"/>
                <a:gd name="T18" fmla="*/ 0 w 22"/>
                <a:gd name="T19" fmla="*/ 0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72">
                  <a:moveTo>
                    <a:pt x="15" y="0"/>
                  </a:moveTo>
                  <a:lnTo>
                    <a:pt x="11" y="5"/>
                  </a:lnTo>
                  <a:lnTo>
                    <a:pt x="0" y="71"/>
                  </a:lnTo>
                  <a:lnTo>
                    <a:pt x="12" y="72"/>
                  </a:lnTo>
                  <a:lnTo>
                    <a:pt x="22" y="6"/>
                  </a:lnTo>
                  <a:lnTo>
                    <a:pt x="18" y="1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1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Freeform 147"/>
            <p:cNvSpPr>
              <a:spLocks/>
            </p:cNvSpPr>
            <p:nvPr/>
          </p:nvSpPr>
          <p:spPr bwMode="auto">
            <a:xfrm>
              <a:off x="3683" y="3089"/>
              <a:ext cx="14" cy="5"/>
            </a:xfrm>
            <a:custGeom>
              <a:avLst/>
              <a:gdLst>
                <a:gd name="T0" fmla="*/ 0 w 110"/>
                <a:gd name="T1" fmla="*/ 0 h 43"/>
                <a:gd name="T2" fmla="*/ 0 w 110"/>
                <a:gd name="T3" fmla="*/ 0 h 43"/>
                <a:gd name="T4" fmla="*/ 0 w 110"/>
                <a:gd name="T5" fmla="*/ 0 h 43"/>
                <a:gd name="T6" fmla="*/ 0 w 110"/>
                <a:gd name="T7" fmla="*/ 0 h 43"/>
                <a:gd name="T8" fmla="*/ 0 w 110"/>
                <a:gd name="T9" fmla="*/ 0 h 43"/>
                <a:gd name="T10" fmla="*/ 0 w 110"/>
                <a:gd name="T11" fmla="*/ 0 h 43"/>
                <a:gd name="T12" fmla="*/ 0 w 110"/>
                <a:gd name="T13" fmla="*/ 0 h 43"/>
                <a:gd name="T14" fmla="*/ 0 w 110"/>
                <a:gd name="T15" fmla="*/ 0 h 43"/>
                <a:gd name="T16" fmla="*/ 0 w 110"/>
                <a:gd name="T17" fmla="*/ 0 h 43"/>
                <a:gd name="T18" fmla="*/ 0 w 110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0" h="43">
                  <a:moveTo>
                    <a:pt x="99" y="4"/>
                  </a:moveTo>
                  <a:lnTo>
                    <a:pt x="103" y="0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06" y="10"/>
                  </a:lnTo>
                  <a:lnTo>
                    <a:pt x="110" y="7"/>
                  </a:lnTo>
                  <a:lnTo>
                    <a:pt x="106" y="10"/>
                  </a:lnTo>
                  <a:lnTo>
                    <a:pt x="109" y="10"/>
                  </a:lnTo>
                  <a:lnTo>
                    <a:pt x="110" y="7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5" name="Freeform 148"/>
            <p:cNvSpPr>
              <a:spLocks/>
            </p:cNvSpPr>
            <p:nvPr/>
          </p:nvSpPr>
          <p:spPr bwMode="auto">
            <a:xfrm>
              <a:off x="3695" y="3076"/>
              <a:ext cx="5" cy="14"/>
            </a:xfrm>
            <a:custGeom>
              <a:avLst/>
              <a:gdLst>
                <a:gd name="T0" fmla="*/ 0 w 41"/>
                <a:gd name="T1" fmla="*/ 0 h 111"/>
                <a:gd name="T2" fmla="*/ 0 w 41"/>
                <a:gd name="T3" fmla="*/ 0 h 111"/>
                <a:gd name="T4" fmla="*/ 0 w 41"/>
                <a:gd name="T5" fmla="*/ 0 h 111"/>
                <a:gd name="T6" fmla="*/ 0 w 41"/>
                <a:gd name="T7" fmla="*/ 0 h 111"/>
                <a:gd name="T8" fmla="*/ 0 w 41"/>
                <a:gd name="T9" fmla="*/ 0 h 111"/>
                <a:gd name="T10" fmla="*/ 0 w 41"/>
                <a:gd name="T11" fmla="*/ 0 h 111"/>
                <a:gd name="T12" fmla="*/ 0 w 41"/>
                <a:gd name="T13" fmla="*/ 0 h 111"/>
                <a:gd name="T14" fmla="*/ 0 w 41"/>
                <a:gd name="T15" fmla="*/ 0 h 111"/>
                <a:gd name="T16" fmla="*/ 0 w 41"/>
                <a:gd name="T17" fmla="*/ 0 h 111"/>
                <a:gd name="T18" fmla="*/ 0 w 41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111">
                  <a:moveTo>
                    <a:pt x="34" y="11"/>
                  </a:moveTo>
                  <a:lnTo>
                    <a:pt x="28" y="4"/>
                  </a:lnTo>
                  <a:lnTo>
                    <a:pt x="0" y="108"/>
                  </a:lnTo>
                  <a:lnTo>
                    <a:pt x="11" y="111"/>
                  </a:lnTo>
                  <a:lnTo>
                    <a:pt x="39" y="7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6" name="Freeform 149"/>
            <p:cNvSpPr>
              <a:spLocks/>
            </p:cNvSpPr>
            <p:nvPr/>
          </p:nvSpPr>
          <p:spPr bwMode="auto">
            <a:xfrm>
              <a:off x="3686" y="3075"/>
              <a:ext cx="27" cy="34"/>
            </a:xfrm>
            <a:custGeom>
              <a:avLst/>
              <a:gdLst>
                <a:gd name="T0" fmla="*/ 0 w 211"/>
                <a:gd name="T1" fmla="*/ 0 h 262"/>
                <a:gd name="T2" fmla="*/ 0 w 211"/>
                <a:gd name="T3" fmla="*/ 0 h 262"/>
                <a:gd name="T4" fmla="*/ 0 w 211"/>
                <a:gd name="T5" fmla="*/ 0 h 262"/>
                <a:gd name="T6" fmla="*/ 0 w 211"/>
                <a:gd name="T7" fmla="*/ 0 h 262"/>
                <a:gd name="T8" fmla="*/ 0 w 211"/>
                <a:gd name="T9" fmla="*/ 0 h 262"/>
                <a:gd name="T10" fmla="*/ 0 w 211"/>
                <a:gd name="T11" fmla="*/ 0 h 262"/>
                <a:gd name="T12" fmla="*/ 0 w 211"/>
                <a:gd name="T13" fmla="*/ 0 h 262"/>
                <a:gd name="T14" fmla="*/ 0 w 211"/>
                <a:gd name="T15" fmla="*/ 0 h 262"/>
                <a:gd name="T16" fmla="*/ 0 w 211"/>
                <a:gd name="T17" fmla="*/ 0 h 262"/>
                <a:gd name="T18" fmla="*/ 0 w 211"/>
                <a:gd name="T19" fmla="*/ 0 h 262"/>
                <a:gd name="T20" fmla="*/ 0 w 211"/>
                <a:gd name="T21" fmla="*/ 0 h 262"/>
                <a:gd name="T22" fmla="*/ 0 w 211"/>
                <a:gd name="T23" fmla="*/ 0 h 262"/>
                <a:gd name="T24" fmla="*/ 0 w 211"/>
                <a:gd name="T25" fmla="*/ 0 h 262"/>
                <a:gd name="T26" fmla="*/ 0 w 211"/>
                <a:gd name="T27" fmla="*/ 0 h 262"/>
                <a:gd name="T28" fmla="*/ 0 w 211"/>
                <a:gd name="T29" fmla="*/ 0 h 262"/>
                <a:gd name="T30" fmla="*/ 0 w 211"/>
                <a:gd name="T31" fmla="*/ 0 h 262"/>
                <a:gd name="T32" fmla="*/ 0 w 211"/>
                <a:gd name="T33" fmla="*/ 0 h 262"/>
                <a:gd name="T34" fmla="*/ 0 w 211"/>
                <a:gd name="T35" fmla="*/ 0 h 262"/>
                <a:gd name="T36" fmla="*/ 0 w 211"/>
                <a:gd name="T37" fmla="*/ 0 h 262"/>
                <a:gd name="T38" fmla="*/ 0 w 211"/>
                <a:gd name="T39" fmla="*/ 0 h 262"/>
                <a:gd name="T40" fmla="*/ 0 w 211"/>
                <a:gd name="T41" fmla="*/ 0 h 262"/>
                <a:gd name="T42" fmla="*/ 0 w 211"/>
                <a:gd name="T43" fmla="*/ 0 h 262"/>
                <a:gd name="T44" fmla="*/ 0 w 211"/>
                <a:gd name="T45" fmla="*/ 0 h 262"/>
                <a:gd name="T46" fmla="*/ 0 w 211"/>
                <a:gd name="T47" fmla="*/ 0 h 262"/>
                <a:gd name="T48" fmla="*/ 0 w 211"/>
                <a:gd name="T49" fmla="*/ 0 h 262"/>
                <a:gd name="T50" fmla="*/ 0 w 211"/>
                <a:gd name="T51" fmla="*/ 0 h 262"/>
                <a:gd name="T52" fmla="*/ 0 w 211"/>
                <a:gd name="T53" fmla="*/ 0 h 262"/>
                <a:gd name="T54" fmla="*/ 0 w 211"/>
                <a:gd name="T55" fmla="*/ 0 h 262"/>
                <a:gd name="T56" fmla="*/ 0 w 211"/>
                <a:gd name="T57" fmla="*/ 0 h 262"/>
                <a:gd name="T58" fmla="*/ 0 w 211"/>
                <a:gd name="T59" fmla="*/ 0 h 262"/>
                <a:gd name="T60" fmla="*/ 0 w 211"/>
                <a:gd name="T61" fmla="*/ 0 h 262"/>
                <a:gd name="T62" fmla="*/ 0 w 211"/>
                <a:gd name="T63" fmla="*/ 0 h 262"/>
                <a:gd name="T64" fmla="*/ 0 w 211"/>
                <a:gd name="T65" fmla="*/ 0 h 262"/>
                <a:gd name="T66" fmla="*/ 0 w 211"/>
                <a:gd name="T67" fmla="*/ 0 h 262"/>
                <a:gd name="T68" fmla="*/ 0 w 211"/>
                <a:gd name="T69" fmla="*/ 0 h 262"/>
                <a:gd name="T70" fmla="*/ 0 w 211"/>
                <a:gd name="T71" fmla="*/ 0 h 262"/>
                <a:gd name="T72" fmla="*/ 0 w 211"/>
                <a:gd name="T73" fmla="*/ 0 h 262"/>
                <a:gd name="T74" fmla="*/ 0 w 211"/>
                <a:gd name="T75" fmla="*/ 0 h 262"/>
                <a:gd name="T76" fmla="*/ 0 w 211"/>
                <a:gd name="T77" fmla="*/ 0 h 262"/>
                <a:gd name="T78" fmla="*/ 0 w 211"/>
                <a:gd name="T79" fmla="*/ 0 h 262"/>
                <a:gd name="T80" fmla="*/ 0 w 211"/>
                <a:gd name="T81" fmla="*/ 0 h 2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1" h="262">
                  <a:moveTo>
                    <a:pt x="205" y="5"/>
                  </a:moveTo>
                  <a:lnTo>
                    <a:pt x="204" y="5"/>
                  </a:lnTo>
                  <a:lnTo>
                    <a:pt x="202" y="4"/>
                  </a:lnTo>
                  <a:lnTo>
                    <a:pt x="198" y="4"/>
                  </a:lnTo>
                  <a:lnTo>
                    <a:pt x="193" y="3"/>
                  </a:lnTo>
                  <a:lnTo>
                    <a:pt x="187" y="2"/>
                  </a:lnTo>
                  <a:lnTo>
                    <a:pt x="181" y="2"/>
                  </a:lnTo>
                  <a:lnTo>
                    <a:pt x="173" y="1"/>
                  </a:lnTo>
                  <a:lnTo>
                    <a:pt x="166" y="0"/>
                  </a:lnTo>
                  <a:lnTo>
                    <a:pt x="157" y="0"/>
                  </a:lnTo>
                  <a:lnTo>
                    <a:pt x="149" y="0"/>
                  </a:lnTo>
                  <a:lnTo>
                    <a:pt x="141" y="1"/>
                  </a:lnTo>
                  <a:lnTo>
                    <a:pt x="133" y="2"/>
                  </a:lnTo>
                  <a:lnTo>
                    <a:pt x="125" y="3"/>
                  </a:lnTo>
                  <a:lnTo>
                    <a:pt x="118" y="5"/>
                  </a:lnTo>
                  <a:lnTo>
                    <a:pt x="111" y="7"/>
                  </a:lnTo>
                  <a:lnTo>
                    <a:pt x="106" y="10"/>
                  </a:lnTo>
                  <a:lnTo>
                    <a:pt x="100" y="14"/>
                  </a:lnTo>
                  <a:lnTo>
                    <a:pt x="95" y="19"/>
                  </a:lnTo>
                  <a:lnTo>
                    <a:pt x="88" y="24"/>
                  </a:lnTo>
                  <a:lnTo>
                    <a:pt x="81" y="29"/>
                  </a:lnTo>
                  <a:lnTo>
                    <a:pt x="74" y="34"/>
                  </a:lnTo>
                  <a:lnTo>
                    <a:pt x="68" y="40"/>
                  </a:lnTo>
                  <a:lnTo>
                    <a:pt x="62" y="46"/>
                  </a:lnTo>
                  <a:lnTo>
                    <a:pt x="55" y="51"/>
                  </a:lnTo>
                  <a:lnTo>
                    <a:pt x="49" y="56"/>
                  </a:lnTo>
                  <a:lnTo>
                    <a:pt x="44" y="61"/>
                  </a:lnTo>
                  <a:lnTo>
                    <a:pt x="39" y="66"/>
                  </a:lnTo>
                  <a:lnTo>
                    <a:pt x="35" y="70"/>
                  </a:lnTo>
                  <a:lnTo>
                    <a:pt x="31" y="73"/>
                  </a:lnTo>
                  <a:lnTo>
                    <a:pt x="29" y="75"/>
                  </a:lnTo>
                  <a:lnTo>
                    <a:pt x="27" y="77"/>
                  </a:lnTo>
                  <a:lnTo>
                    <a:pt x="26" y="77"/>
                  </a:lnTo>
                  <a:lnTo>
                    <a:pt x="26" y="78"/>
                  </a:lnTo>
                  <a:lnTo>
                    <a:pt x="24" y="80"/>
                  </a:lnTo>
                  <a:lnTo>
                    <a:pt x="22" y="84"/>
                  </a:lnTo>
                  <a:lnTo>
                    <a:pt x="20" y="88"/>
                  </a:lnTo>
                  <a:lnTo>
                    <a:pt x="17" y="93"/>
                  </a:lnTo>
                  <a:lnTo>
                    <a:pt x="14" y="99"/>
                  </a:lnTo>
                  <a:lnTo>
                    <a:pt x="11" y="106"/>
                  </a:lnTo>
                  <a:lnTo>
                    <a:pt x="8" y="113"/>
                  </a:lnTo>
                  <a:lnTo>
                    <a:pt x="5" y="121"/>
                  </a:lnTo>
                  <a:lnTo>
                    <a:pt x="3" y="131"/>
                  </a:lnTo>
                  <a:lnTo>
                    <a:pt x="1" y="140"/>
                  </a:lnTo>
                  <a:lnTo>
                    <a:pt x="0" y="150"/>
                  </a:lnTo>
                  <a:lnTo>
                    <a:pt x="1" y="160"/>
                  </a:lnTo>
                  <a:lnTo>
                    <a:pt x="2" y="171"/>
                  </a:lnTo>
                  <a:lnTo>
                    <a:pt x="5" y="182"/>
                  </a:lnTo>
                  <a:lnTo>
                    <a:pt x="10" y="193"/>
                  </a:lnTo>
                  <a:lnTo>
                    <a:pt x="15" y="205"/>
                  </a:lnTo>
                  <a:lnTo>
                    <a:pt x="19" y="214"/>
                  </a:lnTo>
                  <a:lnTo>
                    <a:pt x="24" y="223"/>
                  </a:lnTo>
                  <a:lnTo>
                    <a:pt x="28" y="230"/>
                  </a:lnTo>
                  <a:lnTo>
                    <a:pt x="32" y="237"/>
                  </a:lnTo>
                  <a:lnTo>
                    <a:pt x="36" y="242"/>
                  </a:lnTo>
                  <a:lnTo>
                    <a:pt x="39" y="248"/>
                  </a:lnTo>
                  <a:lnTo>
                    <a:pt x="43" y="252"/>
                  </a:lnTo>
                  <a:lnTo>
                    <a:pt x="47" y="255"/>
                  </a:lnTo>
                  <a:lnTo>
                    <a:pt x="51" y="257"/>
                  </a:lnTo>
                  <a:lnTo>
                    <a:pt x="55" y="259"/>
                  </a:lnTo>
                  <a:lnTo>
                    <a:pt x="60" y="260"/>
                  </a:lnTo>
                  <a:lnTo>
                    <a:pt x="64" y="261"/>
                  </a:lnTo>
                  <a:lnTo>
                    <a:pt x="70" y="262"/>
                  </a:lnTo>
                  <a:lnTo>
                    <a:pt x="76" y="261"/>
                  </a:lnTo>
                  <a:lnTo>
                    <a:pt x="82" y="260"/>
                  </a:lnTo>
                  <a:lnTo>
                    <a:pt x="89" y="258"/>
                  </a:lnTo>
                  <a:lnTo>
                    <a:pt x="94" y="254"/>
                  </a:lnTo>
                  <a:lnTo>
                    <a:pt x="97" y="249"/>
                  </a:lnTo>
                  <a:lnTo>
                    <a:pt x="100" y="242"/>
                  </a:lnTo>
                  <a:lnTo>
                    <a:pt x="101" y="234"/>
                  </a:lnTo>
                  <a:lnTo>
                    <a:pt x="102" y="225"/>
                  </a:lnTo>
                  <a:lnTo>
                    <a:pt x="102" y="215"/>
                  </a:lnTo>
                  <a:lnTo>
                    <a:pt x="102" y="205"/>
                  </a:lnTo>
                  <a:lnTo>
                    <a:pt x="101" y="195"/>
                  </a:lnTo>
                  <a:lnTo>
                    <a:pt x="100" y="185"/>
                  </a:lnTo>
                  <a:lnTo>
                    <a:pt x="99" y="177"/>
                  </a:lnTo>
                  <a:lnTo>
                    <a:pt x="97" y="169"/>
                  </a:lnTo>
                  <a:lnTo>
                    <a:pt x="96" y="163"/>
                  </a:lnTo>
                  <a:lnTo>
                    <a:pt x="95" y="157"/>
                  </a:lnTo>
                  <a:lnTo>
                    <a:pt x="94" y="154"/>
                  </a:lnTo>
                  <a:lnTo>
                    <a:pt x="94" y="153"/>
                  </a:lnTo>
                  <a:lnTo>
                    <a:pt x="211" y="32"/>
                  </a:lnTo>
                  <a:lnTo>
                    <a:pt x="205" y="5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7" name="Freeform 150"/>
            <p:cNvSpPr>
              <a:spLocks/>
            </p:cNvSpPr>
            <p:nvPr/>
          </p:nvSpPr>
          <p:spPr bwMode="auto">
            <a:xfrm>
              <a:off x="3700" y="3075"/>
              <a:ext cx="13" cy="2"/>
            </a:xfrm>
            <a:custGeom>
              <a:avLst/>
              <a:gdLst>
                <a:gd name="T0" fmla="*/ 0 w 103"/>
                <a:gd name="T1" fmla="*/ 0 h 19"/>
                <a:gd name="T2" fmla="*/ 0 w 103"/>
                <a:gd name="T3" fmla="*/ 0 h 19"/>
                <a:gd name="T4" fmla="*/ 0 w 103"/>
                <a:gd name="T5" fmla="*/ 0 h 19"/>
                <a:gd name="T6" fmla="*/ 0 w 103"/>
                <a:gd name="T7" fmla="*/ 0 h 19"/>
                <a:gd name="T8" fmla="*/ 0 w 103"/>
                <a:gd name="T9" fmla="*/ 0 h 19"/>
                <a:gd name="T10" fmla="*/ 0 w 103"/>
                <a:gd name="T11" fmla="*/ 0 h 19"/>
                <a:gd name="T12" fmla="*/ 0 w 103"/>
                <a:gd name="T13" fmla="*/ 0 h 19"/>
                <a:gd name="T14" fmla="*/ 0 w 103"/>
                <a:gd name="T15" fmla="*/ 0 h 19"/>
                <a:gd name="T16" fmla="*/ 0 w 103"/>
                <a:gd name="T17" fmla="*/ 0 h 19"/>
                <a:gd name="T18" fmla="*/ 0 w 103"/>
                <a:gd name="T19" fmla="*/ 0 h 19"/>
                <a:gd name="T20" fmla="*/ 0 w 103"/>
                <a:gd name="T21" fmla="*/ 0 h 19"/>
                <a:gd name="T22" fmla="*/ 0 w 103"/>
                <a:gd name="T23" fmla="*/ 0 h 19"/>
                <a:gd name="T24" fmla="*/ 0 w 103"/>
                <a:gd name="T25" fmla="*/ 0 h 19"/>
                <a:gd name="T26" fmla="*/ 0 w 103"/>
                <a:gd name="T27" fmla="*/ 0 h 19"/>
                <a:gd name="T28" fmla="*/ 0 w 103"/>
                <a:gd name="T29" fmla="*/ 0 h 19"/>
                <a:gd name="T30" fmla="*/ 0 w 103"/>
                <a:gd name="T31" fmla="*/ 0 h 19"/>
                <a:gd name="T32" fmla="*/ 0 w 103"/>
                <a:gd name="T33" fmla="*/ 0 h 19"/>
                <a:gd name="T34" fmla="*/ 0 w 103"/>
                <a:gd name="T35" fmla="*/ 0 h 19"/>
                <a:gd name="T36" fmla="*/ 0 w 103"/>
                <a:gd name="T37" fmla="*/ 0 h 19"/>
                <a:gd name="T38" fmla="*/ 0 w 103"/>
                <a:gd name="T39" fmla="*/ 0 h 19"/>
                <a:gd name="T40" fmla="*/ 0 w 103"/>
                <a:gd name="T41" fmla="*/ 0 h 19"/>
                <a:gd name="T42" fmla="*/ 0 w 103"/>
                <a:gd name="T43" fmla="*/ 0 h 19"/>
                <a:gd name="T44" fmla="*/ 0 w 103"/>
                <a:gd name="T45" fmla="*/ 0 h 19"/>
                <a:gd name="T46" fmla="*/ 0 w 103"/>
                <a:gd name="T47" fmla="*/ 0 h 19"/>
                <a:gd name="T48" fmla="*/ 0 w 103"/>
                <a:gd name="T49" fmla="*/ 0 h 19"/>
                <a:gd name="T50" fmla="*/ 0 w 103"/>
                <a:gd name="T51" fmla="*/ 0 h 19"/>
                <a:gd name="T52" fmla="*/ 0 w 103"/>
                <a:gd name="T53" fmla="*/ 0 h 19"/>
                <a:gd name="T54" fmla="*/ 0 w 103"/>
                <a:gd name="T55" fmla="*/ 0 h 19"/>
                <a:gd name="T56" fmla="*/ 0 w 103"/>
                <a:gd name="T57" fmla="*/ 0 h 19"/>
                <a:gd name="T58" fmla="*/ 0 w 103"/>
                <a:gd name="T59" fmla="*/ 0 h 19"/>
                <a:gd name="T60" fmla="*/ 0 w 103"/>
                <a:gd name="T61" fmla="*/ 0 h 19"/>
                <a:gd name="T62" fmla="*/ 0 w 103"/>
                <a:gd name="T63" fmla="*/ 0 h 19"/>
                <a:gd name="T64" fmla="*/ 0 w 103"/>
                <a:gd name="T65" fmla="*/ 0 h 19"/>
                <a:gd name="T66" fmla="*/ 0 w 103"/>
                <a:gd name="T67" fmla="*/ 0 h 19"/>
                <a:gd name="T68" fmla="*/ 0 w 103"/>
                <a:gd name="T69" fmla="*/ 0 h 19"/>
                <a:gd name="T70" fmla="*/ 0 w 103"/>
                <a:gd name="T71" fmla="*/ 0 h 19"/>
                <a:gd name="T72" fmla="*/ 0 w 103"/>
                <a:gd name="T73" fmla="*/ 0 h 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3" h="19">
                  <a:moveTo>
                    <a:pt x="6" y="19"/>
                  </a:moveTo>
                  <a:lnTo>
                    <a:pt x="6" y="19"/>
                  </a:lnTo>
                  <a:lnTo>
                    <a:pt x="11" y="16"/>
                  </a:lnTo>
                  <a:lnTo>
                    <a:pt x="16" y="14"/>
                  </a:lnTo>
                  <a:lnTo>
                    <a:pt x="23" y="12"/>
                  </a:lnTo>
                  <a:lnTo>
                    <a:pt x="30" y="11"/>
                  </a:lnTo>
                  <a:lnTo>
                    <a:pt x="38" y="10"/>
                  </a:lnTo>
                  <a:lnTo>
                    <a:pt x="46" y="10"/>
                  </a:lnTo>
                  <a:lnTo>
                    <a:pt x="54" y="10"/>
                  </a:lnTo>
                  <a:lnTo>
                    <a:pt x="62" y="10"/>
                  </a:lnTo>
                  <a:lnTo>
                    <a:pt x="70" y="11"/>
                  </a:lnTo>
                  <a:lnTo>
                    <a:pt x="77" y="11"/>
                  </a:lnTo>
                  <a:lnTo>
                    <a:pt x="84" y="12"/>
                  </a:lnTo>
                  <a:lnTo>
                    <a:pt x="90" y="13"/>
                  </a:lnTo>
                  <a:lnTo>
                    <a:pt x="94" y="13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3" y="3"/>
                  </a:lnTo>
                  <a:lnTo>
                    <a:pt x="102" y="3"/>
                  </a:lnTo>
                  <a:lnTo>
                    <a:pt x="100" y="3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1"/>
                  </a:lnTo>
                  <a:lnTo>
                    <a:pt x="78" y="1"/>
                  </a:lnTo>
                  <a:lnTo>
                    <a:pt x="71" y="1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9" y="1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6"/>
                  </a:lnTo>
                  <a:lnTo>
                    <a:pt x="0" y="10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8" name="Freeform 151"/>
            <p:cNvSpPr>
              <a:spLocks/>
            </p:cNvSpPr>
            <p:nvPr/>
          </p:nvSpPr>
          <p:spPr bwMode="auto">
            <a:xfrm>
              <a:off x="3689" y="3076"/>
              <a:ext cx="11" cy="10"/>
            </a:xfrm>
            <a:custGeom>
              <a:avLst/>
              <a:gdLst>
                <a:gd name="T0" fmla="*/ 0 w 87"/>
                <a:gd name="T1" fmla="*/ 0 h 75"/>
                <a:gd name="T2" fmla="*/ 0 w 87"/>
                <a:gd name="T3" fmla="*/ 0 h 75"/>
                <a:gd name="T4" fmla="*/ 0 w 87"/>
                <a:gd name="T5" fmla="*/ 0 h 75"/>
                <a:gd name="T6" fmla="*/ 0 w 87"/>
                <a:gd name="T7" fmla="*/ 0 h 75"/>
                <a:gd name="T8" fmla="*/ 0 w 87"/>
                <a:gd name="T9" fmla="*/ 0 h 75"/>
                <a:gd name="T10" fmla="*/ 0 w 87"/>
                <a:gd name="T11" fmla="*/ 0 h 75"/>
                <a:gd name="T12" fmla="*/ 0 w 87"/>
                <a:gd name="T13" fmla="*/ 0 h 75"/>
                <a:gd name="T14" fmla="*/ 0 w 87"/>
                <a:gd name="T15" fmla="*/ 0 h 75"/>
                <a:gd name="T16" fmla="*/ 0 w 87"/>
                <a:gd name="T17" fmla="*/ 0 h 75"/>
                <a:gd name="T18" fmla="*/ 0 w 87"/>
                <a:gd name="T19" fmla="*/ 0 h 75"/>
                <a:gd name="T20" fmla="*/ 0 w 87"/>
                <a:gd name="T21" fmla="*/ 0 h 75"/>
                <a:gd name="T22" fmla="*/ 0 w 87"/>
                <a:gd name="T23" fmla="*/ 0 h 75"/>
                <a:gd name="T24" fmla="*/ 0 w 87"/>
                <a:gd name="T25" fmla="*/ 0 h 75"/>
                <a:gd name="T26" fmla="*/ 0 w 87"/>
                <a:gd name="T27" fmla="*/ 0 h 75"/>
                <a:gd name="T28" fmla="*/ 0 w 87"/>
                <a:gd name="T29" fmla="*/ 0 h 75"/>
                <a:gd name="T30" fmla="*/ 0 w 87"/>
                <a:gd name="T31" fmla="*/ 0 h 75"/>
                <a:gd name="T32" fmla="*/ 0 w 87"/>
                <a:gd name="T33" fmla="*/ 0 h 75"/>
                <a:gd name="T34" fmla="*/ 0 w 87"/>
                <a:gd name="T35" fmla="*/ 0 h 75"/>
                <a:gd name="T36" fmla="*/ 0 w 87"/>
                <a:gd name="T37" fmla="*/ 0 h 75"/>
                <a:gd name="T38" fmla="*/ 0 w 87"/>
                <a:gd name="T39" fmla="*/ 0 h 75"/>
                <a:gd name="T40" fmla="*/ 0 w 87"/>
                <a:gd name="T41" fmla="*/ 0 h 75"/>
                <a:gd name="T42" fmla="*/ 0 w 87"/>
                <a:gd name="T43" fmla="*/ 0 h 75"/>
                <a:gd name="T44" fmla="*/ 0 w 87"/>
                <a:gd name="T45" fmla="*/ 0 h 75"/>
                <a:gd name="T46" fmla="*/ 0 w 87"/>
                <a:gd name="T47" fmla="*/ 0 h 75"/>
                <a:gd name="T48" fmla="*/ 0 w 87"/>
                <a:gd name="T49" fmla="*/ 0 h 75"/>
                <a:gd name="T50" fmla="*/ 0 w 87"/>
                <a:gd name="T51" fmla="*/ 0 h 75"/>
                <a:gd name="T52" fmla="*/ 0 w 87"/>
                <a:gd name="T53" fmla="*/ 0 h 75"/>
                <a:gd name="T54" fmla="*/ 0 w 87"/>
                <a:gd name="T55" fmla="*/ 0 h 75"/>
                <a:gd name="T56" fmla="*/ 0 w 87"/>
                <a:gd name="T57" fmla="*/ 0 h 75"/>
                <a:gd name="T58" fmla="*/ 0 w 87"/>
                <a:gd name="T59" fmla="*/ 0 h 75"/>
                <a:gd name="T60" fmla="*/ 0 w 87"/>
                <a:gd name="T61" fmla="*/ 0 h 75"/>
                <a:gd name="T62" fmla="*/ 0 w 87"/>
                <a:gd name="T63" fmla="*/ 0 h 75"/>
                <a:gd name="T64" fmla="*/ 0 w 87"/>
                <a:gd name="T65" fmla="*/ 0 h 75"/>
                <a:gd name="T66" fmla="*/ 0 w 87"/>
                <a:gd name="T67" fmla="*/ 0 h 75"/>
                <a:gd name="T68" fmla="*/ 0 w 87"/>
                <a:gd name="T69" fmla="*/ 0 h 75"/>
                <a:gd name="T70" fmla="*/ 0 w 87"/>
                <a:gd name="T71" fmla="*/ 0 h 75"/>
                <a:gd name="T72" fmla="*/ 0 w 87"/>
                <a:gd name="T73" fmla="*/ 0 h 75"/>
                <a:gd name="T74" fmla="*/ 0 w 87"/>
                <a:gd name="T75" fmla="*/ 0 h 75"/>
                <a:gd name="T76" fmla="*/ 0 w 87"/>
                <a:gd name="T77" fmla="*/ 0 h 75"/>
                <a:gd name="T78" fmla="*/ 0 w 87"/>
                <a:gd name="T79" fmla="*/ 0 h 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" h="75">
                  <a:moveTo>
                    <a:pt x="9" y="75"/>
                  </a:moveTo>
                  <a:lnTo>
                    <a:pt x="8" y="75"/>
                  </a:lnTo>
                  <a:lnTo>
                    <a:pt x="10" y="73"/>
                  </a:lnTo>
                  <a:lnTo>
                    <a:pt x="13" y="71"/>
                  </a:lnTo>
                  <a:lnTo>
                    <a:pt x="16" y="68"/>
                  </a:lnTo>
                  <a:lnTo>
                    <a:pt x="21" y="64"/>
                  </a:lnTo>
                  <a:lnTo>
                    <a:pt x="26" y="59"/>
                  </a:lnTo>
                  <a:lnTo>
                    <a:pt x="31" y="54"/>
                  </a:lnTo>
                  <a:lnTo>
                    <a:pt x="37" y="49"/>
                  </a:lnTo>
                  <a:lnTo>
                    <a:pt x="43" y="44"/>
                  </a:lnTo>
                  <a:lnTo>
                    <a:pt x="50" y="38"/>
                  </a:lnTo>
                  <a:lnTo>
                    <a:pt x="56" y="33"/>
                  </a:lnTo>
                  <a:lnTo>
                    <a:pt x="63" y="27"/>
                  </a:lnTo>
                  <a:lnTo>
                    <a:pt x="70" y="22"/>
                  </a:lnTo>
                  <a:lnTo>
                    <a:pt x="76" y="17"/>
                  </a:lnTo>
                  <a:lnTo>
                    <a:pt x="81" y="13"/>
                  </a:lnTo>
                  <a:lnTo>
                    <a:pt x="87" y="9"/>
                  </a:lnTo>
                  <a:lnTo>
                    <a:pt x="81" y="0"/>
                  </a:lnTo>
                  <a:lnTo>
                    <a:pt x="75" y="4"/>
                  </a:lnTo>
                  <a:lnTo>
                    <a:pt x="69" y="8"/>
                  </a:lnTo>
                  <a:lnTo>
                    <a:pt x="63" y="13"/>
                  </a:lnTo>
                  <a:lnTo>
                    <a:pt x="55" y="18"/>
                  </a:lnTo>
                  <a:lnTo>
                    <a:pt x="49" y="24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40"/>
                  </a:lnTo>
                  <a:lnTo>
                    <a:pt x="23" y="46"/>
                  </a:lnTo>
                  <a:lnTo>
                    <a:pt x="18" y="51"/>
                  </a:lnTo>
                  <a:lnTo>
                    <a:pt x="14" y="56"/>
                  </a:lnTo>
                  <a:lnTo>
                    <a:pt x="9" y="60"/>
                  </a:lnTo>
                  <a:lnTo>
                    <a:pt x="5" y="63"/>
                  </a:lnTo>
                  <a:lnTo>
                    <a:pt x="3" y="65"/>
                  </a:lnTo>
                  <a:lnTo>
                    <a:pt x="1" y="66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9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9" name="Freeform 152"/>
            <p:cNvSpPr>
              <a:spLocks/>
            </p:cNvSpPr>
            <p:nvPr/>
          </p:nvSpPr>
          <p:spPr bwMode="auto">
            <a:xfrm>
              <a:off x="3686" y="3084"/>
              <a:ext cx="5" cy="17"/>
            </a:xfrm>
            <a:custGeom>
              <a:avLst/>
              <a:gdLst>
                <a:gd name="T0" fmla="*/ 0 w 36"/>
                <a:gd name="T1" fmla="*/ 0 h 121"/>
                <a:gd name="T2" fmla="*/ 0 w 36"/>
                <a:gd name="T3" fmla="*/ 0 h 121"/>
                <a:gd name="T4" fmla="*/ 0 w 36"/>
                <a:gd name="T5" fmla="*/ 0 h 121"/>
                <a:gd name="T6" fmla="*/ 0 w 36"/>
                <a:gd name="T7" fmla="*/ 0 h 121"/>
                <a:gd name="T8" fmla="*/ 0 w 36"/>
                <a:gd name="T9" fmla="*/ 0 h 121"/>
                <a:gd name="T10" fmla="*/ 0 w 36"/>
                <a:gd name="T11" fmla="*/ 0 h 121"/>
                <a:gd name="T12" fmla="*/ 0 w 36"/>
                <a:gd name="T13" fmla="*/ 0 h 121"/>
                <a:gd name="T14" fmla="*/ 0 w 36"/>
                <a:gd name="T15" fmla="*/ 0 h 121"/>
                <a:gd name="T16" fmla="*/ 0 w 36"/>
                <a:gd name="T17" fmla="*/ 0 h 121"/>
                <a:gd name="T18" fmla="*/ 0 w 36"/>
                <a:gd name="T19" fmla="*/ 0 h 121"/>
                <a:gd name="T20" fmla="*/ 0 w 36"/>
                <a:gd name="T21" fmla="*/ 0 h 121"/>
                <a:gd name="T22" fmla="*/ 0 w 36"/>
                <a:gd name="T23" fmla="*/ 0 h 121"/>
                <a:gd name="T24" fmla="*/ 0 w 36"/>
                <a:gd name="T25" fmla="*/ 0 h 121"/>
                <a:gd name="T26" fmla="*/ 0 w 36"/>
                <a:gd name="T27" fmla="*/ 0 h 121"/>
                <a:gd name="T28" fmla="*/ 0 w 36"/>
                <a:gd name="T29" fmla="*/ 0 h 121"/>
                <a:gd name="T30" fmla="*/ 0 w 36"/>
                <a:gd name="T31" fmla="*/ 0 h 121"/>
                <a:gd name="T32" fmla="*/ 0 w 36"/>
                <a:gd name="T33" fmla="*/ 0 h 121"/>
                <a:gd name="T34" fmla="*/ 0 w 36"/>
                <a:gd name="T35" fmla="*/ 0 h 121"/>
                <a:gd name="T36" fmla="*/ 0 w 36"/>
                <a:gd name="T37" fmla="*/ 0 h 121"/>
                <a:gd name="T38" fmla="*/ 0 w 36"/>
                <a:gd name="T39" fmla="*/ 0 h 121"/>
                <a:gd name="T40" fmla="*/ 0 w 36"/>
                <a:gd name="T41" fmla="*/ 0 h 121"/>
                <a:gd name="T42" fmla="*/ 0 w 36"/>
                <a:gd name="T43" fmla="*/ 0 h 121"/>
                <a:gd name="T44" fmla="*/ 0 w 36"/>
                <a:gd name="T45" fmla="*/ 0 h 121"/>
                <a:gd name="T46" fmla="*/ 0 w 36"/>
                <a:gd name="T47" fmla="*/ 0 h 121"/>
                <a:gd name="T48" fmla="*/ 0 w 36"/>
                <a:gd name="T49" fmla="*/ 0 h 121"/>
                <a:gd name="T50" fmla="*/ 0 w 36"/>
                <a:gd name="T51" fmla="*/ 0 h 121"/>
                <a:gd name="T52" fmla="*/ 0 w 36"/>
                <a:gd name="T53" fmla="*/ 0 h 121"/>
                <a:gd name="T54" fmla="*/ 0 w 36"/>
                <a:gd name="T55" fmla="*/ 0 h 121"/>
                <a:gd name="T56" fmla="*/ 0 w 36"/>
                <a:gd name="T57" fmla="*/ 0 h 121"/>
                <a:gd name="T58" fmla="*/ 0 w 36"/>
                <a:gd name="T59" fmla="*/ 0 h 121"/>
                <a:gd name="T60" fmla="*/ 0 w 36"/>
                <a:gd name="T61" fmla="*/ 0 h 121"/>
                <a:gd name="T62" fmla="*/ 0 w 36"/>
                <a:gd name="T63" fmla="*/ 0 h 121"/>
                <a:gd name="T64" fmla="*/ 0 w 36"/>
                <a:gd name="T65" fmla="*/ 0 h 121"/>
                <a:gd name="T66" fmla="*/ 0 w 36"/>
                <a:gd name="T67" fmla="*/ 0 h 121"/>
                <a:gd name="T68" fmla="*/ 0 w 36"/>
                <a:gd name="T69" fmla="*/ 0 h 121"/>
                <a:gd name="T70" fmla="*/ 0 w 36"/>
                <a:gd name="T71" fmla="*/ 0 h 121"/>
                <a:gd name="T72" fmla="*/ 0 w 36"/>
                <a:gd name="T73" fmla="*/ 0 h 1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" h="121">
                  <a:moveTo>
                    <a:pt x="20" y="117"/>
                  </a:moveTo>
                  <a:lnTo>
                    <a:pt x="20" y="117"/>
                  </a:lnTo>
                  <a:lnTo>
                    <a:pt x="15" y="106"/>
                  </a:lnTo>
                  <a:lnTo>
                    <a:pt x="13" y="96"/>
                  </a:lnTo>
                  <a:lnTo>
                    <a:pt x="11" y="86"/>
                  </a:lnTo>
                  <a:lnTo>
                    <a:pt x="11" y="76"/>
                  </a:lnTo>
                  <a:lnTo>
                    <a:pt x="12" y="67"/>
                  </a:lnTo>
                  <a:lnTo>
                    <a:pt x="13" y="58"/>
                  </a:lnTo>
                  <a:lnTo>
                    <a:pt x="15" y="49"/>
                  </a:lnTo>
                  <a:lnTo>
                    <a:pt x="18" y="41"/>
                  </a:lnTo>
                  <a:lnTo>
                    <a:pt x="21" y="34"/>
                  </a:lnTo>
                  <a:lnTo>
                    <a:pt x="24" y="27"/>
                  </a:lnTo>
                  <a:lnTo>
                    <a:pt x="27" y="22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6" y="7"/>
                  </a:lnTo>
                  <a:lnTo>
                    <a:pt x="27" y="0"/>
                  </a:lnTo>
                  <a:lnTo>
                    <a:pt x="25" y="2"/>
                  </a:lnTo>
                  <a:lnTo>
                    <a:pt x="23" y="6"/>
                  </a:lnTo>
                  <a:lnTo>
                    <a:pt x="20" y="11"/>
                  </a:lnTo>
                  <a:lnTo>
                    <a:pt x="17" y="16"/>
                  </a:lnTo>
                  <a:lnTo>
                    <a:pt x="14" y="23"/>
                  </a:lnTo>
                  <a:lnTo>
                    <a:pt x="11" y="29"/>
                  </a:lnTo>
                  <a:lnTo>
                    <a:pt x="7" y="37"/>
                  </a:lnTo>
                  <a:lnTo>
                    <a:pt x="5" y="46"/>
                  </a:lnTo>
                  <a:lnTo>
                    <a:pt x="2" y="55"/>
                  </a:lnTo>
                  <a:lnTo>
                    <a:pt x="1" y="65"/>
                  </a:lnTo>
                  <a:lnTo>
                    <a:pt x="0" y="76"/>
                  </a:lnTo>
                  <a:lnTo>
                    <a:pt x="0" y="87"/>
                  </a:lnTo>
                  <a:lnTo>
                    <a:pt x="2" y="98"/>
                  </a:lnTo>
                  <a:lnTo>
                    <a:pt x="5" y="109"/>
                  </a:lnTo>
                  <a:lnTo>
                    <a:pt x="9" y="121"/>
                  </a:lnTo>
                  <a:lnTo>
                    <a:pt x="2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0" name="Freeform 153"/>
            <p:cNvSpPr>
              <a:spLocks/>
            </p:cNvSpPr>
            <p:nvPr/>
          </p:nvSpPr>
          <p:spPr bwMode="auto">
            <a:xfrm>
              <a:off x="3687" y="3100"/>
              <a:ext cx="10" cy="10"/>
            </a:xfrm>
            <a:custGeom>
              <a:avLst/>
              <a:gdLst>
                <a:gd name="T0" fmla="*/ 0 w 79"/>
                <a:gd name="T1" fmla="*/ 0 h 76"/>
                <a:gd name="T2" fmla="*/ 0 w 79"/>
                <a:gd name="T3" fmla="*/ 0 h 76"/>
                <a:gd name="T4" fmla="*/ 0 w 79"/>
                <a:gd name="T5" fmla="*/ 0 h 76"/>
                <a:gd name="T6" fmla="*/ 0 w 79"/>
                <a:gd name="T7" fmla="*/ 0 h 76"/>
                <a:gd name="T8" fmla="*/ 0 w 79"/>
                <a:gd name="T9" fmla="*/ 0 h 76"/>
                <a:gd name="T10" fmla="*/ 0 w 79"/>
                <a:gd name="T11" fmla="*/ 0 h 76"/>
                <a:gd name="T12" fmla="*/ 0 w 79"/>
                <a:gd name="T13" fmla="*/ 0 h 76"/>
                <a:gd name="T14" fmla="*/ 0 w 79"/>
                <a:gd name="T15" fmla="*/ 0 h 76"/>
                <a:gd name="T16" fmla="*/ 0 w 79"/>
                <a:gd name="T17" fmla="*/ 0 h 76"/>
                <a:gd name="T18" fmla="*/ 0 w 79"/>
                <a:gd name="T19" fmla="*/ 0 h 76"/>
                <a:gd name="T20" fmla="*/ 0 w 79"/>
                <a:gd name="T21" fmla="*/ 0 h 76"/>
                <a:gd name="T22" fmla="*/ 0 w 79"/>
                <a:gd name="T23" fmla="*/ 0 h 76"/>
                <a:gd name="T24" fmla="*/ 0 w 79"/>
                <a:gd name="T25" fmla="*/ 0 h 76"/>
                <a:gd name="T26" fmla="*/ 0 w 79"/>
                <a:gd name="T27" fmla="*/ 0 h 76"/>
                <a:gd name="T28" fmla="*/ 0 w 79"/>
                <a:gd name="T29" fmla="*/ 0 h 76"/>
                <a:gd name="T30" fmla="*/ 0 w 79"/>
                <a:gd name="T31" fmla="*/ 0 h 76"/>
                <a:gd name="T32" fmla="*/ 0 w 79"/>
                <a:gd name="T33" fmla="*/ 0 h 76"/>
                <a:gd name="T34" fmla="*/ 0 w 79"/>
                <a:gd name="T35" fmla="*/ 0 h 76"/>
                <a:gd name="T36" fmla="*/ 0 w 79"/>
                <a:gd name="T37" fmla="*/ 0 h 76"/>
                <a:gd name="T38" fmla="*/ 0 w 79"/>
                <a:gd name="T39" fmla="*/ 0 h 76"/>
                <a:gd name="T40" fmla="*/ 0 w 79"/>
                <a:gd name="T41" fmla="*/ 0 h 76"/>
                <a:gd name="T42" fmla="*/ 0 w 79"/>
                <a:gd name="T43" fmla="*/ 0 h 76"/>
                <a:gd name="T44" fmla="*/ 0 w 79"/>
                <a:gd name="T45" fmla="*/ 0 h 76"/>
                <a:gd name="T46" fmla="*/ 0 w 79"/>
                <a:gd name="T47" fmla="*/ 0 h 76"/>
                <a:gd name="T48" fmla="*/ 0 w 79"/>
                <a:gd name="T49" fmla="*/ 0 h 76"/>
                <a:gd name="T50" fmla="*/ 0 w 79"/>
                <a:gd name="T51" fmla="*/ 0 h 76"/>
                <a:gd name="T52" fmla="*/ 0 w 79"/>
                <a:gd name="T53" fmla="*/ 0 h 76"/>
                <a:gd name="T54" fmla="*/ 0 w 79"/>
                <a:gd name="T55" fmla="*/ 0 h 76"/>
                <a:gd name="T56" fmla="*/ 0 w 79"/>
                <a:gd name="T57" fmla="*/ 0 h 76"/>
                <a:gd name="T58" fmla="*/ 0 w 79"/>
                <a:gd name="T59" fmla="*/ 0 h 76"/>
                <a:gd name="T60" fmla="*/ 0 w 79"/>
                <a:gd name="T61" fmla="*/ 0 h 76"/>
                <a:gd name="T62" fmla="*/ 0 w 79"/>
                <a:gd name="T63" fmla="*/ 0 h 76"/>
                <a:gd name="T64" fmla="*/ 0 w 79"/>
                <a:gd name="T65" fmla="*/ 0 h 76"/>
                <a:gd name="T66" fmla="*/ 0 w 79"/>
                <a:gd name="T67" fmla="*/ 0 h 76"/>
                <a:gd name="T68" fmla="*/ 0 w 79"/>
                <a:gd name="T69" fmla="*/ 0 h 76"/>
                <a:gd name="T70" fmla="*/ 0 w 79"/>
                <a:gd name="T71" fmla="*/ 0 h 76"/>
                <a:gd name="T72" fmla="*/ 0 w 79"/>
                <a:gd name="T73" fmla="*/ 0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9" h="76">
                  <a:moveTo>
                    <a:pt x="77" y="64"/>
                  </a:moveTo>
                  <a:lnTo>
                    <a:pt x="77" y="64"/>
                  </a:lnTo>
                  <a:lnTo>
                    <a:pt x="71" y="65"/>
                  </a:lnTo>
                  <a:lnTo>
                    <a:pt x="66" y="65"/>
                  </a:lnTo>
                  <a:lnTo>
                    <a:pt x="61" y="65"/>
                  </a:lnTo>
                  <a:lnTo>
                    <a:pt x="57" y="64"/>
                  </a:lnTo>
                  <a:lnTo>
                    <a:pt x="53" y="63"/>
                  </a:lnTo>
                  <a:lnTo>
                    <a:pt x="49" y="61"/>
                  </a:lnTo>
                  <a:lnTo>
                    <a:pt x="46" y="59"/>
                  </a:lnTo>
                  <a:lnTo>
                    <a:pt x="43" y="57"/>
                  </a:lnTo>
                  <a:lnTo>
                    <a:pt x="40" y="53"/>
                  </a:lnTo>
                  <a:lnTo>
                    <a:pt x="36" y="48"/>
                  </a:lnTo>
                  <a:lnTo>
                    <a:pt x="32" y="43"/>
                  </a:lnTo>
                  <a:lnTo>
                    <a:pt x="28" y="37"/>
                  </a:lnTo>
                  <a:lnTo>
                    <a:pt x="24" y="29"/>
                  </a:lnTo>
                  <a:lnTo>
                    <a:pt x="20" y="21"/>
                  </a:lnTo>
                  <a:lnTo>
                    <a:pt x="16" y="1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6" y="16"/>
                  </a:lnTo>
                  <a:lnTo>
                    <a:pt x="10" y="25"/>
                  </a:lnTo>
                  <a:lnTo>
                    <a:pt x="15" y="34"/>
                  </a:lnTo>
                  <a:lnTo>
                    <a:pt x="19" y="42"/>
                  </a:lnTo>
                  <a:lnTo>
                    <a:pt x="23" y="49"/>
                  </a:lnTo>
                  <a:lnTo>
                    <a:pt x="27" y="55"/>
                  </a:lnTo>
                  <a:lnTo>
                    <a:pt x="31" y="60"/>
                  </a:lnTo>
                  <a:lnTo>
                    <a:pt x="35" y="65"/>
                  </a:lnTo>
                  <a:lnTo>
                    <a:pt x="40" y="68"/>
                  </a:lnTo>
                  <a:lnTo>
                    <a:pt x="44" y="71"/>
                  </a:lnTo>
                  <a:lnTo>
                    <a:pt x="49" y="73"/>
                  </a:lnTo>
                  <a:lnTo>
                    <a:pt x="54" y="75"/>
                  </a:lnTo>
                  <a:lnTo>
                    <a:pt x="60" y="76"/>
                  </a:lnTo>
                  <a:lnTo>
                    <a:pt x="66" y="76"/>
                  </a:lnTo>
                  <a:lnTo>
                    <a:pt x="72" y="76"/>
                  </a:lnTo>
                  <a:lnTo>
                    <a:pt x="79" y="75"/>
                  </a:lnTo>
                  <a:lnTo>
                    <a:pt x="77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1" name="Freeform 154"/>
            <p:cNvSpPr>
              <a:spLocks/>
            </p:cNvSpPr>
            <p:nvPr/>
          </p:nvSpPr>
          <p:spPr bwMode="auto">
            <a:xfrm>
              <a:off x="3696" y="3094"/>
              <a:ext cx="4" cy="15"/>
            </a:xfrm>
            <a:custGeom>
              <a:avLst/>
              <a:gdLst>
                <a:gd name="T0" fmla="*/ 0 w 27"/>
                <a:gd name="T1" fmla="*/ 0 h 117"/>
                <a:gd name="T2" fmla="*/ 0 w 27"/>
                <a:gd name="T3" fmla="*/ 0 h 117"/>
                <a:gd name="T4" fmla="*/ 0 w 27"/>
                <a:gd name="T5" fmla="*/ 0 h 117"/>
                <a:gd name="T6" fmla="*/ 0 w 27"/>
                <a:gd name="T7" fmla="*/ 0 h 117"/>
                <a:gd name="T8" fmla="*/ 0 w 27"/>
                <a:gd name="T9" fmla="*/ 0 h 117"/>
                <a:gd name="T10" fmla="*/ 0 w 27"/>
                <a:gd name="T11" fmla="*/ 0 h 117"/>
                <a:gd name="T12" fmla="*/ 0 w 27"/>
                <a:gd name="T13" fmla="*/ 0 h 117"/>
                <a:gd name="T14" fmla="*/ 0 w 27"/>
                <a:gd name="T15" fmla="*/ 0 h 117"/>
                <a:gd name="T16" fmla="*/ 0 w 27"/>
                <a:gd name="T17" fmla="*/ 0 h 117"/>
                <a:gd name="T18" fmla="*/ 0 w 27"/>
                <a:gd name="T19" fmla="*/ 0 h 117"/>
                <a:gd name="T20" fmla="*/ 0 w 27"/>
                <a:gd name="T21" fmla="*/ 0 h 117"/>
                <a:gd name="T22" fmla="*/ 0 w 27"/>
                <a:gd name="T23" fmla="*/ 0 h 117"/>
                <a:gd name="T24" fmla="*/ 0 w 27"/>
                <a:gd name="T25" fmla="*/ 0 h 117"/>
                <a:gd name="T26" fmla="*/ 0 w 27"/>
                <a:gd name="T27" fmla="*/ 0 h 117"/>
                <a:gd name="T28" fmla="*/ 0 w 27"/>
                <a:gd name="T29" fmla="*/ 0 h 117"/>
                <a:gd name="T30" fmla="*/ 0 w 27"/>
                <a:gd name="T31" fmla="*/ 0 h 117"/>
                <a:gd name="T32" fmla="*/ 0 w 27"/>
                <a:gd name="T33" fmla="*/ 0 h 117"/>
                <a:gd name="T34" fmla="*/ 0 w 27"/>
                <a:gd name="T35" fmla="*/ 0 h 117"/>
                <a:gd name="T36" fmla="*/ 0 w 27"/>
                <a:gd name="T37" fmla="*/ 0 h 117"/>
                <a:gd name="T38" fmla="*/ 0 w 27"/>
                <a:gd name="T39" fmla="*/ 0 h 117"/>
                <a:gd name="T40" fmla="*/ 0 w 27"/>
                <a:gd name="T41" fmla="*/ 0 h 117"/>
                <a:gd name="T42" fmla="*/ 0 w 27"/>
                <a:gd name="T43" fmla="*/ 0 h 117"/>
                <a:gd name="T44" fmla="*/ 0 w 27"/>
                <a:gd name="T45" fmla="*/ 0 h 117"/>
                <a:gd name="T46" fmla="*/ 0 w 27"/>
                <a:gd name="T47" fmla="*/ 0 h 117"/>
                <a:gd name="T48" fmla="*/ 0 w 27"/>
                <a:gd name="T49" fmla="*/ 0 h 117"/>
                <a:gd name="T50" fmla="*/ 0 w 27"/>
                <a:gd name="T51" fmla="*/ 0 h 117"/>
                <a:gd name="T52" fmla="*/ 0 w 27"/>
                <a:gd name="T53" fmla="*/ 0 h 117"/>
                <a:gd name="T54" fmla="*/ 0 w 27"/>
                <a:gd name="T55" fmla="*/ 0 h 117"/>
                <a:gd name="T56" fmla="*/ 0 w 27"/>
                <a:gd name="T57" fmla="*/ 0 h 117"/>
                <a:gd name="T58" fmla="*/ 0 w 27"/>
                <a:gd name="T59" fmla="*/ 0 h 117"/>
                <a:gd name="T60" fmla="*/ 0 w 27"/>
                <a:gd name="T61" fmla="*/ 0 h 117"/>
                <a:gd name="T62" fmla="*/ 0 w 27"/>
                <a:gd name="T63" fmla="*/ 0 h 117"/>
                <a:gd name="T64" fmla="*/ 0 w 27"/>
                <a:gd name="T65" fmla="*/ 0 h 117"/>
                <a:gd name="T66" fmla="*/ 0 w 27"/>
                <a:gd name="T67" fmla="*/ 0 h 117"/>
                <a:gd name="T68" fmla="*/ 0 w 27"/>
                <a:gd name="T69" fmla="*/ 0 h 117"/>
                <a:gd name="T70" fmla="*/ 0 w 27"/>
                <a:gd name="T71" fmla="*/ 0 h 117"/>
                <a:gd name="T72" fmla="*/ 0 w 27"/>
                <a:gd name="T73" fmla="*/ 0 h 117"/>
                <a:gd name="T74" fmla="*/ 0 w 27"/>
                <a:gd name="T75" fmla="*/ 0 h 117"/>
                <a:gd name="T76" fmla="*/ 0 w 27"/>
                <a:gd name="T77" fmla="*/ 0 h 117"/>
                <a:gd name="T78" fmla="*/ 0 w 27"/>
                <a:gd name="T79" fmla="*/ 0 h 1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117">
                  <a:moveTo>
                    <a:pt x="9" y="0"/>
                  </a:moveTo>
                  <a:lnTo>
                    <a:pt x="7" y="5"/>
                  </a:lnTo>
                  <a:lnTo>
                    <a:pt x="8" y="7"/>
                  </a:lnTo>
                  <a:lnTo>
                    <a:pt x="8" y="10"/>
                  </a:lnTo>
                  <a:lnTo>
                    <a:pt x="9" y="14"/>
                  </a:lnTo>
                  <a:lnTo>
                    <a:pt x="10" y="21"/>
                  </a:lnTo>
                  <a:lnTo>
                    <a:pt x="12" y="28"/>
                  </a:lnTo>
                  <a:lnTo>
                    <a:pt x="13" y="37"/>
                  </a:lnTo>
                  <a:lnTo>
                    <a:pt x="14" y="46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6" y="75"/>
                  </a:lnTo>
                  <a:lnTo>
                    <a:pt x="15" y="84"/>
                  </a:lnTo>
                  <a:lnTo>
                    <a:pt x="13" y="91"/>
                  </a:lnTo>
                  <a:lnTo>
                    <a:pt x="11" y="97"/>
                  </a:lnTo>
                  <a:lnTo>
                    <a:pt x="8" y="102"/>
                  </a:lnTo>
                  <a:lnTo>
                    <a:pt x="5" y="105"/>
                  </a:lnTo>
                  <a:lnTo>
                    <a:pt x="0" y="106"/>
                  </a:lnTo>
                  <a:lnTo>
                    <a:pt x="2" y="117"/>
                  </a:lnTo>
                  <a:lnTo>
                    <a:pt x="11" y="114"/>
                  </a:lnTo>
                  <a:lnTo>
                    <a:pt x="17" y="109"/>
                  </a:lnTo>
                  <a:lnTo>
                    <a:pt x="22" y="102"/>
                  </a:lnTo>
                  <a:lnTo>
                    <a:pt x="24" y="94"/>
                  </a:lnTo>
                  <a:lnTo>
                    <a:pt x="26" y="85"/>
                  </a:lnTo>
                  <a:lnTo>
                    <a:pt x="27" y="76"/>
                  </a:lnTo>
                  <a:lnTo>
                    <a:pt x="27" y="66"/>
                  </a:lnTo>
                  <a:lnTo>
                    <a:pt x="26" y="56"/>
                  </a:lnTo>
                  <a:lnTo>
                    <a:pt x="26" y="45"/>
                  </a:lnTo>
                  <a:lnTo>
                    <a:pt x="24" y="36"/>
                  </a:lnTo>
                  <a:lnTo>
                    <a:pt x="23" y="27"/>
                  </a:lnTo>
                  <a:lnTo>
                    <a:pt x="22" y="19"/>
                  </a:lnTo>
                  <a:lnTo>
                    <a:pt x="20" y="13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7" y="8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2" name="Freeform 155"/>
            <p:cNvSpPr>
              <a:spLocks/>
            </p:cNvSpPr>
            <p:nvPr/>
          </p:nvSpPr>
          <p:spPr bwMode="auto">
            <a:xfrm>
              <a:off x="3698" y="3079"/>
              <a:ext cx="16" cy="16"/>
            </a:xfrm>
            <a:custGeom>
              <a:avLst/>
              <a:gdLst>
                <a:gd name="T0" fmla="*/ 0 w 127"/>
                <a:gd name="T1" fmla="*/ 0 h 129"/>
                <a:gd name="T2" fmla="*/ 0 w 127"/>
                <a:gd name="T3" fmla="*/ 0 h 129"/>
                <a:gd name="T4" fmla="*/ 0 w 127"/>
                <a:gd name="T5" fmla="*/ 0 h 129"/>
                <a:gd name="T6" fmla="*/ 0 w 127"/>
                <a:gd name="T7" fmla="*/ 0 h 129"/>
                <a:gd name="T8" fmla="*/ 0 w 127"/>
                <a:gd name="T9" fmla="*/ 0 h 129"/>
                <a:gd name="T10" fmla="*/ 0 w 127"/>
                <a:gd name="T11" fmla="*/ 0 h 129"/>
                <a:gd name="T12" fmla="*/ 0 w 127"/>
                <a:gd name="T13" fmla="*/ 0 h 129"/>
                <a:gd name="T14" fmla="*/ 0 w 127"/>
                <a:gd name="T15" fmla="*/ 0 h 129"/>
                <a:gd name="T16" fmla="*/ 0 w 127"/>
                <a:gd name="T17" fmla="*/ 0 h 129"/>
                <a:gd name="T18" fmla="*/ 0 w 127"/>
                <a:gd name="T19" fmla="*/ 0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129">
                  <a:moveTo>
                    <a:pt x="115" y="5"/>
                  </a:moveTo>
                  <a:lnTo>
                    <a:pt x="116" y="0"/>
                  </a:lnTo>
                  <a:lnTo>
                    <a:pt x="0" y="121"/>
                  </a:lnTo>
                  <a:lnTo>
                    <a:pt x="8" y="129"/>
                  </a:lnTo>
                  <a:lnTo>
                    <a:pt x="125" y="8"/>
                  </a:lnTo>
                  <a:lnTo>
                    <a:pt x="127" y="3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27" y="3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3" name="Freeform 156"/>
            <p:cNvSpPr>
              <a:spLocks/>
            </p:cNvSpPr>
            <p:nvPr/>
          </p:nvSpPr>
          <p:spPr bwMode="auto">
            <a:xfrm>
              <a:off x="3712" y="3075"/>
              <a:ext cx="2" cy="5"/>
            </a:xfrm>
            <a:custGeom>
              <a:avLst/>
              <a:gdLst>
                <a:gd name="T0" fmla="*/ 0 w 18"/>
                <a:gd name="T1" fmla="*/ 0 h 34"/>
                <a:gd name="T2" fmla="*/ 0 w 18"/>
                <a:gd name="T3" fmla="*/ 0 h 34"/>
                <a:gd name="T4" fmla="*/ 0 w 18"/>
                <a:gd name="T5" fmla="*/ 0 h 34"/>
                <a:gd name="T6" fmla="*/ 0 w 18"/>
                <a:gd name="T7" fmla="*/ 0 h 34"/>
                <a:gd name="T8" fmla="*/ 0 w 18"/>
                <a:gd name="T9" fmla="*/ 0 h 34"/>
                <a:gd name="T10" fmla="*/ 0 w 18"/>
                <a:gd name="T11" fmla="*/ 0 h 34"/>
                <a:gd name="T12" fmla="*/ 0 w 18"/>
                <a:gd name="T13" fmla="*/ 0 h 34"/>
                <a:gd name="T14" fmla="*/ 0 w 18"/>
                <a:gd name="T15" fmla="*/ 0 h 34"/>
                <a:gd name="T16" fmla="*/ 0 w 18"/>
                <a:gd name="T17" fmla="*/ 0 h 34"/>
                <a:gd name="T18" fmla="*/ 0 w 18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34">
                  <a:moveTo>
                    <a:pt x="5" y="11"/>
                  </a:moveTo>
                  <a:lnTo>
                    <a:pt x="0" y="7"/>
                  </a:lnTo>
                  <a:lnTo>
                    <a:pt x="6" y="34"/>
                  </a:lnTo>
                  <a:lnTo>
                    <a:pt x="18" y="32"/>
                  </a:lnTo>
                  <a:lnTo>
                    <a:pt x="13" y="5"/>
                  </a:lnTo>
                  <a:lnTo>
                    <a:pt x="7" y="0"/>
                  </a:lnTo>
                  <a:lnTo>
                    <a:pt x="13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4" name="Freeform 157"/>
            <p:cNvSpPr>
              <a:spLocks/>
            </p:cNvSpPr>
            <p:nvPr/>
          </p:nvSpPr>
          <p:spPr bwMode="auto">
            <a:xfrm>
              <a:off x="3698" y="3074"/>
              <a:ext cx="33" cy="35"/>
            </a:xfrm>
            <a:custGeom>
              <a:avLst/>
              <a:gdLst>
                <a:gd name="T0" fmla="*/ 0 w 264"/>
                <a:gd name="T1" fmla="*/ 0 h 276"/>
                <a:gd name="T2" fmla="*/ 0 w 264"/>
                <a:gd name="T3" fmla="*/ 0 h 276"/>
                <a:gd name="T4" fmla="*/ 0 w 264"/>
                <a:gd name="T5" fmla="*/ 0 h 276"/>
                <a:gd name="T6" fmla="*/ 0 w 264"/>
                <a:gd name="T7" fmla="*/ 0 h 276"/>
                <a:gd name="T8" fmla="*/ 0 w 264"/>
                <a:gd name="T9" fmla="*/ 0 h 276"/>
                <a:gd name="T10" fmla="*/ 0 w 264"/>
                <a:gd name="T11" fmla="*/ 0 h 276"/>
                <a:gd name="T12" fmla="*/ 0 w 264"/>
                <a:gd name="T13" fmla="*/ 0 h 276"/>
                <a:gd name="T14" fmla="*/ 0 w 264"/>
                <a:gd name="T15" fmla="*/ 0 h 276"/>
                <a:gd name="T16" fmla="*/ 0 w 264"/>
                <a:gd name="T17" fmla="*/ 0 h 276"/>
                <a:gd name="T18" fmla="*/ 0 w 264"/>
                <a:gd name="T19" fmla="*/ 0 h 276"/>
                <a:gd name="T20" fmla="*/ 0 w 264"/>
                <a:gd name="T21" fmla="*/ 0 h 276"/>
                <a:gd name="T22" fmla="*/ 0 w 264"/>
                <a:gd name="T23" fmla="*/ 0 h 276"/>
                <a:gd name="T24" fmla="*/ 0 w 264"/>
                <a:gd name="T25" fmla="*/ 0 h 276"/>
                <a:gd name="T26" fmla="*/ 0 w 264"/>
                <a:gd name="T27" fmla="*/ 0 h 276"/>
                <a:gd name="T28" fmla="*/ 0 w 264"/>
                <a:gd name="T29" fmla="*/ 0 h 276"/>
                <a:gd name="T30" fmla="*/ 0 w 264"/>
                <a:gd name="T31" fmla="*/ 0 h 276"/>
                <a:gd name="T32" fmla="*/ 0 w 264"/>
                <a:gd name="T33" fmla="*/ 0 h 276"/>
                <a:gd name="T34" fmla="*/ 0 w 264"/>
                <a:gd name="T35" fmla="*/ 0 h 276"/>
                <a:gd name="T36" fmla="*/ 0 w 264"/>
                <a:gd name="T37" fmla="*/ 0 h 276"/>
                <a:gd name="T38" fmla="*/ 0 w 264"/>
                <a:gd name="T39" fmla="*/ 0 h 276"/>
                <a:gd name="T40" fmla="*/ 0 w 264"/>
                <a:gd name="T41" fmla="*/ 0 h 276"/>
                <a:gd name="T42" fmla="*/ 0 w 264"/>
                <a:gd name="T43" fmla="*/ 0 h 276"/>
                <a:gd name="T44" fmla="*/ 0 w 264"/>
                <a:gd name="T45" fmla="*/ 0 h 276"/>
                <a:gd name="T46" fmla="*/ 0 w 264"/>
                <a:gd name="T47" fmla="*/ 0 h 276"/>
                <a:gd name="T48" fmla="*/ 0 w 264"/>
                <a:gd name="T49" fmla="*/ 0 h 276"/>
                <a:gd name="T50" fmla="*/ 0 w 264"/>
                <a:gd name="T51" fmla="*/ 0 h 276"/>
                <a:gd name="T52" fmla="*/ 0 w 264"/>
                <a:gd name="T53" fmla="*/ 0 h 276"/>
                <a:gd name="T54" fmla="*/ 0 w 264"/>
                <a:gd name="T55" fmla="*/ 0 h 276"/>
                <a:gd name="T56" fmla="*/ 0 w 264"/>
                <a:gd name="T57" fmla="*/ 0 h 276"/>
                <a:gd name="T58" fmla="*/ 0 w 264"/>
                <a:gd name="T59" fmla="*/ 0 h 276"/>
                <a:gd name="T60" fmla="*/ 0 w 264"/>
                <a:gd name="T61" fmla="*/ 0 h 276"/>
                <a:gd name="T62" fmla="*/ 0 w 264"/>
                <a:gd name="T63" fmla="*/ 0 h 276"/>
                <a:gd name="T64" fmla="*/ 0 w 264"/>
                <a:gd name="T65" fmla="*/ 0 h 276"/>
                <a:gd name="T66" fmla="*/ 0 w 264"/>
                <a:gd name="T67" fmla="*/ 0 h 276"/>
                <a:gd name="T68" fmla="*/ 0 w 264"/>
                <a:gd name="T69" fmla="*/ 0 h 276"/>
                <a:gd name="T70" fmla="*/ 0 w 264"/>
                <a:gd name="T71" fmla="*/ 0 h 276"/>
                <a:gd name="T72" fmla="*/ 0 w 264"/>
                <a:gd name="T73" fmla="*/ 0 h 276"/>
                <a:gd name="T74" fmla="*/ 0 w 264"/>
                <a:gd name="T75" fmla="*/ 0 h 276"/>
                <a:gd name="T76" fmla="*/ 0 w 264"/>
                <a:gd name="T77" fmla="*/ 0 h 276"/>
                <a:gd name="T78" fmla="*/ 0 w 264"/>
                <a:gd name="T79" fmla="*/ 0 h 276"/>
                <a:gd name="T80" fmla="*/ 0 w 264"/>
                <a:gd name="T81" fmla="*/ 0 h 276"/>
                <a:gd name="T82" fmla="*/ 0 w 264"/>
                <a:gd name="T83" fmla="*/ 0 h 2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64" h="276">
                  <a:moveTo>
                    <a:pt x="189" y="97"/>
                  </a:moveTo>
                  <a:lnTo>
                    <a:pt x="127" y="140"/>
                  </a:lnTo>
                  <a:lnTo>
                    <a:pt x="127" y="141"/>
                  </a:lnTo>
                  <a:lnTo>
                    <a:pt x="126" y="143"/>
                  </a:lnTo>
                  <a:lnTo>
                    <a:pt x="125" y="147"/>
                  </a:lnTo>
                  <a:lnTo>
                    <a:pt x="123" y="153"/>
                  </a:lnTo>
                  <a:lnTo>
                    <a:pt x="121" y="159"/>
                  </a:lnTo>
                  <a:lnTo>
                    <a:pt x="117" y="167"/>
                  </a:lnTo>
                  <a:lnTo>
                    <a:pt x="114" y="175"/>
                  </a:lnTo>
                  <a:lnTo>
                    <a:pt x="111" y="184"/>
                  </a:lnTo>
                  <a:lnTo>
                    <a:pt x="108" y="193"/>
                  </a:lnTo>
                  <a:lnTo>
                    <a:pt x="104" y="203"/>
                  </a:lnTo>
                  <a:lnTo>
                    <a:pt x="100" y="213"/>
                  </a:lnTo>
                  <a:lnTo>
                    <a:pt x="95" y="224"/>
                  </a:lnTo>
                  <a:lnTo>
                    <a:pt x="91" y="234"/>
                  </a:lnTo>
                  <a:lnTo>
                    <a:pt x="86" y="243"/>
                  </a:lnTo>
                  <a:lnTo>
                    <a:pt x="82" y="252"/>
                  </a:lnTo>
                  <a:lnTo>
                    <a:pt x="78" y="260"/>
                  </a:lnTo>
                  <a:lnTo>
                    <a:pt x="73" y="267"/>
                  </a:lnTo>
                  <a:lnTo>
                    <a:pt x="68" y="272"/>
                  </a:lnTo>
                  <a:lnTo>
                    <a:pt x="62" y="274"/>
                  </a:lnTo>
                  <a:lnTo>
                    <a:pt x="56" y="276"/>
                  </a:lnTo>
                  <a:lnTo>
                    <a:pt x="49" y="276"/>
                  </a:lnTo>
                  <a:lnTo>
                    <a:pt x="42" y="275"/>
                  </a:lnTo>
                  <a:lnTo>
                    <a:pt x="36" y="274"/>
                  </a:lnTo>
                  <a:lnTo>
                    <a:pt x="30" y="271"/>
                  </a:lnTo>
                  <a:lnTo>
                    <a:pt x="24" y="268"/>
                  </a:lnTo>
                  <a:lnTo>
                    <a:pt x="18" y="265"/>
                  </a:lnTo>
                  <a:lnTo>
                    <a:pt x="13" y="262"/>
                  </a:lnTo>
                  <a:lnTo>
                    <a:pt x="8" y="258"/>
                  </a:lnTo>
                  <a:lnTo>
                    <a:pt x="5" y="256"/>
                  </a:lnTo>
                  <a:lnTo>
                    <a:pt x="2" y="253"/>
                  </a:lnTo>
                  <a:lnTo>
                    <a:pt x="0" y="252"/>
                  </a:lnTo>
                  <a:lnTo>
                    <a:pt x="0" y="251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0" y="242"/>
                  </a:lnTo>
                  <a:lnTo>
                    <a:pt x="0" y="236"/>
                  </a:lnTo>
                  <a:lnTo>
                    <a:pt x="0" y="228"/>
                  </a:lnTo>
                  <a:lnTo>
                    <a:pt x="1" y="219"/>
                  </a:lnTo>
                  <a:lnTo>
                    <a:pt x="2" y="208"/>
                  </a:lnTo>
                  <a:lnTo>
                    <a:pt x="2" y="197"/>
                  </a:lnTo>
                  <a:lnTo>
                    <a:pt x="4" y="186"/>
                  </a:lnTo>
                  <a:lnTo>
                    <a:pt x="6" y="174"/>
                  </a:lnTo>
                  <a:lnTo>
                    <a:pt x="8" y="162"/>
                  </a:lnTo>
                  <a:lnTo>
                    <a:pt x="11" y="149"/>
                  </a:lnTo>
                  <a:lnTo>
                    <a:pt x="14" y="137"/>
                  </a:lnTo>
                  <a:lnTo>
                    <a:pt x="18" y="126"/>
                  </a:lnTo>
                  <a:lnTo>
                    <a:pt x="23" y="115"/>
                  </a:lnTo>
                  <a:lnTo>
                    <a:pt x="28" y="104"/>
                  </a:lnTo>
                  <a:lnTo>
                    <a:pt x="34" y="94"/>
                  </a:lnTo>
                  <a:lnTo>
                    <a:pt x="41" y="84"/>
                  </a:lnTo>
                  <a:lnTo>
                    <a:pt x="48" y="75"/>
                  </a:lnTo>
                  <a:lnTo>
                    <a:pt x="56" y="66"/>
                  </a:lnTo>
                  <a:lnTo>
                    <a:pt x="65" y="58"/>
                  </a:lnTo>
                  <a:lnTo>
                    <a:pt x="74" y="51"/>
                  </a:lnTo>
                  <a:lnTo>
                    <a:pt x="83" y="44"/>
                  </a:lnTo>
                  <a:lnTo>
                    <a:pt x="92" y="37"/>
                  </a:lnTo>
                  <a:lnTo>
                    <a:pt x="101" y="31"/>
                  </a:lnTo>
                  <a:lnTo>
                    <a:pt x="110" y="25"/>
                  </a:lnTo>
                  <a:lnTo>
                    <a:pt x="119" y="20"/>
                  </a:lnTo>
                  <a:lnTo>
                    <a:pt x="127" y="15"/>
                  </a:lnTo>
                  <a:lnTo>
                    <a:pt x="134" y="11"/>
                  </a:lnTo>
                  <a:lnTo>
                    <a:pt x="141" y="8"/>
                  </a:lnTo>
                  <a:lnTo>
                    <a:pt x="147" y="6"/>
                  </a:lnTo>
                  <a:lnTo>
                    <a:pt x="152" y="3"/>
                  </a:lnTo>
                  <a:lnTo>
                    <a:pt x="157" y="2"/>
                  </a:lnTo>
                  <a:lnTo>
                    <a:pt x="163" y="1"/>
                  </a:lnTo>
                  <a:lnTo>
                    <a:pt x="168" y="0"/>
                  </a:lnTo>
                  <a:lnTo>
                    <a:pt x="175" y="1"/>
                  </a:lnTo>
                  <a:lnTo>
                    <a:pt x="181" y="2"/>
                  </a:lnTo>
                  <a:lnTo>
                    <a:pt x="187" y="4"/>
                  </a:lnTo>
                  <a:lnTo>
                    <a:pt x="194" y="5"/>
                  </a:lnTo>
                  <a:lnTo>
                    <a:pt x="200" y="8"/>
                  </a:lnTo>
                  <a:lnTo>
                    <a:pt x="206" y="9"/>
                  </a:lnTo>
                  <a:lnTo>
                    <a:pt x="211" y="11"/>
                  </a:lnTo>
                  <a:lnTo>
                    <a:pt x="217" y="13"/>
                  </a:lnTo>
                  <a:lnTo>
                    <a:pt x="221" y="15"/>
                  </a:lnTo>
                  <a:lnTo>
                    <a:pt x="225" y="17"/>
                  </a:lnTo>
                  <a:lnTo>
                    <a:pt x="227" y="18"/>
                  </a:lnTo>
                  <a:lnTo>
                    <a:pt x="229" y="19"/>
                  </a:lnTo>
                  <a:lnTo>
                    <a:pt x="230" y="19"/>
                  </a:lnTo>
                  <a:lnTo>
                    <a:pt x="231" y="84"/>
                  </a:lnTo>
                  <a:lnTo>
                    <a:pt x="264" y="166"/>
                  </a:lnTo>
                  <a:lnTo>
                    <a:pt x="189" y="97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5" name="Freeform 158"/>
            <p:cNvSpPr>
              <a:spLocks/>
            </p:cNvSpPr>
            <p:nvPr/>
          </p:nvSpPr>
          <p:spPr bwMode="auto">
            <a:xfrm>
              <a:off x="3713" y="3085"/>
              <a:ext cx="8" cy="7"/>
            </a:xfrm>
            <a:custGeom>
              <a:avLst/>
              <a:gdLst>
                <a:gd name="T0" fmla="*/ 0 w 71"/>
                <a:gd name="T1" fmla="*/ 0 h 53"/>
                <a:gd name="T2" fmla="*/ 0 w 71"/>
                <a:gd name="T3" fmla="*/ 0 h 53"/>
                <a:gd name="T4" fmla="*/ 0 w 71"/>
                <a:gd name="T5" fmla="*/ 0 h 53"/>
                <a:gd name="T6" fmla="*/ 0 w 71"/>
                <a:gd name="T7" fmla="*/ 0 h 53"/>
                <a:gd name="T8" fmla="*/ 0 w 71"/>
                <a:gd name="T9" fmla="*/ 0 h 53"/>
                <a:gd name="T10" fmla="*/ 0 w 71"/>
                <a:gd name="T11" fmla="*/ 0 h 53"/>
                <a:gd name="T12" fmla="*/ 0 w 71"/>
                <a:gd name="T13" fmla="*/ 0 h 53"/>
                <a:gd name="T14" fmla="*/ 0 w 71"/>
                <a:gd name="T15" fmla="*/ 0 h 53"/>
                <a:gd name="T16" fmla="*/ 0 w 71"/>
                <a:gd name="T17" fmla="*/ 0 h 53"/>
                <a:gd name="T18" fmla="*/ 0 w 71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53">
                  <a:moveTo>
                    <a:pt x="11" y="50"/>
                  </a:moveTo>
                  <a:lnTo>
                    <a:pt x="9" y="53"/>
                  </a:lnTo>
                  <a:lnTo>
                    <a:pt x="71" y="10"/>
                  </a:lnTo>
                  <a:lnTo>
                    <a:pt x="64" y="0"/>
                  </a:lnTo>
                  <a:lnTo>
                    <a:pt x="2" y="44"/>
                  </a:lnTo>
                  <a:lnTo>
                    <a:pt x="0" y="47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6" name="Freeform 159"/>
            <p:cNvSpPr>
              <a:spLocks/>
            </p:cNvSpPr>
            <p:nvPr/>
          </p:nvSpPr>
          <p:spPr bwMode="auto">
            <a:xfrm>
              <a:off x="3707" y="3091"/>
              <a:ext cx="7" cy="16"/>
            </a:xfrm>
            <a:custGeom>
              <a:avLst/>
              <a:gdLst>
                <a:gd name="T0" fmla="*/ 0 w 60"/>
                <a:gd name="T1" fmla="*/ 0 h 125"/>
                <a:gd name="T2" fmla="*/ 0 w 60"/>
                <a:gd name="T3" fmla="*/ 0 h 125"/>
                <a:gd name="T4" fmla="*/ 0 w 60"/>
                <a:gd name="T5" fmla="*/ 0 h 125"/>
                <a:gd name="T6" fmla="*/ 0 w 60"/>
                <a:gd name="T7" fmla="*/ 0 h 125"/>
                <a:gd name="T8" fmla="*/ 0 w 60"/>
                <a:gd name="T9" fmla="*/ 0 h 125"/>
                <a:gd name="T10" fmla="*/ 0 w 60"/>
                <a:gd name="T11" fmla="*/ 0 h 125"/>
                <a:gd name="T12" fmla="*/ 0 w 60"/>
                <a:gd name="T13" fmla="*/ 0 h 125"/>
                <a:gd name="T14" fmla="*/ 0 w 60"/>
                <a:gd name="T15" fmla="*/ 0 h 125"/>
                <a:gd name="T16" fmla="*/ 0 w 60"/>
                <a:gd name="T17" fmla="*/ 0 h 125"/>
                <a:gd name="T18" fmla="*/ 0 w 60"/>
                <a:gd name="T19" fmla="*/ 0 h 125"/>
                <a:gd name="T20" fmla="*/ 0 w 60"/>
                <a:gd name="T21" fmla="*/ 0 h 125"/>
                <a:gd name="T22" fmla="*/ 0 w 60"/>
                <a:gd name="T23" fmla="*/ 0 h 125"/>
                <a:gd name="T24" fmla="*/ 0 w 60"/>
                <a:gd name="T25" fmla="*/ 0 h 125"/>
                <a:gd name="T26" fmla="*/ 0 w 60"/>
                <a:gd name="T27" fmla="*/ 0 h 125"/>
                <a:gd name="T28" fmla="*/ 0 w 60"/>
                <a:gd name="T29" fmla="*/ 0 h 125"/>
                <a:gd name="T30" fmla="*/ 0 w 60"/>
                <a:gd name="T31" fmla="*/ 0 h 125"/>
                <a:gd name="T32" fmla="*/ 0 w 60"/>
                <a:gd name="T33" fmla="*/ 0 h 125"/>
                <a:gd name="T34" fmla="*/ 0 w 60"/>
                <a:gd name="T35" fmla="*/ 0 h 125"/>
                <a:gd name="T36" fmla="*/ 0 w 60"/>
                <a:gd name="T37" fmla="*/ 0 h 125"/>
                <a:gd name="T38" fmla="*/ 0 w 60"/>
                <a:gd name="T39" fmla="*/ 0 h 125"/>
                <a:gd name="T40" fmla="*/ 0 w 60"/>
                <a:gd name="T41" fmla="*/ 0 h 125"/>
                <a:gd name="T42" fmla="*/ 0 w 60"/>
                <a:gd name="T43" fmla="*/ 0 h 125"/>
                <a:gd name="T44" fmla="*/ 0 w 60"/>
                <a:gd name="T45" fmla="*/ 0 h 125"/>
                <a:gd name="T46" fmla="*/ 0 w 60"/>
                <a:gd name="T47" fmla="*/ 0 h 125"/>
                <a:gd name="T48" fmla="*/ 0 w 60"/>
                <a:gd name="T49" fmla="*/ 0 h 125"/>
                <a:gd name="T50" fmla="*/ 0 w 60"/>
                <a:gd name="T51" fmla="*/ 0 h 125"/>
                <a:gd name="T52" fmla="*/ 0 w 60"/>
                <a:gd name="T53" fmla="*/ 0 h 125"/>
                <a:gd name="T54" fmla="*/ 0 w 60"/>
                <a:gd name="T55" fmla="*/ 0 h 125"/>
                <a:gd name="T56" fmla="*/ 0 w 60"/>
                <a:gd name="T57" fmla="*/ 0 h 125"/>
                <a:gd name="T58" fmla="*/ 0 w 60"/>
                <a:gd name="T59" fmla="*/ 0 h 125"/>
                <a:gd name="T60" fmla="*/ 0 w 60"/>
                <a:gd name="T61" fmla="*/ 0 h 125"/>
                <a:gd name="T62" fmla="*/ 0 w 60"/>
                <a:gd name="T63" fmla="*/ 0 h 125"/>
                <a:gd name="T64" fmla="*/ 0 w 60"/>
                <a:gd name="T65" fmla="*/ 0 h 125"/>
                <a:gd name="T66" fmla="*/ 0 w 60"/>
                <a:gd name="T67" fmla="*/ 0 h 125"/>
                <a:gd name="T68" fmla="*/ 0 w 60"/>
                <a:gd name="T69" fmla="*/ 0 h 125"/>
                <a:gd name="T70" fmla="*/ 0 w 60"/>
                <a:gd name="T71" fmla="*/ 0 h 125"/>
                <a:gd name="T72" fmla="*/ 0 w 60"/>
                <a:gd name="T73" fmla="*/ 0 h 1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25">
                  <a:moveTo>
                    <a:pt x="9" y="125"/>
                  </a:moveTo>
                  <a:lnTo>
                    <a:pt x="9" y="125"/>
                  </a:lnTo>
                  <a:lnTo>
                    <a:pt x="14" y="116"/>
                  </a:lnTo>
                  <a:lnTo>
                    <a:pt x="18" y="108"/>
                  </a:lnTo>
                  <a:lnTo>
                    <a:pt x="23" y="98"/>
                  </a:lnTo>
                  <a:lnTo>
                    <a:pt x="27" y="88"/>
                  </a:lnTo>
                  <a:lnTo>
                    <a:pt x="32" y="77"/>
                  </a:lnTo>
                  <a:lnTo>
                    <a:pt x="36" y="67"/>
                  </a:lnTo>
                  <a:lnTo>
                    <a:pt x="40" y="57"/>
                  </a:lnTo>
                  <a:lnTo>
                    <a:pt x="43" y="48"/>
                  </a:lnTo>
                  <a:lnTo>
                    <a:pt x="48" y="39"/>
                  </a:lnTo>
                  <a:lnTo>
                    <a:pt x="50" y="31"/>
                  </a:lnTo>
                  <a:lnTo>
                    <a:pt x="53" y="23"/>
                  </a:lnTo>
                  <a:lnTo>
                    <a:pt x="55" y="16"/>
                  </a:lnTo>
                  <a:lnTo>
                    <a:pt x="57" y="11"/>
                  </a:lnTo>
                  <a:lnTo>
                    <a:pt x="58" y="7"/>
                  </a:lnTo>
                  <a:lnTo>
                    <a:pt x="59" y="4"/>
                  </a:lnTo>
                  <a:lnTo>
                    <a:pt x="60" y="3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8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42" y="19"/>
                  </a:lnTo>
                  <a:lnTo>
                    <a:pt x="39" y="27"/>
                  </a:lnTo>
                  <a:lnTo>
                    <a:pt x="36" y="35"/>
                  </a:lnTo>
                  <a:lnTo>
                    <a:pt x="33" y="44"/>
                  </a:lnTo>
                  <a:lnTo>
                    <a:pt x="29" y="53"/>
                  </a:lnTo>
                  <a:lnTo>
                    <a:pt x="25" y="63"/>
                  </a:lnTo>
                  <a:lnTo>
                    <a:pt x="21" y="73"/>
                  </a:lnTo>
                  <a:lnTo>
                    <a:pt x="17" y="84"/>
                  </a:lnTo>
                  <a:lnTo>
                    <a:pt x="13" y="94"/>
                  </a:lnTo>
                  <a:lnTo>
                    <a:pt x="9" y="103"/>
                  </a:lnTo>
                  <a:lnTo>
                    <a:pt x="4" y="112"/>
                  </a:lnTo>
                  <a:lnTo>
                    <a:pt x="0" y="119"/>
                  </a:lnTo>
                  <a:lnTo>
                    <a:pt x="9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7" name="Freeform 160"/>
            <p:cNvSpPr>
              <a:spLocks/>
            </p:cNvSpPr>
            <p:nvPr/>
          </p:nvSpPr>
          <p:spPr bwMode="auto">
            <a:xfrm>
              <a:off x="3697" y="3105"/>
              <a:ext cx="10" cy="5"/>
            </a:xfrm>
            <a:custGeom>
              <a:avLst/>
              <a:gdLst>
                <a:gd name="T0" fmla="*/ 0 w 89"/>
                <a:gd name="T1" fmla="*/ 0 h 35"/>
                <a:gd name="T2" fmla="*/ 0 w 89"/>
                <a:gd name="T3" fmla="*/ 0 h 35"/>
                <a:gd name="T4" fmla="*/ 0 w 89"/>
                <a:gd name="T5" fmla="*/ 0 h 35"/>
                <a:gd name="T6" fmla="*/ 0 w 89"/>
                <a:gd name="T7" fmla="*/ 0 h 35"/>
                <a:gd name="T8" fmla="*/ 0 w 89"/>
                <a:gd name="T9" fmla="*/ 0 h 35"/>
                <a:gd name="T10" fmla="*/ 0 w 89"/>
                <a:gd name="T11" fmla="*/ 0 h 35"/>
                <a:gd name="T12" fmla="*/ 0 w 89"/>
                <a:gd name="T13" fmla="*/ 0 h 35"/>
                <a:gd name="T14" fmla="*/ 0 w 89"/>
                <a:gd name="T15" fmla="*/ 0 h 35"/>
                <a:gd name="T16" fmla="*/ 0 w 89"/>
                <a:gd name="T17" fmla="*/ 0 h 35"/>
                <a:gd name="T18" fmla="*/ 0 w 89"/>
                <a:gd name="T19" fmla="*/ 0 h 35"/>
                <a:gd name="T20" fmla="*/ 0 w 89"/>
                <a:gd name="T21" fmla="*/ 0 h 35"/>
                <a:gd name="T22" fmla="*/ 0 w 89"/>
                <a:gd name="T23" fmla="*/ 0 h 35"/>
                <a:gd name="T24" fmla="*/ 0 w 89"/>
                <a:gd name="T25" fmla="*/ 0 h 35"/>
                <a:gd name="T26" fmla="*/ 0 w 89"/>
                <a:gd name="T27" fmla="*/ 0 h 35"/>
                <a:gd name="T28" fmla="*/ 0 w 89"/>
                <a:gd name="T29" fmla="*/ 0 h 35"/>
                <a:gd name="T30" fmla="*/ 0 w 89"/>
                <a:gd name="T31" fmla="*/ 0 h 35"/>
                <a:gd name="T32" fmla="*/ 0 w 89"/>
                <a:gd name="T33" fmla="*/ 0 h 35"/>
                <a:gd name="T34" fmla="*/ 0 w 89"/>
                <a:gd name="T35" fmla="*/ 0 h 35"/>
                <a:gd name="T36" fmla="*/ 0 w 89"/>
                <a:gd name="T37" fmla="*/ 0 h 35"/>
                <a:gd name="T38" fmla="*/ 0 w 89"/>
                <a:gd name="T39" fmla="*/ 0 h 35"/>
                <a:gd name="T40" fmla="*/ 0 w 89"/>
                <a:gd name="T41" fmla="*/ 0 h 35"/>
                <a:gd name="T42" fmla="*/ 0 w 89"/>
                <a:gd name="T43" fmla="*/ 0 h 35"/>
                <a:gd name="T44" fmla="*/ 0 w 89"/>
                <a:gd name="T45" fmla="*/ 0 h 35"/>
                <a:gd name="T46" fmla="*/ 0 w 89"/>
                <a:gd name="T47" fmla="*/ 0 h 35"/>
                <a:gd name="T48" fmla="*/ 0 w 89"/>
                <a:gd name="T49" fmla="*/ 0 h 35"/>
                <a:gd name="T50" fmla="*/ 0 w 89"/>
                <a:gd name="T51" fmla="*/ 0 h 35"/>
                <a:gd name="T52" fmla="*/ 0 w 89"/>
                <a:gd name="T53" fmla="*/ 0 h 35"/>
                <a:gd name="T54" fmla="*/ 0 w 89"/>
                <a:gd name="T55" fmla="*/ 0 h 35"/>
                <a:gd name="T56" fmla="*/ 0 w 89"/>
                <a:gd name="T57" fmla="*/ 0 h 35"/>
                <a:gd name="T58" fmla="*/ 0 w 89"/>
                <a:gd name="T59" fmla="*/ 0 h 35"/>
                <a:gd name="T60" fmla="*/ 0 w 89"/>
                <a:gd name="T61" fmla="*/ 0 h 35"/>
                <a:gd name="T62" fmla="*/ 0 w 89"/>
                <a:gd name="T63" fmla="*/ 0 h 35"/>
                <a:gd name="T64" fmla="*/ 0 w 89"/>
                <a:gd name="T65" fmla="*/ 0 h 35"/>
                <a:gd name="T66" fmla="*/ 0 w 89"/>
                <a:gd name="T67" fmla="*/ 0 h 35"/>
                <a:gd name="T68" fmla="*/ 0 w 89"/>
                <a:gd name="T69" fmla="*/ 0 h 35"/>
                <a:gd name="T70" fmla="*/ 0 w 89"/>
                <a:gd name="T71" fmla="*/ 0 h 35"/>
                <a:gd name="T72" fmla="*/ 0 w 89"/>
                <a:gd name="T73" fmla="*/ 0 h 35"/>
                <a:gd name="T74" fmla="*/ 0 w 89"/>
                <a:gd name="T75" fmla="*/ 0 h 35"/>
                <a:gd name="T76" fmla="*/ 0 w 89"/>
                <a:gd name="T77" fmla="*/ 0 h 35"/>
                <a:gd name="T78" fmla="*/ 0 w 89"/>
                <a:gd name="T79" fmla="*/ 0 h 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9" h="35">
                  <a:moveTo>
                    <a:pt x="0" y="4"/>
                  </a:moveTo>
                  <a:lnTo>
                    <a:pt x="3" y="8"/>
                  </a:lnTo>
                  <a:lnTo>
                    <a:pt x="4" y="9"/>
                  </a:lnTo>
                  <a:lnTo>
                    <a:pt x="5" y="10"/>
                  </a:lnTo>
                  <a:lnTo>
                    <a:pt x="8" y="13"/>
                  </a:lnTo>
                  <a:lnTo>
                    <a:pt x="12" y="16"/>
                  </a:lnTo>
                  <a:lnTo>
                    <a:pt x="17" y="19"/>
                  </a:lnTo>
                  <a:lnTo>
                    <a:pt x="22" y="23"/>
                  </a:lnTo>
                  <a:lnTo>
                    <a:pt x="28" y="26"/>
                  </a:lnTo>
                  <a:lnTo>
                    <a:pt x="34" y="29"/>
                  </a:lnTo>
                  <a:lnTo>
                    <a:pt x="41" y="32"/>
                  </a:lnTo>
                  <a:lnTo>
                    <a:pt x="48" y="34"/>
                  </a:lnTo>
                  <a:lnTo>
                    <a:pt x="56" y="35"/>
                  </a:lnTo>
                  <a:lnTo>
                    <a:pt x="63" y="35"/>
                  </a:lnTo>
                  <a:lnTo>
                    <a:pt x="71" y="33"/>
                  </a:lnTo>
                  <a:lnTo>
                    <a:pt x="78" y="29"/>
                  </a:lnTo>
                  <a:lnTo>
                    <a:pt x="84" y="23"/>
                  </a:lnTo>
                  <a:lnTo>
                    <a:pt x="89" y="16"/>
                  </a:lnTo>
                  <a:lnTo>
                    <a:pt x="80" y="10"/>
                  </a:lnTo>
                  <a:lnTo>
                    <a:pt x="75" y="16"/>
                  </a:lnTo>
                  <a:lnTo>
                    <a:pt x="71" y="20"/>
                  </a:lnTo>
                  <a:lnTo>
                    <a:pt x="67" y="22"/>
                  </a:lnTo>
                  <a:lnTo>
                    <a:pt x="62" y="23"/>
                  </a:lnTo>
                  <a:lnTo>
                    <a:pt x="57" y="24"/>
                  </a:lnTo>
                  <a:lnTo>
                    <a:pt x="51" y="23"/>
                  </a:lnTo>
                  <a:lnTo>
                    <a:pt x="45" y="21"/>
                  </a:ln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3" y="10"/>
                  </a:lnTo>
                  <a:lnTo>
                    <a:pt x="19" y="7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8" name="Freeform 161"/>
            <p:cNvSpPr>
              <a:spLocks/>
            </p:cNvSpPr>
            <p:nvPr/>
          </p:nvSpPr>
          <p:spPr bwMode="auto">
            <a:xfrm>
              <a:off x="3697" y="3087"/>
              <a:ext cx="5" cy="18"/>
            </a:xfrm>
            <a:custGeom>
              <a:avLst/>
              <a:gdLst>
                <a:gd name="T0" fmla="*/ 0 w 40"/>
                <a:gd name="T1" fmla="*/ 0 h 150"/>
                <a:gd name="T2" fmla="*/ 0 w 40"/>
                <a:gd name="T3" fmla="*/ 0 h 150"/>
                <a:gd name="T4" fmla="*/ 0 w 40"/>
                <a:gd name="T5" fmla="*/ 0 h 150"/>
                <a:gd name="T6" fmla="*/ 0 w 40"/>
                <a:gd name="T7" fmla="*/ 0 h 150"/>
                <a:gd name="T8" fmla="*/ 0 w 40"/>
                <a:gd name="T9" fmla="*/ 0 h 150"/>
                <a:gd name="T10" fmla="*/ 0 w 40"/>
                <a:gd name="T11" fmla="*/ 0 h 150"/>
                <a:gd name="T12" fmla="*/ 0 w 40"/>
                <a:gd name="T13" fmla="*/ 0 h 150"/>
                <a:gd name="T14" fmla="*/ 0 w 40"/>
                <a:gd name="T15" fmla="*/ 0 h 150"/>
                <a:gd name="T16" fmla="*/ 0 w 40"/>
                <a:gd name="T17" fmla="*/ 0 h 150"/>
                <a:gd name="T18" fmla="*/ 0 w 40"/>
                <a:gd name="T19" fmla="*/ 0 h 150"/>
                <a:gd name="T20" fmla="*/ 0 w 40"/>
                <a:gd name="T21" fmla="*/ 0 h 150"/>
                <a:gd name="T22" fmla="*/ 0 w 40"/>
                <a:gd name="T23" fmla="*/ 0 h 150"/>
                <a:gd name="T24" fmla="*/ 0 w 40"/>
                <a:gd name="T25" fmla="*/ 0 h 150"/>
                <a:gd name="T26" fmla="*/ 0 w 40"/>
                <a:gd name="T27" fmla="*/ 0 h 150"/>
                <a:gd name="T28" fmla="*/ 0 w 40"/>
                <a:gd name="T29" fmla="*/ 0 h 150"/>
                <a:gd name="T30" fmla="*/ 0 w 40"/>
                <a:gd name="T31" fmla="*/ 0 h 150"/>
                <a:gd name="T32" fmla="*/ 0 w 40"/>
                <a:gd name="T33" fmla="*/ 0 h 150"/>
                <a:gd name="T34" fmla="*/ 0 w 40"/>
                <a:gd name="T35" fmla="*/ 0 h 150"/>
                <a:gd name="T36" fmla="*/ 0 w 40"/>
                <a:gd name="T37" fmla="*/ 0 h 150"/>
                <a:gd name="T38" fmla="*/ 0 w 40"/>
                <a:gd name="T39" fmla="*/ 0 h 150"/>
                <a:gd name="T40" fmla="*/ 0 w 40"/>
                <a:gd name="T41" fmla="*/ 0 h 150"/>
                <a:gd name="T42" fmla="*/ 0 w 40"/>
                <a:gd name="T43" fmla="*/ 0 h 150"/>
                <a:gd name="T44" fmla="*/ 0 w 40"/>
                <a:gd name="T45" fmla="*/ 0 h 150"/>
                <a:gd name="T46" fmla="*/ 0 w 40"/>
                <a:gd name="T47" fmla="*/ 0 h 150"/>
                <a:gd name="T48" fmla="*/ 0 w 40"/>
                <a:gd name="T49" fmla="*/ 0 h 150"/>
                <a:gd name="T50" fmla="*/ 0 w 40"/>
                <a:gd name="T51" fmla="*/ 0 h 150"/>
                <a:gd name="T52" fmla="*/ 0 w 40"/>
                <a:gd name="T53" fmla="*/ 0 h 150"/>
                <a:gd name="T54" fmla="*/ 0 w 40"/>
                <a:gd name="T55" fmla="*/ 0 h 150"/>
                <a:gd name="T56" fmla="*/ 0 w 40"/>
                <a:gd name="T57" fmla="*/ 0 h 150"/>
                <a:gd name="T58" fmla="*/ 0 w 40"/>
                <a:gd name="T59" fmla="*/ 0 h 150"/>
                <a:gd name="T60" fmla="*/ 0 w 40"/>
                <a:gd name="T61" fmla="*/ 0 h 150"/>
                <a:gd name="T62" fmla="*/ 0 w 40"/>
                <a:gd name="T63" fmla="*/ 0 h 150"/>
                <a:gd name="T64" fmla="*/ 0 w 40"/>
                <a:gd name="T65" fmla="*/ 0 h 150"/>
                <a:gd name="T66" fmla="*/ 0 w 40"/>
                <a:gd name="T67" fmla="*/ 0 h 150"/>
                <a:gd name="T68" fmla="*/ 0 w 40"/>
                <a:gd name="T69" fmla="*/ 0 h 150"/>
                <a:gd name="T70" fmla="*/ 0 w 40"/>
                <a:gd name="T71" fmla="*/ 0 h 150"/>
                <a:gd name="T72" fmla="*/ 0 w 40"/>
                <a:gd name="T73" fmla="*/ 0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0" h="150">
                  <a:moveTo>
                    <a:pt x="30" y="0"/>
                  </a:moveTo>
                  <a:lnTo>
                    <a:pt x="30" y="0"/>
                  </a:lnTo>
                  <a:lnTo>
                    <a:pt x="25" y="11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2" y="47"/>
                  </a:lnTo>
                  <a:lnTo>
                    <a:pt x="9" y="60"/>
                  </a:lnTo>
                  <a:lnTo>
                    <a:pt x="7" y="72"/>
                  </a:lnTo>
                  <a:lnTo>
                    <a:pt x="5" y="84"/>
                  </a:lnTo>
                  <a:lnTo>
                    <a:pt x="4" y="96"/>
                  </a:lnTo>
                  <a:lnTo>
                    <a:pt x="3" y="106"/>
                  </a:lnTo>
                  <a:lnTo>
                    <a:pt x="1" y="118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50"/>
                  </a:lnTo>
                  <a:lnTo>
                    <a:pt x="12" y="150"/>
                  </a:lnTo>
                  <a:lnTo>
                    <a:pt x="12" y="149"/>
                  </a:lnTo>
                  <a:lnTo>
                    <a:pt x="12" y="146"/>
                  </a:lnTo>
                  <a:lnTo>
                    <a:pt x="12" y="141"/>
                  </a:lnTo>
                  <a:lnTo>
                    <a:pt x="13" y="135"/>
                  </a:lnTo>
                  <a:lnTo>
                    <a:pt x="13" y="127"/>
                  </a:lnTo>
                  <a:lnTo>
                    <a:pt x="13" y="119"/>
                  </a:lnTo>
                  <a:lnTo>
                    <a:pt x="14" y="107"/>
                  </a:lnTo>
                  <a:lnTo>
                    <a:pt x="15" y="96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1" y="62"/>
                  </a:lnTo>
                  <a:lnTo>
                    <a:pt x="23" y="50"/>
                  </a:lnTo>
                  <a:lnTo>
                    <a:pt x="27" y="38"/>
                  </a:lnTo>
                  <a:lnTo>
                    <a:pt x="30" y="27"/>
                  </a:lnTo>
                  <a:lnTo>
                    <a:pt x="35" y="16"/>
                  </a:lnTo>
                  <a:lnTo>
                    <a:pt x="4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9" name="Freeform 162"/>
            <p:cNvSpPr>
              <a:spLocks/>
            </p:cNvSpPr>
            <p:nvPr/>
          </p:nvSpPr>
          <p:spPr bwMode="auto">
            <a:xfrm>
              <a:off x="3700" y="3073"/>
              <a:ext cx="17" cy="14"/>
            </a:xfrm>
            <a:custGeom>
              <a:avLst/>
              <a:gdLst>
                <a:gd name="T0" fmla="*/ 0 w 132"/>
                <a:gd name="T1" fmla="*/ 0 h 109"/>
                <a:gd name="T2" fmla="*/ 0 w 132"/>
                <a:gd name="T3" fmla="*/ 0 h 109"/>
                <a:gd name="T4" fmla="*/ 0 w 132"/>
                <a:gd name="T5" fmla="*/ 0 h 109"/>
                <a:gd name="T6" fmla="*/ 0 w 132"/>
                <a:gd name="T7" fmla="*/ 0 h 109"/>
                <a:gd name="T8" fmla="*/ 0 w 132"/>
                <a:gd name="T9" fmla="*/ 0 h 109"/>
                <a:gd name="T10" fmla="*/ 0 w 132"/>
                <a:gd name="T11" fmla="*/ 0 h 109"/>
                <a:gd name="T12" fmla="*/ 0 w 132"/>
                <a:gd name="T13" fmla="*/ 0 h 109"/>
                <a:gd name="T14" fmla="*/ 0 w 132"/>
                <a:gd name="T15" fmla="*/ 0 h 109"/>
                <a:gd name="T16" fmla="*/ 0 w 132"/>
                <a:gd name="T17" fmla="*/ 0 h 109"/>
                <a:gd name="T18" fmla="*/ 0 w 132"/>
                <a:gd name="T19" fmla="*/ 0 h 109"/>
                <a:gd name="T20" fmla="*/ 0 w 132"/>
                <a:gd name="T21" fmla="*/ 0 h 109"/>
                <a:gd name="T22" fmla="*/ 0 w 132"/>
                <a:gd name="T23" fmla="*/ 0 h 109"/>
                <a:gd name="T24" fmla="*/ 0 w 132"/>
                <a:gd name="T25" fmla="*/ 0 h 109"/>
                <a:gd name="T26" fmla="*/ 0 w 132"/>
                <a:gd name="T27" fmla="*/ 0 h 109"/>
                <a:gd name="T28" fmla="*/ 0 w 132"/>
                <a:gd name="T29" fmla="*/ 0 h 109"/>
                <a:gd name="T30" fmla="*/ 0 w 132"/>
                <a:gd name="T31" fmla="*/ 0 h 109"/>
                <a:gd name="T32" fmla="*/ 0 w 132"/>
                <a:gd name="T33" fmla="*/ 0 h 109"/>
                <a:gd name="T34" fmla="*/ 0 w 132"/>
                <a:gd name="T35" fmla="*/ 0 h 109"/>
                <a:gd name="T36" fmla="*/ 0 w 132"/>
                <a:gd name="T37" fmla="*/ 0 h 109"/>
                <a:gd name="T38" fmla="*/ 0 w 132"/>
                <a:gd name="T39" fmla="*/ 0 h 109"/>
                <a:gd name="T40" fmla="*/ 0 w 132"/>
                <a:gd name="T41" fmla="*/ 0 h 109"/>
                <a:gd name="T42" fmla="*/ 0 w 132"/>
                <a:gd name="T43" fmla="*/ 0 h 109"/>
                <a:gd name="T44" fmla="*/ 0 w 132"/>
                <a:gd name="T45" fmla="*/ 0 h 109"/>
                <a:gd name="T46" fmla="*/ 0 w 132"/>
                <a:gd name="T47" fmla="*/ 0 h 109"/>
                <a:gd name="T48" fmla="*/ 0 w 132"/>
                <a:gd name="T49" fmla="*/ 0 h 109"/>
                <a:gd name="T50" fmla="*/ 0 w 132"/>
                <a:gd name="T51" fmla="*/ 0 h 109"/>
                <a:gd name="T52" fmla="*/ 0 w 132"/>
                <a:gd name="T53" fmla="*/ 0 h 109"/>
                <a:gd name="T54" fmla="*/ 0 w 132"/>
                <a:gd name="T55" fmla="*/ 0 h 109"/>
                <a:gd name="T56" fmla="*/ 0 w 132"/>
                <a:gd name="T57" fmla="*/ 0 h 109"/>
                <a:gd name="T58" fmla="*/ 0 w 132"/>
                <a:gd name="T59" fmla="*/ 0 h 109"/>
                <a:gd name="T60" fmla="*/ 0 w 132"/>
                <a:gd name="T61" fmla="*/ 0 h 109"/>
                <a:gd name="T62" fmla="*/ 0 w 132"/>
                <a:gd name="T63" fmla="*/ 0 h 109"/>
                <a:gd name="T64" fmla="*/ 0 w 132"/>
                <a:gd name="T65" fmla="*/ 0 h 109"/>
                <a:gd name="T66" fmla="*/ 0 w 132"/>
                <a:gd name="T67" fmla="*/ 0 h 109"/>
                <a:gd name="T68" fmla="*/ 0 w 132"/>
                <a:gd name="T69" fmla="*/ 0 h 109"/>
                <a:gd name="T70" fmla="*/ 0 w 132"/>
                <a:gd name="T71" fmla="*/ 0 h 109"/>
                <a:gd name="T72" fmla="*/ 0 w 132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2" h="109">
                  <a:moveTo>
                    <a:pt x="127" y="0"/>
                  </a:moveTo>
                  <a:lnTo>
                    <a:pt x="127" y="0"/>
                  </a:lnTo>
                  <a:lnTo>
                    <a:pt x="122" y="2"/>
                  </a:lnTo>
                  <a:lnTo>
                    <a:pt x="116" y="5"/>
                  </a:lnTo>
                  <a:lnTo>
                    <a:pt x="108" y="9"/>
                  </a:lnTo>
                  <a:lnTo>
                    <a:pt x="101" y="12"/>
                  </a:lnTo>
                  <a:lnTo>
                    <a:pt x="92" y="17"/>
                  </a:lnTo>
                  <a:lnTo>
                    <a:pt x="83" y="22"/>
                  </a:lnTo>
                  <a:lnTo>
                    <a:pt x="75" y="28"/>
                  </a:lnTo>
                  <a:lnTo>
                    <a:pt x="65" y="34"/>
                  </a:lnTo>
                  <a:lnTo>
                    <a:pt x="56" y="41"/>
                  </a:lnTo>
                  <a:lnTo>
                    <a:pt x="47" y="48"/>
                  </a:lnTo>
                  <a:lnTo>
                    <a:pt x="38" y="56"/>
                  </a:lnTo>
                  <a:lnTo>
                    <a:pt x="29" y="64"/>
                  </a:lnTo>
                  <a:lnTo>
                    <a:pt x="21" y="74"/>
                  </a:lnTo>
                  <a:lnTo>
                    <a:pt x="13" y="82"/>
                  </a:lnTo>
                  <a:lnTo>
                    <a:pt x="6" y="92"/>
                  </a:lnTo>
                  <a:lnTo>
                    <a:pt x="0" y="103"/>
                  </a:lnTo>
                  <a:lnTo>
                    <a:pt x="10" y="109"/>
                  </a:lnTo>
                  <a:lnTo>
                    <a:pt x="16" y="100"/>
                  </a:lnTo>
                  <a:lnTo>
                    <a:pt x="22" y="90"/>
                  </a:lnTo>
                  <a:lnTo>
                    <a:pt x="29" y="81"/>
                  </a:lnTo>
                  <a:lnTo>
                    <a:pt x="37" y="72"/>
                  </a:lnTo>
                  <a:lnTo>
                    <a:pt x="45" y="64"/>
                  </a:lnTo>
                  <a:lnTo>
                    <a:pt x="54" y="57"/>
                  </a:lnTo>
                  <a:lnTo>
                    <a:pt x="63" y="50"/>
                  </a:lnTo>
                  <a:lnTo>
                    <a:pt x="72" y="43"/>
                  </a:lnTo>
                  <a:lnTo>
                    <a:pt x="81" y="38"/>
                  </a:lnTo>
                  <a:lnTo>
                    <a:pt x="90" y="32"/>
                  </a:lnTo>
                  <a:lnTo>
                    <a:pt x="99" y="26"/>
                  </a:lnTo>
                  <a:lnTo>
                    <a:pt x="107" y="22"/>
                  </a:lnTo>
                  <a:lnTo>
                    <a:pt x="114" y="18"/>
                  </a:lnTo>
                  <a:lnTo>
                    <a:pt x="120" y="14"/>
                  </a:lnTo>
                  <a:lnTo>
                    <a:pt x="126" y="12"/>
                  </a:lnTo>
                  <a:lnTo>
                    <a:pt x="132" y="1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0" name="Freeform 163"/>
            <p:cNvSpPr>
              <a:spLocks/>
            </p:cNvSpPr>
            <p:nvPr/>
          </p:nvSpPr>
          <p:spPr bwMode="auto">
            <a:xfrm>
              <a:off x="3716" y="3073"/>
              <a:ext cx="11" cy="4"/>
            </a:xfrm>
            <a:custGeom>
              <a:avLst/>
              <a:gdLst>
                <a:gd name="T0" fmla="*/ 0 w 85"/>
                <a:gd name="T1" fmla="*/ 0 h 29"/>
                <a:gd name="T2" fmla="*/ 0 w 85"/>
                <a:gd name="T3" fmla="*/ 0 h 29"/>
                <a:gd name="T4" fmla="*/ 0 w 85"/>
                <a:gd name="T5" fmla="*/ 0 h 29"/>
                <a:gd name="T6" fmla="*/ 0 w 85"/>
                <a:gd name="T7" fmla="*/ 0 h 29"/>
                <a:gd name="T8" fmla="*/ 0 w 85"/>
                <a:gd name="T9" fmla="*/ 0 h 29"/>
                <a:gd name="T10" fmla="*/ 0 w 85"/>
                <a:gd name="T11" fmla="*/ 0 h 29"/>
                <a:gd name="T12" fmla="*/ 0 w 85"/>
                <a:gd name="T13" fmla="*/ 0 h 29"/>
                <a:gd name="T14" fmla="*/ 0 w 85"/>
                <a:gd name="T15" fmla="*/ 0 h 29"/>
                <a:gd name="T16" fmla="*/ 0 w 85"/>
                <a:gd name="T17" fmla="*/ 0 h 29"/>
                <a:gd name="T18" fmla="*/ 0 w 85"/>
                <a:gd name="T19" fmla="*/ 0 h 29"/>
                <a:gd name="T20" fmla="*/ 0 w 85"/>
                <a:gd name="T21" fmla="*/ 0 h 29"/>
                <a:gd name="T22" fmla="*/ 0 w 85"/>
                <a:gd name="T23" fmla="*/ 0 h 29"/>
                <a:gd name="T24" fmla="*/ 0 w 85"/>
                <a:gd name="T25" fmla="*/ 0 h 29"/>
                <a:gd name="T26" fmla="*/ 0 w 85"/>
                <a:gd name="T27" fmla="*/ 0 h 29"/>
                <a:gd name="T28" fmla="*/ 0 w 85"/>
                <a:gd name="T29" fmla="*/ 0 h 29"/>
                <a:gd name="T30" fmla="*/ 0 w 85"/>
                <a:gd name="T31" fmla="*/ 0 h 29"/>
                <a:gd name="T32" fmla="*/ 0 w 85"/>
                <a:gd name="T33" fmla="*/ 0 h 29"/>
                <a:gd name="T34" fmla="*/ 0 w 85"/>
                <a:gd name="T35" fmla="*/ 0 h 29"/>
                <a:gd name="T36" fmla="*/ 0 w 85"/>
                <a:gd name="T37" fmla="*/ 0 h 29"/>
                <a:gd name="T38" fmla="*/ 0 w 85"/>
                <a:gd name="T39" fmla="*/ 0 h 29"/>
                <a:gd name="T40" fmla="*/ 0 w 85"/>
                <a:gd name="T41" fmla="*/ 0 h 29"/>
                <a:gd name="T42" fmla="*/ 0 w 85"/>
                <a:gd name="T43" fmla="*/ 0 h 29"/>
                <a:gd name="T44" fmla="*/ 0 w 85"/>
                <a:gd name="T45" fmla="*/ 0 h 29"/>
                <a:gd name="T46" fmla="*/ 0 w 85"/>
                <a:gd name="T47" fmla="*/ 0 h 29"/>
                <a:gd name="T48" fmla="*/ 0 w 85"/>
                <a:gd name="T49" fmla="*/ 0 h 29"/>
                <a:gd name="T50" fmla="*/ 0 w 85"/>
                <a:gd name="T51" fmla="*/ 0 h 29"/>
                <a:gd name="T52" fmla="*/ 0 w 85"/>
                <a:gd name="T53" fmla="*/ 0 h 29"/>
                <a:gd name="T54" fmla="*/ 0 w 85"/>
                <a:gd name="T55" fmla="*/ 0 h 29"/>
                <a:gd name="T56" fmla="*/ 0 w 85"/>
                <a:gd name="T57" fmla="*/ 0 h 29"/>
                <a:gd name="T58" fmla="*/ 0 w 85"/>
                <a:gd name="T59" fmla="*/ 0 h 29"/>
                <a:gd name="T60" fmla="*/ 0 w 85"/>
                <a:gd name="T61" fmla="*/ 0 h 29"/>
                <a:gd name="T62" fmla="*/ 0 w 85"/>
                <a:gd name="T63" fmla="*/ 0 h 29"/>
                <a:gd name="T64" fmla="*/ 0 w 85"/>
                <a:gd name="T65" fmla="*/ 0 h 29"/>
                <a:gd name="T66" fmla="*/ 0 w 85"/>
                <a:gd name="T67" fmla="*/ 0 h 29"/>
                <a:gd name="T68" fmla="*/ 0 w 85"/>
                <a:gd name="T69" fmla="*/ 0 h 29"/>
                <a:gd name="T70" fmla="*/ 0 w 85"/>
                <a:gd name="T71" fmla="*/ 0 h 29"/>
                <a:gd name="T72" fmla="*/ 0 w 85"/>
                <a:gd name="T73" fmla="*/ 0 h 29"/>
                <a:gd name="T74" fmla="*/ 0 w 85"/>
                <a:gd name="T75" fmla="*/ 0 h 29"/>
                <a:gd name="T76" fmla="*/ 0 w 85"/>
                <a:gd name="T77" fmla="*/ 0 h 29"/>
                <a:gd name="T78" fmla="*/ 0 w 85"/>
                <a:gd name="T79" fmla="*/ 0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" h="29">
                  <a:moveTo>
                    <a:pt x="85" y="24"/>
                  </a:moveTo>
                  <a:lnTo>
                    <a:pt x="83" y="19"/>
                  </a:lnTo>
                  <a:lnTo>
                    <a:pt x="81" y="19"/>
                  </a:lnTo>
                  <a:lnTo>
                    <a:pt x="80" y="18"/>
                  </a:lnTo>
                  <a:lnTo>
                    <a:pt x="77" y="17"/>
                  </a:lnTo>
                  <a:lnTo>
                    <a:pt x="73" y="15"/>
                  </a:lnTo>
                  <a:lnTo>
                    <a:pt x="69" y="14"/>
                  </a:lnTo>
                  <a:lnTo>
                    <a:pt x="63" y="12"/>
                  </a:lnTo>
                  <a:lnTo>
                    <a:pt x="58" y="9"/>
                  </a:lnTo>
                  <a:lnTo>
                    <a:pt x="52" y="7"/>
                  </a:lnTo>
                  <a:lnTo>
                    <a:pt x="45" y="5"/>
                  </a:lnTo>
                  <a:lnTo>
                    <a:pt x="39" y="3"/>
                  </a:lnTo>
                  <a:lnTo>
                    <a:pt x="32" y="1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13"/>
                  </a:lnTo>
                  <a:lnTo>
                    <a:pt x="36" y="14"/>
                  </a:lnTo>
                  <a:lnTo>
                    <a:pt x="42" y="14"/>
                  </a:lnTo>
                  <a:lnTo>
                    <a:pt x="48" y="17"/>
                  </a:lnTo>
                  <a:lnTo>
                    <a:pt x="54" y="19"/>
                  </a:lnTo>
                  <a:lnTo>
                    <a:pt x="59" y="21"/>
                  </a:lnTo>
                  <a:lnTo>
                    <a:pt x="65" y="23"/>
                  </a:lnTo>
                  <a:lnTo>
                    <a:pt x="69" y="25"/>
                  </a:lnTo>
                  <a:lnTo>
                    <a:pt x="72" y="27"/>
                  </a:lnTo>
                  <a:lnTo>
                    <a:pt x="75" y="28"/>
                  </a:lnTo>
                  <a:lnTo>
                    <a:pt x="77" y="29"/>
                  </a:lnTo>
                  <a:lnTo>
                    <a:pt x="74" y="24"/>
                  </a:lnTo>
                  <a:lnTo>
                    <a:pt x="85" y="24"/>
                  </a:lnTo>
                  <a:lnTo>
                    <a:pt x="85" y="21"/>
                  </a:lnTo>
                  <a:lnTo>
                    <a:pt x="83" y="19"/>
                  </a:lnTo>
                  <a:lnTo>
                    <a:pt x="8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1" name="Freeform 164"/>
            <p:cNvSpPr>
              <a:spLocks/>
            </p:cNvSpPr>
            <p:nvPr/>
          </p:nvSpPr>
          <p:spPr bwMode="auto">
            <a:xfrm>
              <a:off x="3726" y="3076"/>
              <a:ext cx="2" cy="8"/>
            </a:xfrm>
            <a:custGeom>
              <a:avLst/>
              <a:gdLst>
                <a:gd name="T0" fmla="*/ 0 w 13"/>
                <a:gd name="T1" fmla="*/ 0 h 67"/>
                <a:gd name="T2" fmla="*/ 0 w 13"/>
                <a:gd name="T3" fmla="*/ 0 h 67"/>
                <a:gd name="T4" fmla="*/ 0 w 13"/>
                <a:gd name="T5" fmla="*/ 0 h 67"/>
                <a:gd name="T6" fmla="*/ 0 w 13"/>
                <a:gd name="T7" fmla="*/ 0 h 67"/>
                <a:gd name="T8" fmla="*/ 0 w 13"/>
                <a:gd name="T9" fmla="*/ 0 h 67"/>
                <a:gd name="T10" fmla="*/ 0 w 13"/>
                <a:gd name="T11" fmla="*/ 0 h 67"/>
                <a:gd name="T12" fmla="*/ 0 w 13"/>
                <a:gd name="T13" fmla="*/ 0 h 67"/>
                <a:gd name="T14" fmla="*/ 0 w 13"/>
                <a:gd name="T15" fmla="*/ 0 h 67"/>
                <a:gd name="T16" fmla="*/ 0 w 13"/>
                <a:gd name="T17" fmla="*/ 0 h 67"/>
                <a:gd name="T18" fmla="*/ 0 w 13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67">
                  <a:moveTo>
                    <a:pt x="13" y="63"/>
                  </a:moveTo>
                  <a:lnTo>
                    <a:pt x="13" y="6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6"/>
                  </a:lnTo>
                  <a:lnTo>
                    <a:pt x="2" y="67"/>
                  </a:lnTo>
                  <a:lnTo>
                    <a:pt x="13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2" name="Freeform 165"/>
            <p:cNvSpPr>
              <a:spLocks/>
            </p:cNvSpPr>
            <p:nvPr/>
          </p:nvSpPr>
          <p:spPr bwMode="auto">
            <a:xfrm>
              <a:off x="3726" y="3084"/>
              <a:ext cx="6" cy="11"/>
            </a:xfrm>
            <a:custGeom>
              <a:avLst/>
              <a:gdLst>
                <a:gd name="T0" fmla="*/ 0 w 43"/>
                <a:gd name="T1" fmla="*/ 0 h 86"/>
                <a:gd name="T2" fmla="*/ 0 w 43"/>
                <a:gd name="T3" fmla="*/ 0 h 86"/>
                <a:gd name="T4" fmla="*/ 0 w 43"/>
                <a:gd name="T5" fmla="*/ 0 h 86"/>
                <a:gd name="T6" fmla="*/ 0 w 43"/>
                <a:gd name="T7" fmla="*/ 0 h 86"/>
                <a:gd name="T8" fmla="*/ 0 w 43"/>
                <a:gd name="T9" fmla="*/ 0 h 86"/>
                <a:gd name="T10" fmla="*/ 0 w 43"/>
                <a:gd name="T11" fmla="*/ 0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86">
                  <a:moveTo>
                    <a:pt x="38" y="84"/>
                  </a:moveTo>
                  <a:lnTo>
                    <a:pt x="43" y="82"/>
                  </a:lnTo>
                  <a:lnTo>
                    <a:pt x="11" y="0"/>
                  </a:lnTo>
                  <a:lnTo>
                    <a:pt x="0" y="4"/>
                  </a:lnTo>
                  <a:lnTo>
                    <a:pt x="32" y="86"/>
                  </a:lnTo>
                  <a:lnTo>
                    <a:pt x="38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3" name="Freeform 166"/>
            <p:cNvSpPr>
              <a:spLocks/>
            </p:cNvSpPr>
            <p:nvPr/>
          </p:nvSpPr>
          <p:spPr bwMode="auto">
            <a:xfrm>
              <a:off x="3715" y="3106"/>
              <a:ext cx="23" cy="20"/>
            </a:xfrm>
            <a:custGeom>
              <a:avLst/>
              <a:gdLst>
                <a:gd name="T0" fmla="*/ 0 w 176"/>
                <a:gd name="T1" fmla="*/ 0 h 160"/>
                <a:gd name="T2" fmla="*/ 0 w 176"/>
                <a:gd name="T3" fmla="*/ 0 h 160"/>
                <a:gd name="T4" fmla="*/ 0 w 176"/>
                <a:gd name="T5" fmla="*/ 0 h 160"/>
                <a:gd name="T6" fmla="*/ 0 w 176"/>
                <a:gd name="T7" fmla="*/ 0 h 160"/>
                <a:gd name="T8" fmla="*/ 0 w 176"/>
                <a:gd name="T9" fmla="*/ 0 h 160"/>
                <a:gd name="T10" fmla="*/ 0 w 176"/>
                <a:gd name="T11" fmla="*/ 0 h 160"/>
                <a:gd name="T12" fmla="*/ 0 w 176"/>
                <a:gd name="T13" fmla="*/ 0 h 160"/>
                <a:gd name="T14" fmla="*/ 0 w 176"/>
                <a:gd name="T15" fmla="*/ 0 h 160"/>
                <a:gd name="T16" fmla="*/ 0 w 176"/>
                <a:gd name="T17" fmla="*/ 0 h 160"/>
                <a:gd name="T18" fmla="*/ 0 w 176"/>
                <a:gd name="T19" fmla="*/ 0 h 160"/>
                <a:gd name="T20" fmla="*/ 0 w 176"/>
                <a:gd name="T21" fmla="*/ 0 h 160"/>
                <a:gd name="T22" fmla="*/ 0 w 176"/>
                <a:gd name="T23" fmla="*/ 0 h 160"/>
                <a:gd name="T24" fmla="*/ 0 w 176"/>
                <a:gd name="T25" fmla="*/ 0 h 160"/>
                <a:gd name="T26" fmla="*/ 0 w 176"/>
                <a:gd name="T27" fmla="*/ 0 h 160"/>
                <a:gd name="T28" fmla="*/ 0 w 176"/>
                <a:gd name="T29" fmla="*/ 0 h 160"/>
                <a:gd name="T30" fmla="*/ 0 w 176"/>
                <a:gd name="T31" fmla="*/ 0 h 160"/>
                <a:gd name="T32" fmla="*/ 0 w 176"/>
                <a:gd name="T33" fmla="*/ 0 h 160"/>
                <a:gd name="T34" fmla="*/ 0 w 176"/>
                <a:gd name="T35" fmla="*/ 0 h 160"/>
                <a:gd name="T36" fmla="*/ 0 w 176"/>
                <a:gd name="T37" fmla="*/ 0 h 160"/>
                <a:gd name="T38" fmla="*/ 0 w 176"/>
                <a:gd name="T39" fmla="*/ 0 h 160"/>
                <a:gd name="T40" fmla="*/ 0 w 176"/>
                <a:gd name="T41" fmla="*/ 0 h 160"/>
                <a:gd name="T42" fmla="*/ 0 w 176"/>
                <a:gd name="T43" fmla="*/ 0 h 160"/>
                <a:gd name="T44" fmla="*/ 0 w 176"/>
                <a:gd name="T45" fmla="*/ 0 h 160"/>
                <a:gd name="T46" fmla="*/ 0 w 176"/>
                <a:gd name="T47" fmla="*/ 0 h 160"/>
                <a:gd name="T48" fmla="*/ 0 w 176"/>
                <a:gd name="T49" fmla="*/ 0 h 160"/>
                <a:gd name="T50" fmla="*/ 0 w 176"/>
                <a:gd name="T51" fmla="*/ 0 h 160"/>
                <a:gd name="T52" fmla="*/ 0 w 176"/>
                <a:gd name="T53" fmla="*/ 0 h 160"/>
                <a:gd name="T54" fmla="*/ 0 w 176"/>
                <a:gd name="T55" fmla="*/ 0 h 160"/>
                <a:gd name="T56" fmla="*/ 0 w 176"/>
                <a:gd name="T57" fmla="*/ 0 h 160"/>
                <a:gd name="T58" fmla="*/ 0 w 176"/>
                <a:gd name="T59" fmla="*/ 0 h 160"/>
                <a:gd name="T60" fmla="*/ 0 w 176"/>
                <a:gd name="T61" fmla="*/ 0 h 160"/>
                <a:gd name="T62" fmla="*/ 0 w 176"/>
                <a:gd name="T63" fmla="*/ 0 h 160"/>
                <a:gd name="T64" fmla="*/ 0 w 176"/>
                <a:gd name="T65" fmla="*/ 0 h 160"/>
                <a:gd name="T66" fmla="*/ 0 w 176"/>
                <a:gd name="T67" fmla="*/ 0 h 160"/>
                <a:gd name="T68" fmla="*/ 0 w 176"/>
                <a:gd name="T69" fmla="*/ 0 h 160"/>
                <a:gd name="T70" fmla="*/ 0 w 176"/>
                <a:gd name="T71" fmla="*/ 0 h 160"/>
                <a:gd name="T72" fmla="*/ 0 w 176"/>
                <a:gd name="T73" fmla="*/ 0 h 160"/>
                <a:gd name="T74" fmla="*/ 0 w 176"/>
                <a:gd name="T75" fmla="*/ 0 h 160"/>
                <a:gd name="T76" fmla="*/ 0 w 176"/>
                <a:gd name="T77" fmla="*/ 0 h 160"/>
                <a:gd name="T78" fmla="*/ 0 w 176"/>
                <a:gd name="T79" fmla="*/ 0 h 160"/>
                <a:gd name="T80" fmla="*/ 0 w 176"/>
                <a:gd name="T81" fmla="*/ 0 h 160"/>
                <a:gd name="T82" fmla="*/ 0 w 176"/>
                <a:gd name="T83" fmla="*/ 0 h 160"/>
                <a:gd name="T84" fmla="*/ 0 w 176"/>
                <a:gd name="T85" fmla="*/ 0 h 160"/>
                <a:gd name="T86" fmla="*/ 0 w 176"/>
                <a:gd name="T87" fmla="*/ 0 h 160"/>
                <a:gd name="T88" fmla="*/ 0 w 176"/>
                <a:gd name="T89" fmla="*/ 0 h 160"/>
                <a:gd name="T90" fmla="*/ 0 w 176"/>
                <a:gd name="T91" fmla="*/ 0 h 160"/>
                <a:gd name="T92" fmla="*/ 0 w 176"/>
                <a:gd name="T93" fmla="*/ 0 h 160"/>
                <a:gd name="T94" fmla="*/ 0 w 176"/>
                <a:gd name="T95" fmla="*/ 0 h 160"/>
                <a:gd name="T96" fmla="*/ 0 w 176"/>
                <a:gd name="T97" fmla="*/ 0 h 160"/>
                <a:gd name="T98" fmla="*/ 0 w 176"/>
                <a:gd name="T99" fmla="*/ 0 h 160"/>
                <a:gd name="T100" fmla="*/ 0 w 176"/>
                <a:gd name="T101" fmla="*/ 0 h 160"/>
                <a:gd name="T102" fmla="*/ 0 w 176"/>
                <a:gd name="T103" fmla="*/ 0 h 160"/>
                <a:gd name="T104" fmla="*/ 0 w 176"/>
                <a:gd name="T105" fmla="*/ 0 h 160"/>
                <a:gd name="T106" fmla="*/ 0 w 176"/>
                <a:gd name="T107" fmla="*/ 0 h 160"/>
                <a:gd name="T108" fmla="*/ 0 w 176"/>
                <a:gd name="T109" fmla="*/ 0 h 160"/>
                <a:gd name="T110" fmla="*/ 0 w 176"/>
                <a:gd name="T111" fmla="*/ 0 h 160"/>
                <a:gd name="T112" fmla="*/ 0 w 176"/>
                <a:gd name="T113" fmla="*/ 0 h 1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160">
                  <a:moveTo>
                    <a:pt x="46" y="0"/>
                  </a:moveTo>
                  <a:lnTo>
                    <a:pt x="55" y="0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83" y="3"/>
                  </a:lnTo>
                  <a:lnTo>
                    <a:pt x="93" y="6"/>
                  </a:lnTo>
                  <a:lnTo>
                    <a:pt x="103" y="10"/>
                  </a:lnTo>
                  <a:lnTo>
                    <a:pt x="112" y="14"/>
                  </a:lnTo>
                  <a:lnTo>
                    <a:pt x="121" y="18"/>
                  </a:lnTo>
                  <a:lnTo>
                    <a:pt x="130" y="24"/>
                  </a:lnTo>
                  <a:lnTo>
                    <a:pt x="138" y="29"/>
                  </a:lnTo>
                  <a:lnTo>
                    <a:pt x="146" y="36"/>
                  </a:lnTo>
                  <a:lnTo>
                    <a:pt x="153" y="43"/>
                  </a:lnTo>
                  <a:lnTo>
                    <a:pt x="160" y="51"/>
                  </a:lnTo>
                  <a:lnTo>
                    <a:pt x="166" y="59"/>
                  </a:lnTo>
                  <a:lnTo>
                    <a:pt x="171" y="67"/>
                  </a:lnTo>
                  <a:lnTo>
                    <a:pt x="176" y="76"/>
                  </a:lnTo>
                  <a:lnTo>
                    <a:pt x="175" y="88"/>
                  </a:lnTo>
                  <a:lnTo>
                    <a:pt x="174" y="99"/>
                  </a:lnTo>
                  <a:lnTo>
                    <a:pt x="172" y="108"/>
                  </a:lnTo>
                  <a:lnTo>
                    <a:pt x="170" y="117"/>
                  </a:lnTo>
                  <a:lnTo>
                    <a:pt x="168" y="125"/>
                  </a:lnTo>
                  <a:lnTo>
                    <a:pt x="165" y="132"/>
                  </a:lnTo>
                  <a:lnTo>
                    <a:pt x="163" y="138"/>
                  </a:lnTo>
                  <a:lnTo>
                    <a:pt x="159" y="143"/>
                  </a:lnTo>
                  <a:lnTo>
                    <a:pt x="155" y="148"/>
                  </a:lnTo>
                  <a:lnTo>
                    <a:pt x="151" y="151"/>
                  </a:lnTo>
                  <a:lnTo>
                    <a:pt x="145" y="154"/>
                  </a:lnTo>
                  <a:lnTo>
                    <a:pt x="140" y="157"/>
                  </a:lnTo>
                  <a:lnTo>
                    <a:pt x="133" y="159"/>
                  </a:lnTo>
                  <a:lnTo>
                    <a:pt x="126" y="160"/>
                  </a:lnTo>
                  <a:lnTo>
                    <a:pt x="118" y="160"/>
                  </a:lnTo>
                  <a:lnTo>
                    <a:pt x="110" y="160"/>
                  </a:lnTo>
                  <a:lnTo>
                    <a:pt x="101" y="159"/>
                  </a:lnTo>
                  <a:lnTo>
                    <a:pt x="90" y="156"/>
                  </a:lnTo>
                  <a:lnTo>
                    <a:pt x="81" y="152"/>
                  </a:lnTo>
                  <a:lnTo>
                    <a:pt x="72" y="147"/>
                  </a:lnTo>
                  <a:lnTo>
                    <a:pt x="63" y="140"/>
                  </a:lnTo>
                  <a:lnTo>
                    <a:pt x="54" y="133"/>
                  </a:lnTo>
                  <a:lnTo>
                    <a:pt x="46" y="125"/>
                  </a:lnTo>
                  <a:lnTo>
                    <a:pt x="38" y="117"/>
                  </a:lnTo>
                  <a:lnTo>
                    <a:pt x="31" y="108"/>
                  </a:lnTo>
                  <a:lnTo>
                    <a:pt x="24" y="100"/>
                  </a:lnTo>
                  <a:lnTo>
                    <a:pt x="18" y="91"/>
                  </a:lnTo>
                  <a:lnTo>
                    <a:pt x="13" y="82"/>
                  </a:lnTo>
                  <a:lnTo>
                    <a:pt x="8" y="74"/>
                  </a:lnTo>
                  <a:lnTo>
                    <a:pt x="5" y="67"/>
                  </a:lnTo>
                  <a:lnTo>
                    <a:pt x="2" y="61"/>
                  </a:lnTo>
                  <a:lnTo>
                    <a:pt x="1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9" y="13"/>
                  </a:lnTo>
                  <a:lnTo>
                    <a:pt x="18" y="7"/>
                  </a:lnTo>
                  <a:lnTo>
                    <a:pt x="30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4" name="Freeform 167"/>
            <p:cNvSpPr>
              <a:spLocks/>
            </p:cNvSpPr>
            <p:nvPr/>
          </p:nvSpPr>
          <p:spPr bwMode="auto">
            <a:xfrm>
              <a:off x="3721" y="3105"/>
              <a:ext cx="18" cy="11"/>
            </a:xfrm>
            <a:custGeom>
              <a:avLst/>
              <a:gdLst>
                <a:gd name="T0" fmla="*/ 0 w 137"/>
                <a:gd name="T1" fmla="*/ 0 h 84"/>
                <a:gd name="T2" fmla="*/ 0 w 137"/>
                <a:gd name="T3" fmla="*/ 0 h 84"/>
                <a:gd name="T4" fmla="*/ 0 w 137"/>
                <a:gd name="T5" fmla="*/ 0 h 84"/>
                <a:gd name="T6" fmla="*/ 0 w 137"/>
                <a:gd name="T7" fmla="*/ 0 h 84"/>
                <a:gd name="T8" fmla="*/ 0 w 137"/>
                <a:gd name="T9" fmla="*/ 0 h 84"/>
                <a:gd name="T10" fmla="*/ 0 w 137"/>
                <a:gd name="T11" fmla="*/ 0 h 84"/>
                <a:gd name="T12" fmla="*/ 0 w 137"/>
                <a:gd name="T13" fmla="*/ 0 h 84"/>
                <a:gd name="T14" fmla="*/ 0 w 137"/>
                <a:gd name="T15" fmla="*/ 0 h 84"/>
                <a:gd name="T16" fmla="*/ 0 w 137"/>
                <a:gd name="T17" fmla="*/ 0 h 84"/>
                <a:gd name="T18" fmla="*/ 0 w 137"/>
                <a:gd name="T19" fmla="*/ 0 h 84"/>
                <a:gd name="T20" fmla="*/ 0 w 137"/>
                <a:gd name="T21" fmla="*/ 0 h 84"/>
                <a:gd name="T22" fmla="*/ 0 w 137"/>
                <a:gd name="T23" fmla="*/ 0 h 84"/>
                <a:gd name="T24" fmla="*/ 0 w 137"/>
                <a:gd name="T25" fmla="*/ 0 h 84"/>
                <a:gd name="T26" fmla="*/ 0 w 137"/>
                <a:gd name="T27" fmla="*/ 0 h 84"/>
                <a:gd name="T28" fmla="*/ 0 w 137"/>
                <a:gd name="T29" fmla="*/ 0 h 84"/>
                <a:gd name="T30" fmla="*/ 0 w 137"/>
                <a:gd name="T31" fmla="*/ 0 h 84"/>
                <a:gd name="T32" fmla="*/ 0 w 137"/>
                <a:gd name="T33" fmla="*/ 0 h 84"/>
                <a:gd name="T34" fmla="*/ 0 w 137"/>
                <a:gd name="T35" fmla="*/ 0 h 84"/>
                <a:gd name="T36" fmla="*/ 0 w 137"/>
                <a:gd name="T37" fmla="*/ 0 h 84"/>
                <a:gd name="T38" fmla="*/ 0 w 137"/>
                <a:gd name="T39" fmla="*/ 0 h 84"/>
                <a:gd name="T40" fmla="*/ 0 w 137"/>
                <a:gd name="T41" fmla="*/ 0 h 84"/>
                <a:gd name="T42" fmla="*/ 0 w 137"/>
                <a:gd name="T43" fmla="*/ 0 h 84"/>
                <a:gd name="T44" fmla="*/ 0 w 137"/>
                <a:gd name="T45" fmla="*/ 0 h 84"/>
                <a:gd name="T46" fmla="*/ 0 w 137"/>
                <a:gd name="T47" fmla="*/ 0 h 84"/>
                <a:gd name="T48" fmla="*/ 0 w 137"/>
                <a:gd name="T49" fmla="*/ 0 h 84"/>
                <a:gd name="T50" fmla="*/ 0 w 137"/>
                <a:gd name="T51" fmla="*/ 0 h 84"/>
                <a:gd name="T52" fmla="*/ 0 w 137"/>
                <a:gd name="T53" fmla="*/ 0 h 84"/>
                <a:gd name="T54" fmla="*/ 0 w 137"/>
                <a:gd name="T55" fmla="*/ 0 h 84"/>
                <a:gd name="T56" fmla="*/ 0 w 137"/>
                <a:gd name="T57" fmla="*/ 0 h 84"/>
                <a:gd name="T58" fmla="*/ 0 w 137"/>
                <a:gd name="T59" fmla="*/ 0 h 84"/>
                <a:gd name="T60" fmla="*/ 0 w 137"/>
                <a:gd name="T61" fmla="*/ 0 h 84"/>
                <a:gd name="T62" fmla="*/ 0 w 137"/>
                <a:gd name="T63" fmla="*/ 0 h 84"/>
                <a:gd name="T64" fmla="*/ 0 w 137"/>
                <a:gd name="T65" fmla="*/ 0 h 84"/>
                <a:gd name="T66" fmla="*/ 0 w 137"/>
                <a:gd name="T67" fmla="*/ 0 h 84"/>
                <a:gd name="T68" fmla="*/ 0 w 137"/>
                <a:gd name="T69" fmla="*/ 0 h 84"/>
                <a:gd name="T70" fmla="*/ 0 w 137"/>
                <a:gd name="T71" fmla="*/ 0 h 84"/>
                <a:gd name="T72" fmla="*/ 0 w 137"/>
                <a:gd name="T73" fmla="*/ 0 h 84"/>
                <a:gd name="T74" fmla="*/ 0 w 137"/>
                <a:gd name="T75" fmla="*/ 0 h 84"/>
                <a:gd name="T76" fmla="*/ 0 w 137"/>
                <a:gd name="T77" fmla="*/ 0 h 84"/>
                <a:gd name="T78" fmla="*/ 0 w 137"/>
                <a:gd name="T79" fmla="*/ 0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7" h="84">
                  <a:moveTo>
                    <a:pt x="137" y="82"/>
                  </a:moveTo>
                  <a:lnTo>
                    <a:pt x="136" y="79"/>
                  </a:lnTo>
                  <a:lnTo>
                    <a:pt x="131" y="70"/>
                  </a:lnTo>
                  <a:lnTo>
                    <a:pt x="126" y="61"/>
                  </a:lnTo>
                  <a:lnTo>
                    <a:pt x="120" y="53"/>
                  </a:lnTo>
                  <a:lnTo>
                    <a:pt x="112" y="45"/>
                  </a:lnTo>
                  <a:lnTo>
                    <a:pt x="105" y="38"/>
                  </a:lnTo>
                  <a:lnTo>
                    <a:pt x="96" y="31"/>
                  </a:lnTo>
                  <a:lnTo>
                    <a:pt x="88" y="25"/>
                  </a:lnTo>
                  <a:lnTo>
                    <a:pt x="79" y="19"/>
                  </a:lnTo>
                  <a:lnTo>
                    <a:pt x="70" y="15"/>
                  </a:lnTo>
                  <a:lnTo>
                    <a:pt x="60" y="11"/>
                  </a:lnTo>
                  <a:lnTo>
                    <a:pt x="49" y="7"/>
                  </a:lnTo>
                  <a:lnTo>
                    <a:pt x="39" y="4"/>
                  </a:lnTo>
                  <a:lnTo>
                    <a:pt x="29" y="2"/>
                  </a:lnTo>
                  <a:lnTo>
                    <a:pt x="20" y="1"/>
                  </a:lnTo>
                  <a:lnTo>
                    <a:pt x="10" y="0"/>
                  </a:lnTo>
                  <a:lnTo>
                    <a:pt x="0" y="1"/>
                  </a:lnTo>
                  <a:lnTo>
                    <a:pt x="1" y="12"/>
                  </a:lnTo>
                  <a:lnTo>
                    <a:pt x="10" y="11"/>
                  </a:lnTo>
                  <a:lnTo>
                    <a:pt x="19" y="12"/>
                  </a:lnTo>
                  <a:lnTo>
                    <a:pt x="28" y="13"/>
                  </a:lnTo>
                  <a:lnTo>
                    <a:pt x="37" y="15"/>
                  </a:lnTo>
                  <a:lnTo>
                    <a:pt x="46" y="17"/>
                  </a:lnTo>
                  <a:lnTo>
                    <a:pt x="56" y="21"/>
                  </a:lnTo>
                  <a:lnTo>
                    <a:pt x="65" y="25"/>
                  </a:lnTo>
                  <a:lnTo>
                    <a:pt x="74" y="29"/>
                  </a:lnTo>
                  <a:lnTo>
                    <a:pt x="82" y="35"/>
                  </a:lnTo>
                  <a:lnTo>
                    <a:pt x="90" y="40"/>
                  </a:lnTo>
                  <a:lnTo>
                    <a:pt x="98" y="46"/>
                  </a:lnTo>
                  <a:lnTo>
                    <a:pt x="104" y="53"/>
                  </a:lnTo>
                  <a:lnTo>
                    <a:pt x="111" y="60"/>
                  </a:lnTo>
                  <a:lnTo>
                    <a:pt x="116" y="68"/>
                  </a:lnTo>
                  <a:lnTo>
                    <a:pt x="122" y="76"/>
                  </a:lnTo>
                  <a:lnTo>
                    <a:pt x="126" y="84"/>
                  </a:lnTo>
                  <a:lnTo>
                    <a:pt x="126" y="81"/>
                  </a:lnTo>
                  <a:lnTo>
                    <a:pt x="137" y="82"/>
                  </a:lnTo>
                  <a:lnTo>
                    <a:pt x="137" y="81"/>
                  </a:lnTo>
                  <a:lnTo>
                    <a:pt x="136" y="79"/>
                  </a:lnTo>
                  <a:lnTo>
                    <a:pt x="13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5" name="Freeform 168"/>
            <p:cNvSpPr>
              <a:spLocks/>
            </p:cNvSpPr>
            <p:nvPr/>
          </p:nvSpPr>
          <p:spPr bwMode="auto">
            <a:xfrm>
              <a:off x="3729" y="3115"/>
              <a:ext cx="10" cy="12"/>
            </a:xfrm>
            <a:custGeom>
              <a:avLst/>
              <a:gdLst>
                <a:gd name="T0" fmla="*/ 0 w 72"/>
                <a:gd name="T1" fmla="*/ 0 h 91"/>
                <a:gd name="T2" fmla="*/ 0 w 72"/>
                <a:gd name="T3" fmla="*/ 0 h 91"/>
                <a:gd name="T4" fmla="*/ 0 w 72"/>
                <a:gd name="T5" fmla="*/ 0 h 91"/>
                <a:gd name="T6" fmla="*/ 0 w 72"/>
                <a:gd name="T7" fmla="*/ 0 h 91"/>
                <a:gd name="T8" fmla="*/ 0 w 72"/>
                <a:gd name="T9" fmla="*/ 0 h 91"/>
                <a:gd name="T10" fmla="*/ 0 w 72"/>
                <a:gd name="T11" fmla="*/ 0 h 91"/>
                <a:gd name="T12" fmla="*/ 0 w 72"/>
                <a:gd name="T13" fmla="*/ 0 h 91"/>
                <a:gd name="T14" fmla="*/ 0 w 72"/>
                <a:gd name="T15" fmla="*/ 0 h 91"/>
                <a:gd name="T16" fmla="*/ 0 w 72"/>
                <a:gd name="T17" fmla="*/ 0 h 91"/>
                <a:gd name="T18" fmla="*/ 0 w 72"/>
                <a:gd name="T19" fmla="*/ 0 h 91"/>
                <a:gd name="T20" fmla="*/ 0 w 72"/>
                <a:gd name="T21" fmla="*/ 0 h 91"/>
                <a:gd name="T22" fmla="*/ 0 w 72"/>
                <a:gd name="T23" fmla="*/ 0 h 91"/>
                <a:gd name="T24" fmla="*/ 0 w 72"/>
                <a:gd name="T25" fmla="*/ 0 h 91"/>
                <a:gd name="T26" fmla="*/ 0 w 72"/>
                <a:gd name="T27" fmla="*/ 0 h 91"/>
                <a:gd name="T28" fmla="*/ 0 w 72"/>
                <a:gd name="T29" fmla="*/ 0 h 91"/>
                <a:gd name="T30" fmla="*/ 0 w 72"/>
                <a:gd name="T31" fmla="*/ 0 h 91"/>
                <a:gd name="T32" fmla="*/ 0 w 72"/>
                <a:gd name="T33" fmla="*/ 0 h 91"/>
                <a:gd name="T34" fmla="*/ 0 w 72"/>
                <a:gd name="T35" fmla="*/ 0 h 91"/>
                <a:gd name="T36" fmla="*/ 0 w 72"/>
                <a:gd name="T37" fmla="*/ 0 h 91"/>
                <a:gd name="T38" fmla="*/ 0 w 72"/>
                <a:gd name="T39" fmla="*/ 0 h 91"/>
                <a:gd name="T40" fmla="*/ 0 w 72"/>
                <a:gd name="T41" fmla="*/ 0 h 91"/>
                <a:gd name="T42" fmla="*/ 0 w 72"/>
                <a:gd name="T43" fmla="*/ 0 h 91"/>
                <a:gd name="T44" fmla="*/ 0 w 72"/>
                <a:gd name="T45" fmla="*/ 0 h 91"/>
                <a:gd name="T46" fmla="*/ 0 w 72"/>
                <a:gd name="T47" fmla="*/ 0 h 91"/>
                <a:gd name="T48" fmla="*/ 0 w 72"/>
                <a:gd name="T49" fmla="*/ 0 h 91"/>
                <a:gd name="T50" fmla="*/ 0 w 72"/>
                <a:gd name="T51" fmla="*/ 0 h 91"/>
                <a:gd name="T52" fmla="*/ 0 w 72"/>
                <a:gd name="T53" fmla="*/ 0 h 91"/>
                <a:gd name="T54" fmla="*/ 0 w 72"/>
                <a:gd name="T55" fmla="*/ 0 h 91"/>
                <a:gd name="T56" fmla="*/ 0 w 72"/>
                <a:gd name="T57" fmla="*/ 0 h 91"/>
                <a:gd name="T58" fmla="*/ 0 w 72"/>
                <a:gd name="T59" fmla="*/ 0 h 91"/>
                <a:gd name="T60" fmla="*/ 0 w 72"/>
                <a:gd name="T61" fmla="*/ 0 h 91"/>
                <a:gd name="T62" fmla="*/ 0 w 72"/>
                <a:gd name="T63" fmla="*/ 0 h 91"/>
                <a:gd name="T64" fmla="*/ 0 w 72"/>
                <a:gd name="T65" fmla="*/ 0 h 91"/>
                <a:gd name="T66" fmla="*/ 0 w 72"/>
                <a:gd name="T67" fmla="*/ 0 h 91"/>
                <a:gd name="T68" fmla="*/ 0 w 72"/>
                <a:gd name="T69" fmla="*/ 0 h 91"/>
                <a:gd name="T70" fmla="*/ 0 w 72"/>
                <a:gd name="T71" fmla="*/ 0 h 91"/>
                <a:gd name="T72" fmla="*/ 0 w 72"/>
                <a:gd name="T73" fmla="*/ 0 h 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91">
                  <a:moveTo>
                    <a:pt x="0" y="91"/>
                  </a:moveTo>
                  <a:lnTo>
                    <a:pt x="0" y="91"/>
                  </a:lnTo>
                  <a:lnTo>
                    <a:pt x="9" y="91"/>
                  </a:lnTo>
                  <a:lnTo>
                    <a:pt x="17" y="90"/>
                  </a:lnTo>
                  <a:lnTo>
                    <a:pt x="25" y="89"/>
                  </a:lnTo>
                  <a:lnTo>
                    <a:pt x="32" y="87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9" y="77"/>
                  </a:lnTo>
                  <a:lnTo>
                    <a:pt x="53" y="71"/>
                  </a:lnTo>
                  <a:lnTo>
                    <a:pt x="57" y="65"/>
                  </a:lnTo>
                  <a:lnTo>
                    <a:pt x="61" y="59"/>
                  </a:lnTo>
                  <a:lnTo>
                    <a:pt x="63" y="51"/>
                  </a:lnTo>
                  <a:lnTo>
                    <a:pt x="66" y="43"/>
                  </a:lnTo>
                  <a:lnTo>
                    <a:pt x="68" y="35"/>
                  </a:lnTo>
                  <a:lnTo>
                    <a:pt x="69" y="25"/>
                  </a:lnTo>
                  <a:lnTo>
                    <a:pt x="71" y="14"/>
                  </a:lnTo>
                  <a:lnTo>
                    <a:pt x="72" y="1"/>
                  </a:lnTo>
                  <a:lnTo>
                    <a:pt x="61" y="0"/>
                  </a:lnTo>
                  <a:lnTo>
                    <a:pt x="59" y="13"/>
                  </a:lnTo>
                  <a:lnTo>
                    <a:pt x="58" y="23"/>
                  </a:lnTo>
                  <a:lnTo>
                    <a:pt x="57" y="32"/>
                  </a:lnTo>
                  <a:lnTo>
                    <a:pt x="55" y="41"/>
                  </a:lnTo>
                  <a:lnTo>
                    <a:pt x="53" y="48"/>
                  </a:lnTo>
                  <a:lnTo>
                    <a:pt x="50" y="54"/>
                  </a:lnTo>
                  <a:lnTo>
                    <a:pt x="48" y="60"/>
                  </a:lnTo>
                  <a:lnTo>
                    <a:pt x="45" y="65"/>
                  </a:lnTo>
                  <a:lnTo>
                    <a:pt x="41" y="69"/>
                  </a:lnTo>
                  <a:lnTo>
                    <a:pt x="37" y="72"/>
                  </a:lnTo>
                  <a:lnTo>
                    <a:pt x="33" y="75"/>
                  </a:lnTo>
                  <a:lnTo>
                    <a:pt x="28" y="77"/>
                  </a:lnTo>
                  <a:lnTo>
                    <a:pt x="22" y="78"/>
                  </a:lnTo>
                  <a:lnTo>
                    <a:pt x="16" y="79"/>
                  </a:lnTo>
                  <a:lnTo>
                    <a:pt x="8" y="80"/>
                  </a:lnTo>
                  <a:lnTo>
                    <a:pt x="0" y="8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6" name="Freeform 169"/>
            <p:cNvSpPr>
              <a:spLocks/>
            </p:cNvSpPr>
            <p:nvPr/>
          </p:nvSpPr>
          <p:spPr bwMode="auto">
            <a:xfrm>
              <a:off x="3715" y="3112"/>
              <a:ext cx="14" cy="15"/>
            </a:xfrm>
            <a:custGeom>
              <a:avLst/>
              <a:gdLst>
                <a:gd name="T0" fmla="*/ 0 w 114"/>
                <a:gd name="T1" fmla="*/ 0 h 111"/>
                <a:gd name="T2" fmla="*/ 0 w 114"/>
                <a:gd name="T3" fmla="*/ 0 h 111"/>
                <a:gd name="T4" fmla="*/ 0 w 114"/>
                <a:gd name="T5" fmla="*/ 0 h 111"/>
                <a:gd name="T6" fmla="*/ 0 w 114"/>
                <a:gd name="T7" fmla="*/ 0 h 111"/>
                <a:gd name="T8" fmla="*/ 0 w 114"/>
                <a:gd name="T9" fmla="*/ 0 h 111"/>
                <a:gd name="T10" fmla="*/ 0 w 114"/>
                <a:gd name="T11" fmla="*/ 0 h 111"/>
                <a:gd name="T12" fmla="*/ 0 w 114"/>
                <a:gd name="T13" fmla="*/ 0 h 111"/>
                <a:gd name="T14" fmla="*/ 0 w 114"/>
                <a:gd name="T15" fmla="*/ 0 h 111"/>
                <a:gd name="T16" fmla="*/ 0 w 114"/>
                <a:gd name="T17" fmla="*/ 0 h 111"/>
                <a:gd name="T18" fmla="*/ 0 w 114"/>
                <a:gd name="T19" fmla="*/ 0 h 111"/>
                <a:gd name="T20" fmla="*/ 0 w 114"/>
                <a:gd name="T21" fmla="*/ 0 h 111"/>
                <a:gd name="T22" fmla="*/ 0 w 114"/>
                <a:gd name="T23" fmla="*/ 0 h 111"/>
                <a:gd name="T24" fmla="*/ 0 w 114"/>
                <a:gd name="T25" fmla="*/ 0 h 111"/>
                <a:gd name="T26" fmla="*/ 0 w 114"/>
                <a:gd name="T27" fmla="*/ 0 h 111"/>
                <a:gd name="T28" fmla="*/ 0 w 114"/>
                <a:gd name="T29" fmla="*/ 0 h 111"/>
                <a:gd name="T30" fmla="*/ 0 w 114"/>
                <a:gd name="T31" fmla="*/ 0 h 111"/>
                <a:gd name="T32" fmla="*/ 0 w 114"/>
                <a:gd name="T33" fmla="*/ 0 h 111"/>
                <a:gd name="T34" fmla="*/ 0 w 114"/>
                <a:gd name="T35" fmla="*/ 0 h 111"/>
                <a:gd name="T36" fmla="*/ 0 w 114"/>
                <a:gd name="T37" fmla="*/ 0 h 111"/>
                <a:gd name="T38" fmla="*/ 0 w 114"/>
                <a:gd name="T39" fmla="*/ 0 h 111"/>
                <a:gd name="T40" fmla="*/ 0 w 114"/>
                <a:gd name="T41" fmla="*/ 0 h 111"/>
                <a:gd name="T42" fmla="*/ 0 w 114"/>
                <a:gd name="T43" fmla="*/ 0 h 111"/>
                <a:gd name="T44" fmla="*/ 0 w 114"/>
                <a:gd name="T45" fmla="*/ 0 h 111"/>
                <a:gd name="T46" fmla="*/ 0 w 114"/>
                <a:gd name="T47" fmla="*/ 0 h 111"/>
                <a:gd name="T48" fmla="*/ 0 w 114"/>
                <a:gd name="T49" fmla="*/ 0 h 111"/>
                <a:gd name="T50" fmla="*/ 0 w 114"/>
                <a:gd name="T51" fmla="*/ 0 h 111"/>
                <a:gd name="T52" fmla="*/ 0 w 114"/>
                <a:gd name="T53" fmla="*/ 0 h 111"/>
                <a:gd name="T54" fmla="*/ 0 w 114"/>
                <a:gd name="T55" fmla="*/ 0 h 111"/>
                <a:gd name="T56" fmla="*/ 0 w 114"/>
                <a:gd name="T57" fmla="*/ 0 h 111"/>
                <a:gd name="T58" fmla="*/ 0 w 114"/>
                <a:gd name="T59" fmla="*/ 0 h 111"/>
                <a:gd name="T60" fmla="*/ 0 w 114"/>
                <a:gd name="T61" fmla="*/ 0 h 111"/>
                <a:gd name="T62" fmla="*/ 0 w 114"/>
                <a:gd name="T63" fmla="*/ 0 h 111"/>
                <a:gd name="T64" fmla="*/ 0 w 114"/>
                <a:gd name="T65" fmla="*/ 0 h 111"/>
                <a:gd name="T66" fmla="*/ 0 w 114"/>
                <a:gd name="T67" fmla="*/ 0 h 111"/>
                <a:gd name="T68" fmla="*/ 0 w 114"/>
                <a:gd name="T69" fmla="*/ 0 h 111"/>
                <a:gd name="T70" fmla="*/ 0 w 114"/>
                <a:gd name="T71" fmla="*/ 0 h 111"/>
                <a:gd name="T72" fmla="*/ 0 w 114"/>
                <a:gd name="T73" fmla="*/ 0 h 1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4" h="111">
                  <a:moveTo>
                    <a:pt x="0" y="2"/>
                  </a:moveTo>
                  <a:lnTo>
                    <a:pt x="0" y="2"/>
                  </a:lnTo>
                  <a:lnTo>
                    <a:pt x="1" y="8"/>
                  </a:lnTo>
                  <a:lnTo>
                    <a:pt x="4" y="14"/>
                  </a:lnTo>
                  <a:lnTo>
                    <a:pt x="8" y="22"/>
                  </a:lnTo>
                  <a:lnTo>
                    <a:pt x="12" y="31"/>
                  </a:lnTo>
                  <a:lnTo>
                    <a:pt x="18" y="39"/>
                  </a:lnTo>
                  <a:lnTo>
                    <a:pt x="24" y="48"/>
                  </a:lnTo>
                  <a:lnTo>
                    <a:pt x="30" y="57"/>
                  </a:lnTo>
                  <a:lnTo>
                    <a:pt x="38" y="66"/>
                  </a:lnTo>
                  <a:lnTo>
                    <a:pt x="46" y="74"/>
                  </a:lnTo>
                  <a:lnTo>
                    <a:pt x="55" y="82"/>
                  </a:lnTo>
                  <a:lnTo>
                    <a:pt x="64" y="90"/>
                  </a:lnTo>
                  <a:lnTo>
                    <a:pt x="73" y="97"/>
                  </a:lnTo>
                  <a:lnTo>
                    <a:pt x="83" y="102"/>
                  </a:lnTo>
                  <a:lnTo>
                    <a:pt x="92" y="107"/>
                  </a:lnTo>
                  <a:lnTo>
                    <a:pt x="103" y="110"/>
                  </a:lnTo>
                  <a:lnTo>
                    <a:pt x="114" y="111"/>
                  </a:lnTo>
                  <a:lnTo>
                    <a:pt x="114" y="100"/>
                  </a:lnTo>
                  <a:lnTo>
                    <a:pt x="106" y="99"/>
                  </a:lnTo>
                  <a:lnTo>
                    <a:pt x="96" y="96"/>
                  </a:lnTo>
                  <a:lnTo>
                    <a:pt x="88" y="93"/>
                  </a:lnTo>
                  <a:lnTo>
                    <a:pt x="79" y="87"/>
                  </a:lnTo>
                  <a:lnTo>
                    <a:pt x="71" y="81"/>
                  </a:lnTo>
                  <a:lnTo>
                    <a:pt x="62" y="74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33" y="41"/>
                  </a:lnTo>
                  <a:lnTo>
                    <a:pt x="26" y="33"/>
                  </a:lnTo>
                  <a:lnTo>
                    <a:pt x="22" y="24"/>
                  </a:lnTo>
                  <a:lnTo>
                    <a:pt x="17" y="16"/>
                  </a:lnTo>
                  <a:lnTo>
                    <a:pt x="14" y="10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7" name="Freeform 170"/>
            <p:cNvSpPr>
              <a:spLocks/>
            </p:cNvSpPr>
            <p:nvPr/>
          </p:nvSpPr>
          <p:spPr bwMode="auto">
            <a:xfrm>
              <a:off x="3715" y="3105"/>
              <a:ext cx="6" cy="8"/>
            </a:xfrm>
            <a:custGeom>
              <a:avLst/>
              <a:gdLst>
                <a:gd name="T0" fmla="*/ 0 w 52"/>
                <a:gd name="T1" fmla="*/ 0 h 62"/>
                <a:gd name="T2" fmla="*/ 0 w 52"/>
                <a:gd name="T3" fmla="*/ 0 h 62"/>
                <a:gd name="T4" fmla="*/ 0 w 52"/>
                <a:gd name="T5" fmla="*/ 0 h 62"/>
                <a:gd name="T6" fmla="*/ 0 w 52"/>
                <a:gd name="T7" fmla="*/ 0 h 62"/>
                <a:gd name="T8" fmla="*/ 0 w 52"/>
                <a:gd name="T9" fmla="*/ 0 h 62"/>
                <a:gd name="T10" fmla="*/ 0 w 52"/>
                <a:gd name="T11" fmla="*/ 0 h 62"/>
                <a:gd name="T12" fmla="*/ 0 w 52"/>
                <a:gd name="T13" fmla="*/ 0 h 62"/>
                <a:gd name="T14" fmla="*/ 0 w 52"/>
                <a:gd name="T15" fmla="*/ 0 h 62"/>
                <a:gd name="T16" fmla="*/ 0 w 52"/>
                <a:gd name="T17" fmla="*/ 0 h 62"/>
                <a:gd name="T18" fmla="*/ 0 w 52"/>
                <a:gd name="T19" fmla="*/ 0 h 62"/>
                <a:gd name="T20" fmla="*/ 0 w 52"/>
                <a:gd name="T21" fmla="*/ 0 h 62"/>
                <a:gd name="T22" fmla="*/ 0 w 52"/>
                <a:gd name="T23" fmla="*/ 0 h 62"/>
                <a:gd name="T24" fmla="*/ 0 w 52"/>
                <a:gd name="T25" fmla="*/ 0 h 62"/>
                <a:gd name="T26" fmla="*/ 0 w 52"/>
                <a:gd name="T27" fmla="*/ 0 h 62"/>
                <a:gd name="T28" fmla="*/ 0 w 52"/>
                <a:gd name="T29" fmla="*/ 0 h 62"/>
                <a:gd name="T30" fmla="*/ 0 w 52"/>
                <a:gd name="T31" fmla="*/ 0 h 62"/>
                <a:gd name="T32" fmla="*/ 0 w 52"/>
                <a:gd name="T33" fmla="*/ 0 h 62"/>
                <a:gd name="T34" fmla="*/ 0 w 52"/>
                <a:gd name="T35" fmla="*/ 0 h 62"/>
                <a:gd name="T36" fmla="*/ 0 w 52"/>
                <a:gd name="T37" fmla="*/ 0 h 62"/>
                <a:gd name="T38" fmla="*/ 0 w 52"/>
                <a:gd name="T39" fmla="*/ 0 h 62"/>
                <a:gd name="T40" fmla="*/ 0 w 52"/>
                <a:gd name="T41" fmla="*/ 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62">
                  <a:moveTo>
                    <a:pt x="51" y="0"/>
                  </a:moveTo>
                  <a:lnTo>
                    <a:pt x="51" y="0"/>
                  </a:lnTo>
                  <a:lnTo>
                    <a:pt x="34" y="2"/>
                  </a:lnTo>
                  <a:lnTo>
                    <a:pt x="21" y="8"/>
                  </a:lnTo>
                  <a:lnTo>
                    <a:pt x="11" y="14"/>
                  </a:lnTo>
                  <a:lnTo>
                    <a:pt x="5" y="23"/>
                  </a:lnTo>
                  <a:lnTo>
                    <a:pt x="1" y="33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13" y="60"/>
                  </a:lnTo>
                  <a:lnTo>
                    <a:pt x="12" y="51"/>
                  </a:lnTo>
                  <a:lnTo>
                    <a:pt x="11" y="43"/>
                  </a:lnTo>
                  <a:lnTo>
                    <a:pt x="12" y="35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6" y="17"/>
                  </a:lnTo>
                  <a:lnTo>
                    <a:pt x="37" y="13"/>
                  </a:lnTo>
                  <a:lnTo>
                    <a:pt x="52" y="1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8" name="Freeform 171"/>
            <p:cNvSpPr>
              <a:spLocks/>
            </p:cNvSpPr>
            <p:nvPr/>
          </p:nvSpPr>
          <p:spPr bwMode="auto">
            <a:xfrm>
              <a:off x="3719" y="3108"/>
              <a:ext cx="10" cy="10"/>
            </a:xfrm>
            <a:custGeom>
              <a:avLst/>
              <a:gdLst>
                <a:gd name="T0" fmla="*/ 0 w 80"/>
                <a:gd name="T1" fmla="*/ 0 h 79"/>
                <a:gd name="T2" fmla="*/ 0 w 80"/>
                <a:gd name="T3" fmla="*/ 0 h 79"/>
                <a:gd name="T4" fmla="*/ 0 w 80"/>
                <a:gd name="T5" fmla="*/ 0 h 79"/>
                <a:gd name="T6" fmla="*/ 0 w 80"/>
                <a:gd name="T7" fmla="*/ 0 h 79"/>
                <a:gd name="T8" fmla="*/ 0 w 80"/>
                <a:gd name="T9" fmla="*/ 0 h 79"/>
                <a:gd name="T10" fmla="*/ 0 w 80"/>
                <a:gd name="T11" fmla="*/ 0 h 79"/>
                <a:gd name="T12" fmla="*/ 0 w 80"/>
                <a:gd name="T13" fmla="*/ 0 h 79"/>
                <a:gd name="T14" fmla="*/ 0 w 80"/>
                <a:gd name="T15" fmla="*/ 0 h 79"/>
                <a:gd name="T16" fmla="*/ 0 w 80"/>
                <a:gd name="T17" fmla="*/ 0 h 79"/>
                <a:gd name="T18" fmla="*/ 0 w 80"/>
                <a:gd name="T19" fmla="*/ 0 h 79"/>
                <a:gd name="T20" fmla="*/ 0 w 80"/>
                <a:gd name="T21" fmla="*/ 0 h 79"/>
                <a:gd name="T22" fmla="*/ 0 w 80"/>
                <a:gd name="T23" fmla="*/ 0 h 79"/>
                <a:gd name="T24" fmla="*/ 0 w 80"/>
                <a:gd name="T25" fmla="*/ 0 h 79"/>
                <a:gd name="T26" fmla="*/ 0 w 80"/>
                <a:gd name="T27" fmla="*/ 0 h 79"/>
                <a:gd name="T28" fmla="*/ 0 w 80"/>
                <a:gd name="T29" fmla="*/ 0 h 79"/>
                <a:gd name="T30" fmla="*/ 0 w 80"/>
                <a:gd name="T31" fmla="*/ 0 h 79"/>
                <a:gd name="T32" fmla="*/ 0 w 80"/>
                <a:gd name="T33" fmla="*/ 0 h 79"/>
                <a:gd name="T34" fmla="*/ 0 w 80"/>
                <a:gd name="T35" fmla="*/ 0 h 79"/>
                <a:gd name="T36" fmla="*/ 0 w 80"/>
                <a:gd name="T37" fmla="*/ 0 h 79"/>
                <a:gd name="T38" fmla="*/ 0 w 80"/>
                <a:gd name="T39" fmla="*/ 0 h 79"/>
                <a:gd name="T40" fmla="*/ 0 w 80"/>
                <a:gd name="T41" fmla="*/ 0 h 79"/>
                <a:gd name="T42" fmla="*/ 0 w 80"/>
                <a:gd name="T43" fmla="*/ 0 h 79"/>
                <a:gd name="T44" fmla="*/ 0 w 80"/>
                <a:gd name="T45" fmla="*/ 0 h 79"/>
                <a:gd name="T46" fmla="*/ 0 w 80"/>
                <a:gd name="T47" fmla="*/ 0 h 79"/>
                <a:gd name="T48" fmla="*/ 0 w 80"/>
                <a:gd name="T49" fmla="*/ 0 h 79"/>
                <a:gd name="T50" fmla="*/ 0 w 80"/>
                <a:gd name="T51" fmla="*/ 0 h 79"/>
                <a:gd name="T52" fmla="*/ 0 w 80"/>
                <a:gd name="T53" fmla="*/ 0 h 79"/>
                <a:gd name="T54" fmla="*/ 0 w 80"/>
                <a:gd name="T55" fmla="*/ 0 h 79"/>
                <a:gd name="T56" fmla="*/ 0 w 80"/>
                <a:gd name="T57" fmla="*/ 0 h 79"/>
                <a:gd name="T58" fmla="*/ 0 w 80"/>
                <a:gd name="T59" fmla="*/ 0 h 79"/>
                <a:gd name="T60" fmla="*/ 0 w 80"/>
                <a:gd name="T61" fmla="*/ 0 h 79"/>
                <a:gd name="T62" fmla="*/ 0 w 80"/>
                <a:gd name="T63" fmla="*/ 0 h 79"/>
                <a:gd name="T64" fmla="*/ 0 w 80"/>
                <a:gd name="T65" fmla="*/ 0 h 79"/>
                <a:gd name="T66" fmla="*/ 0 w 80"/>
                <a:gd name="T67" fmla="*/ 0 h 79"/>
                <a:gd name="T68" fmla="*/ 0 w 80"/>
                <a:gd name="T69" fmla="*/ 0 h 79"/>
                <a:gd name="T70" fmla="*/ 0 w 80"/>
                <a:gd name="T71" fmla="*/ 0 h 79"/>
                <a:gd name="T72" fmla="*/ 0 w 80"/>
                <a:gd name="T73" fmla="*/ 0 h 79"/>
                <a:gd name="T74" fmla="*/ 0 w 80"/>
                <a:gd name="T75" fmla="*/ 0 h 79"/>
                <a:gd name="T76" fmla="*/ 0 w 80"/>
                <a:gd name="T77" fmla="*/ 0 h 79"/>
                <a:gd name="T78" fmla="*/ 0 w 80"/>
                <a:gd name="T79" fmla="*/ 0 h 79"/>
                <a:gd name="T80" fmla="*/ 0 w 80"/>
                <a:gd name="T81" fmla="*/ 0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0" h="79">
                  <a:moveTo>
                    <a:pt x="66" y="14"/>
                  </a:moveTo>
                  <a:lnTo>
                    <a:pt x="61" y="10"/>
                  </a:lnTo>
                  <a:lnTo>
                    <a:pt x="54" y="7"/>
                  </a:lnTo>
                  <a:lnTo>
                    <a:pt x="48" y="5"/>
                  </a:lnTo>
                  <a:lnTo>
                    <a:pt x="41" y="3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5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4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6" y="63"/>
                  </a:lnTo>
                  <a:lnTo>
                    <a:pt x="12" y="69"/>
                  </a:lnTo>
                  <a:lnTo>
                    <a:pt x="18" y="73"/>
                  </a:lnTo>
                  <a:lnTo>
                    <a:pt x="25" y="76"/>
                  </a:lnTo>
                  <a:lnTo>
                    <a:pt x="32" y="78"/>
                  </a:lnTo>
                  <a:lnTo>
                    <a:pt x="41" y="79"/>
                  </a:lnTo>
                  <a:lnTo>
                    <a:pt x="49" y="79"/>
                  </a:lnTo>
                  <a:lnTo>
                    <a:pt x="52" y="78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1" y="74"/>
                  </a:lnTo>
                  <a:lnTo>
                    <a:pt x="64" y="73"/>
                  </a:lnTo>
                  <a:lnTo>
                    <a:pt x="67" y="71"/>
                  </a:lnTo>
                  <a:lnTo>
                    <a:pt x="68" y="69"/>
                  </a:lnTo>
                  <a:lnTo>
                    <a:pt x="70" y="66"/>
                  </a:lnTo>
                  <a:lnTo>
                    <a:pt x="72" y="60"/>
                  </a:lnTo>
                  <a:lnTo>
                    <a:pt x="75" y="54"/>
                  </a:lnTo>
                  <a:lnTo>
                    <a:pt x="78" y="48"/>
                  </a:lnTo>
                  <a:lnTo>
                    <a:pt x="80" y="41"/>
                  </a:lnTo>
                  <a:lnTo>
                    <a:pt x="80" y="34"/>
                  </a:lnTo>
                  <a:lnTo>
                    <a:pt x="79" y="27"/>
                  </a:lnTo>
                  <a:lnTo>
                    <a:pt x="75" y="21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9" name="Freeform 172"/>
            <p:cNvSpPr>
              <a:spLocks/>
            </p:cNvSpPr>
            <p:nvPr/>
          </p:nvSpPr>
          <p:spPr bwMode="auto">
            <a:xfrm>
              <a:off x="3721" y="3108"/>
              <a:ext cx="6" cy="2"/>
            </a:xfrm>
            <a:custGeom>
              <a:avLst/>
              <a:gdLst>
                <a:gd name="T0" fmla="*/ 0 w 52"/>
                <a:gd name="T1" fmla="*/ 0 h 18"/>
                <a:gd name="T2" fmla="*/ 0 w 52"/>
                <a:gd name="T3" fmla="*/ 0 h 18"/>
                <a:gd name="T4" fmla="*/ 0 w 52"/>
                <a:gd name="T5" fmla="*/ 0 h 18"/>
                <a:gd name="T6" fmla="*/ 0 w 52"/>
                <a:gd name="T7" fmla="*/ 0 h 18"/>
                <a:gd name="T8" fmla="*/ 0 w 52"/>
                <a:gd name="T9" fmla="*/ 0 h 18"/>
                <a:gd name="T10" fmla="*/ 0 w 52"/>
                <a:gd name="T11" fmla="*/ 0 h 18"/>
                <a:gd name="T12" fmla="*/ 0 w 52"/>
                <a:gd name="T13" fmla="*/ 0 h 18"/>
                <a:gd name="T14" fmla="*/ 0 w 52"/>
                <a:gd name="T15" fmla="*/ 0 h 18"/>
                <a:gd name="T16" fmla="*/ 0 w 52"/>
                <a:gd name="T17" fmla="*/ 0 h 18"/>
                <a:gd name="T18" fmla="*/ 0 w 52"/>
                <a:gd name="T19" fmla="*/ 0 h 18"/>
                <a:gd name="T20" fmla="*/ 0 w 52"/>
                <a:gd name="T21" fmla="*/ 0 h 18"/>
                <a:gd name="T22" fmla="*/ 0 w 52"/>
                <a:gd name="T23" fmla="*/ 0 h 18"/>
                <a:gd name="T24" fmla="*/ 0 w 52"/>
                <a:gd name="T25" fmla="*/ 0 h 18"/>
                <a:gd name="T26" fmla="*/ 0 w 52"/>
                <a:gd name="T27" fmla="*/ 0 h 18"/>
                <a:gd name="T28" fmla="*/ 0 w 52"/>
                <a:gd name="T29" fmla="*/ 0 h 18"/>
                <a:gd name="T30" fmla="*/ 0 w 52"/>
                <a:gd name="T31" fmla="*/ 0 h 18"/>
                <a:gd name="T32" fmla="*/ 0 w 52"/>
                <a:gd name="T33" fmla="*/ 0 h 18"/>
                <a:gd name="T34" fmla="*/ 0 w 52"/>
                <a:gd name="T35" fmla="*/ 0 h 18"/>
                <a:gd name="T36" fmla="*/ 0 w 52"/>
                <a:gd name="T37" fmla="*/ 0 h 18"/>
                <a:gd name="T38" fmla="*/ 0 w 52"/>
                <a:gd name="T39" fmla="*/ 0 h 18"/>
                <a:gd name="T40" fmla="*/ 0 w 52"/>
                <a:gd name="T41" fmla="*/ 0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18">
                  <a:moveTo>
                    <a:pt x="4" y="6"/>
                  </a:moveTo>
                  <a:lnTo>
                    <a:pt x="3" y="6"/>
                  </a:lnTo>
                  <a:lnTo>
                    <a:pt x="7" y="5"/>
                  </a:lnTo>
                  <a:lnTo>
                    <a:pt x="13" y="5"/>
                  </a:lnTo>
                  <a:lnTo>
                    <a:pt x="18" y="6"/>
                  </a:lnTo>
                  <a:lnTo>
                    <a:pt x="24" y="8"/>
                  </a:lnTo>
                  <a:lnTo>
                    <a:pt x="31" y="10"/>
                  </a:lnTo>
                  <a:lnTo>
                    <a:pt x="37" y="12"/>
                  </a:lnTo>
                  <a:lnTo>
                    <a:pt x="43" y="15"/>
                  </a:lnTo>
                  <a:lnTo>
                    <a:pt x="49" y="18"/>
                  </a:lnTo>
                  <a:lnTo>
                    <a:pt x="52" y="14"/>
                  </a:lnTo>
                  <a:lnTo>
                    <a:pt x="46" y="10"/>
                  </a:lnTo>
                  <a:lnTo>
                    <a:pt x="40" y="6"/>
                  </a:lnTo>
                  <a:lnTo>
                    <a:pt x="33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0" name="Freeform 173"/>
            <p:cNvSpPr>
              <a:spLocks/>
            </p:cNvSpPr>
            <p:nvPr/>
          </p:nvSpPr>
          <p:spPr bwMode="auto">
            <a:xfrm>
              <a:off x="3719" y="3108"/>
              <a:ext cx="2" cy="6"/>
            </a:xfrm>
            <a:custGeom>
              <a:avLst/>
              <a:gdLst>
                <a:gd name="T0" fmla="*/ 0 w 23"/>
                <a:gd name="T1" fmla="*/ 0 h 50"/>
                <a:gd name="T2" fmla="*/ 0 w 23"/>
                <a:gd name="T3" fmla="*/ 0 h 50"/>
                <a:gd name="T4" fmla="*/ 0 w 23"/>
                <a:gd name="T5" fmla="*/ 0 h 50"/>
                <a:gd name="T6" fmla="*/ 0 w 23"/>
                <a:gd name="T7" fmla="*/ 0 h 50"/>
                <a:gd name="T8" fmla="*/ 0 w 23"/>
                <a:gd name="T9" fmla="*/ 0 h 50"/>
                <a:gd name="T10" fmla="*/ 0 w 23"/>
                <a:gd name="T11" fmla="*/ 0 h 50"/>
                <a:gd name="T12" fmla="*/ 0 w 23"/>
                <a:gd name="T13" fmla="*/ 0 h 50"/>
                <a:gd name="T14" fmla="*/ 0 w 23"/>
                <a:gd name="T15" fmla="*/ 0 h 50"/>
                <a:gd name="T16" fmla="*/ 0 w 23"/>
                <a:gd name="T17" fmla="*/ 0 h 50"/>
                <a:gd name="T18" fmla="*/ 0 w 23"/>
                <a:gd name="T19" fmla="*/ 0 h 50"/>
                <a:gd name="T20" fmla="*/ 0 w 23"/>
                <a:gd name="T21" fmla="*/ 0 h 50"/>
                <a:gd name="T22" fmla="*/ 0 w 23"/>
                <a:gd name="T23" fmla="*/ 0 h 50"/>
                <a:gd name="T24" fmla="*/ 0 w 23"/>
                <a:gd name="T25" fmla="*/ 0 h 50"/>
                <a:gd name="T26" fmla="*/ 0 w 23"/>
                <a:gd name="T27" fmla="*/ 0 h 50"/>
                <a:gd name="T28" fmla="*/ 0 w 23"/>
                <a:gd name="T29" fmla="*/ 0 h 50"/>
                <a:gd name="T30" fmla="*/ 0 w 23"/>
                <a:gd name="T31" fmla="*/ 0 h 50"/>
                <a:gd name="T32" fmla="*/ 0 w 23"/>
                <a:gd name="T33" fmla="*/ 0 h 50"/>
                <a:gd name="T34" fmla="*/ 0 w 23"/>
                <a:gd name="T35" fmla="*/ 0 h 50"/>
                <a:gd name="T36" fmla="*/ 0 w 23"/>
                <a:gd name="T37" fmla="*/ 0 h 50"/>
                <a:gd name="T38" fmla="*/ 0 w 23"/>
                <a:gd name="T39" fmla="*/ 0 h 50"/>
                <a:gd name="T40" fmla="*/ 0 w 23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" h="50">
                  <a:moveTo>
                    <a:pt x="5" y="48"/>
                  </a:moveTo>
                  <a:lnTo>
                    <a:pt x="5" y="49"/>
                  </a:lnTo>
                  <a:lnTo>
                    <a:pt x="5" y="42"/>
                  </a:lnTo>
                  <a:lnTo>
                    <a:pt x="6" y="36"/>
                  </a:lnTo>
                  <a:lnTo>
                    <a:pt x="7" y="29"/>
                  </a:lnTo>
                  <a:lnTo>
                    <a:pt x="9" y="23"/>
                  </a:lnTo>
                  <a:lnTo>
                    <a:pt x="12" y="17"/>
                  </a:lnTo>
                  <a:lnTo>
                    <a:pt x="15" y="12"/>
                  </a:lnTo>
                  <a:lnTo>
                    <a:pt x="18" y="8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5"/>
                  </a:lnTo>
                  <a:lnTo>
                    <a:pt x="4" y="21"/>
                  </a:lnTo>
                  <a:lnTo>
                    <a:pt x="2" y="28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1" name="Freeform 174"/>
            <p:cNvSpPr>
              <a:spLocks/>
            </p:cNvSpPr>
            <p:nvPr/>
          </p:nvSpPr>
          <p:spPr bwMode="auto">
            <a:xfrm>
              <a:off x="3719" y="3114"/>
              <a:ext cx="6" cy="5"/>
            </a:xfrm>
            <a:custGeom>
              <a:avLst/>
              <a:gdLst>
                <a:gd name="T0" fmla="*/ 0 w 54"/>
                <a:gd name="T1" fmla="*/ 0 h 35"/>
                <a:gd name="T2" fmla="*/ 0 w 54"/>
                <a:gd name="T3" fmla="*/ 0 h 35"/>
                <a:gd name="T4" fmla="*/ 0 w 54"/>
                <a:gd name="T5" fmla="*/ 0 h 35"/>
                <a:gd name="T6" fmla="*/ 0 w 54"/>
                <a:gd name="T7" fmla="*/ 0 h 35"/>
                <a:gd name="T8" fmla="*/ 0 w 54"/>
                <a:gd name="T9" fmla="*/ 0 h 35"/>
                <a:gd name="T10" fmla="*/ 0 w 54"/>
                <a:gd name="T11" fmla="*/ 0 h 35"/>
                <a:gd name="T12" fmla="*/ 0 w 54"/>
                <a:gd name="T13" fmla="*/ 0 h 35"/>
                <a:gd name="T14" fmla="*/ 0 w 54"/>
                <a:gd name="T15" fmla="*/ 0 h 35"/>
                <a:gd name="T16" fmla="*/ 0 w 54"/>
                <a:gd name="T17" fmla="*/ 0 h 35"/>
                <a:gd name="T18" fmla="*/ 0 w 54"/>
                <a:gd name="T19" fmla="*/ 0 h 35"/>
                <a:gd name="T20" fmla="*/ 0 w 54"/>
                <a:gd name="T21" fmla="*/ 0 h 35"/>
                <a:gd name="T22" fmla="*/ 0 w 54"/>
                <a:gd name="T23" fmla="*/ 0 h 35"/>
                <a:gd name="T24" fmla="*/ 0 w 54"/>
                <a:gd name="T25" fmla="*/ 0 h 35"/>
                <a:gd name="T26" fmla="*/ 0 w 54"/>
                <a:gd name="T27" fmla="*/ 0 h 35"/>
                <a:gd name="T28" fmla="*/ 0 w 54"/>
                <a:gd name="T29" fmla="*/ 0 h 35"/>
                <a:gd name="T30" fmla="*/ 0 w 54"/>
                <a:gd name="T31" fmla="*/ 0 h 35"/>
                <a:gd name="T32" fmla="*/ 0 w 54"/>
                <a:gd name="T33" fmla="*/ 0 h 35"/>
                <a:gd name="T34" fmla="*/ 0 w 54"/>
                <a:gd name="T35" fmla="*/ 0 h 35"/>
                <a:gd name="T36" fmla="*/ 0 w 54"/>
                <a:gd name="T37" fmla="*/ 0 h 35"/>
                <a:gd name="T38" fmla="*/ 0 w 54"/>
                <a:gd name="T39" fmla="*/ 0 h 35"/>
                <a:gd name="T40" fmla="*/ 0 w 54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lnTo>
                    <a:pt x="52" y="30"/>
                  </a:lnTo>
                  <a:lnTo>
                    <a:pt x="44" y="29"/>
                  </a:lnTo>
                  <a:lnTo>
                    <a:pt x="36" y="28"/>
                  </a:lnTo>
                  <a:lnTo>
                    <a:pt x="29" y="26"/>
                  </a:lnTo>
                  <a:lnTo>
                    <a:pt x="22" y="23"/>
                  </a:lnTo>
                  <a:lnTo>
                    <a:pt x="17" y="19"/>
                  </a:lnTo>
                  <a:lnTo>
                    <a:pt x="12" y="14"/>
                  </a:lnTo>
                  <a:lnTo>
                    <a:pt x="8" y="8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3" y="25"/>
                  </a:lnTo>
                  <a:lnTo>
                    <a:pt x="20" y="29"/>
                  </a:lnTo>
                  <a:lnTo>
                    <a:pt x="27" y="32"/>
                  </a:lnTo>
                  <a:lnTo>
                    <a:pt x="35" y="34"/>
                  </a:lnTo>
                  <a:lnTo>
                    <a:pt x="43" y="35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2" name="Freeform 175"/>
            <p:cNvSpPr>
              <a:spLocks/>
            </p:cNvSpPr>
            <p:nvPr/>
          </p:nvSpPr>
          <p:spPr bwMode="auto">
            <a:xfrm>
              <a:off x="3725" y="3117"/>
              <a:ext cx="3" cy="2"/>
            </a:xfrm>
            <a:custGeom>
              <a:avLst/>
              <a:gdLst>
                <a:gd name="T0" fmla="*/ 0 w 24"/>
                <a:gd name="T1" fmla="*/ 0 h 16"/>
                <a:gd name="T2" fmla="*/ 0 w 24"/>
                <a:gd name="T3" fmla="*/ 0 h 16"/>
                <a:gd name="T4" fmla="*/ 0 w 24"/>
                <a:gd name="T5" fmla="*/ 0 h 16"/>
                <a:gd name="T6" fmla="*/ 0 w 24"/>
                <a:gd name="T7" fmla="*/ 0 h 16"/>
                <a:gd name="T8" fmla="*/ 0 w 24"/>
                <a:gd name="T9" fmla="*/ 0 h 16"/>
                <a:gd name="T10" fmla="*/ 0 w 24"/>
                <a:gd name="T11" fmla="*/ 0 h 16"/>
                <a:gd name="T12" fmla="*/ 0 w 24"/>
                <a:gd name="T13" fmla="*/ 0 h 16"/>
                <a:gd name="T14" fmla="*/ 0 w 24"/>
                <a:gd name="T15" fmla="*/ 0 h 16"/>
                <a:gd name="T16" fmla="*/ 0 w 24"/>
                <a:gd name="T17" fmla="*/ 0 h 16"/>
                <a:gd name="T18" fmla="*/ 0 w 24"/>
                <a:gd name="T19" fmla="*/ 0 h 16"/>
                <a:gd name="T20" fmla="*/ 0 w 24"/>
                <a:gd name="T21" fmla="*/ 0 h 16"/>
                <a:gd name="T22" fmla="*/ 0 w 24"/>
                <a:gd name="T23" fmla="*/ 0 h 16"/>
                <a:gd name="T24" fmla="*/ 0 w 24"/>
                <a:gd name="T25" fmla="*/ 0 h 16"/>
                <a:gd name="T26" fmla="*/ 0 w 24"/>
                <a:gd name="T27" fmla="*/ 0 h 16"/>
                <a:gd name="T28" fmla="*/ 0 w 24"/>
                <a:gd name="T29" fmla="*/ 0 h 16"/>
                <a:gd name="T30" fmla="*/ 0 w 24"/>
                <a:gd name="T31" fmla="*/ 0 h 16"/>
                <a:gd name="T32" fmla="*/ 0 w 24"/>
                <a:gd name="T33" fmla="*/ 0 h 16"/>
                <a:gd name="T34" fmla="*/ 0 w 24"/>
                <a:gd name="T35" fmla="*/ 0 h 16"/>
                <a:gd name="T36" fmla="*/ 0 w 24"/>
                <a:gd name="T37" fmla="*/ 0 h 16"/>
                <a:gd name="T38" fmla="*/ 0 w 24"/>
                <a:gd name="T39" fmla="*/ 0 h 16"/>
                <a:gd name="T40" fmla="*/ 0 w 24"/>
                <a:gd name="T41" fmla="*/ 0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6">
                  <a:moveTo>
                    <a:pt x="19" y="0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2" y="5"/>
                  </a:lnTo>
                  <a:lnTo>
                    <a:pt x="9" y="7"/>
                  </a:lnTo>
                  <a:lnTo>
                    <a:pt x="6" y="8"/>
                  </a:lnTo>
                  <a:lnTo>
                    <a:pt x="3" y="9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24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3" name="Freeform 176"/>
            <p:cNvSpPr>
              <a:spLocks/>
            </p:cNvSpPr>
            <p:nvPr/>
          </p:nvSpPr>
          <p:spPr bwMode="auto">
            <a:xfrm>
              <a:off x="3727" y="3110"/>
              <a:ext cx="2" cy="7"/>
            </a:xfrm>
            <a:custGeom>
              <a:avLst/>
              <a:gdLst>
                <a:gd name="T0" fmla="*/ 0 w 18"/>
                <a:gd name="T1" fmla="*/ 0 h 56"/>
                <a:gd name="T2" fmla="*/ 0 w 18"/>
                <a:gd name="T3" fmla="*/ 0 h 56"/>
                <a:gd name="T4" fmla="*/ 0 w 18"/>
                <a:gd name="T5" fmla="*/ 0 h 56"/>
                <a:gd name="T6" fmla="*/ 0 w 18"/>
                <a:gd name="T7" fmla="*/ 0 h 56"/>
                <a:gd name="T8" fmla="*/ 0 w 18"/>
                <a:gd name="T9" fmla="*/ 0 h 56"/>
                <a:gd name="T10" fmla="*/ 0 w 18"/>
                <a:gd name="T11" fmla="*/ 0 h 56"/>
                <a:gd name="T12" fmla="*/ 0 w 18"/>
                <a:gd name="T13" fmla="*/ 0 h 56"/>
                <a:gd name="T14" fmla="*/ 0 w 18"/>
                <a:gd name="T15" fmla="*/ 0 h 56"/>
                <a:gd name="T16" fmla="*/ 0 w 18"/>
                <a:gd name="T17" fmla="*/ 0 h 56"/>
                <a:gd name="T18" fmla="*/ 0 w 18"/>
                <a:gd name="T19" fmla="*/ 0 h 56"/>
                <a:gd name="T20" fmla="*/ 0 w 18"/>
                <a:gd name="T21" fmla="*/ 0 h 56"/>
                <a:gd name="T22" fmla="*/ 0 w 18"/>
                <a:gd name="T23" fmla="*/ 0 h 56"/>
                <a:gd name="T24" fmla="*/ 0 w 18"/>
                <a:gd name="T25" fmla="*/ 0 h 56"/>
                <a:gd name="T26" fmla="*/ 0 w 18"/>
                <a:gd name="T27" fmla="*/ 0 h 56"/>
                <a:gd name="T28" fmla="*/ 0 w 18"/>
                <a:gd name="T29" fmla="*/ 0 h 56"/>
                <a:gd name="T30" fmla="*/ 0 w 18"/>
                <a:gd name="T31" fmla="*/ 0 h 56"/>
                <a:gd name="T32" fmla="*/ 0 w 18"/>
                <a:gd name="T33" fmla="*/ 0 h 56"/>
                <a:gd name="T34" fmla="*/ 0 w 18"/>
                <a:gd name="T35" fmla="*/ 0 h 56"/>
                <a:gd name="T36" fmla="*/ 0 w 18"/>
                <a:gd name="T37" fmla="*/ 0 h 56"/>
                <a:gd name="T38" fmla="*/ 0 w 18"/>
                <a:gd name="T39" fmla="*/ 0 h 56"/>
                <a:gd name="T40" fmla="*/ 0 w 18"/>
                <a:gd name="T41" fmla="*/ 0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" h="56">
                  <a:moveTo>
                    <a:pt x="0" y="4"/>
                  </a:moveTo>
                  <a:lnTo>
                    <a:pt x="0" y="4"/>
                  </a:lnTo>
                  <a:lnTo>
                    <a:pt x="6" y="11"/>
                  </a:lnTo>
                  <a:lnTo>
                    <a:pt x="11" y="16"/>
                  </a:lnTo>
                  <a:lnTo>
                    <a:pt x="12" y="22"/>
                  </a:lnTo>
                  <a:lnTo>
                    <a:pt x="12" y="28"/>
                  </a:lnTo>
                  <a:lnTo>
                    <a:pt x="10" y="35"/>
                  </a:lnTo>
                  <a:lnTo>
                    <a:pt x="7" y="41"/>
                  </a:lnTo>
                  <a:lnTo>
                    <a:pt x="4" y="47"/>
                  </a:lnTo>
                  <a:lnTo>
                    <a:pt x="2" y="54"/>
                  </a:lnTo>
                  <a:lnTo>
                    <a:pt x="7" y="56"/>
                  </a:lnTo>
                  <a:lnTo>
                    <a:pt x="10" y="50"/>
                  </a:lnTo>
                  <a:lnTo>
                    <a:pt x="13" y="43"/>
                  </a:lnTo>
                  <a:lnTo>
                    <a:pt x="16" y="36"/>
                  </a:lnTo>
                  <a:lnTo>
                    <a:pt x="18" y="29"/>
                  </a:lnTo>
                  <a:lnTo>
                    <a:pt x="18" y="22"/>
                  </a:lnTo>
                  <a:lnTo>
                    <a:pt x="16" y="14"/>
                  </a:lnTo>
                  <a:lnTo>
                    <a:pt x="12" y="7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4" name="Freeform 177"/>
            <p:cNvSpPr>
              <a:spLocks/>
            </p:cNvSpPr>
            <p:nvPr/>
          </p:nvSpPr>
          <p:spPr bwMode="auto">
            <a:xfrm>
              <a:off x="3736" y="3096"/>
              <a:ext cx="2" cy="12"/>
            </a:xfrm>
            <a:custGeom>
              <a:avLst/>
              <a:gdLst>
                <a:gd name="T0" fmla="*/ 0 w 21"/>
                <a:gd name="T1" fmla="*/ 0 h 98"/>
                <a:gd name="T2" fmla="*/ 0 w 21"/>
                <a:gd name="T3" fmla="*/ 0 h 98"/>
                <a:gd name="T4" fmla="*/ 0 w 21"/>
                <a:gd name="T5" fmla="*/ 0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98">
                  <a:moveTo>
                    <a:pt x="0" y="0"/>
                  </a:moveTo>
                  <a:lnTo>
                    <a:pt x="21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5" name="Freeform 178"/>
            <p:cNvSpPr>
              <a:spLocks/>
            </p:cNvSpPr>
            <p:nvPr/>
          </p:nvSpPr>
          <p:spPr bwMode="auto">
            <a:xfrm>
              <a:off x="3736" y="3096"/>
              <a:ext cx="3" cy="13"/>
            </a:xfrm>
            <a:custGeom>
              <a:avLst/>
              <a:gdLst>
                <a:gd name="T0" fmla="*/ 0 w 26"/>
                <a:gd name="T1" fmla="*/ 0 h 99"/>
                <a:gd name="T2" fmla="*/ 0 w 26"/>
                <a:gd name="T3" fmla="*/ 0 h 99"/>
                <a:gd name="T4" fmla="*/ 0 w 26"/>
                <a:gd name="T5" fmla="*/ 0 h 99"/>
                <a:gd name="T6" fmla="*/ 0 w 26"/>
                <a:gd name="T7" fmla="*/ 0 h 99"/>
                <a:gd name="T8" fmla="*/ 0 w 26"/>
                <a:gd name="T9" fmla="*/ 0 h 99"/>
                <a:gd name="T10" fmla="*/ 0 w 26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99">
                  <a:moveTo>
                    <a:pt x="24" y="98"/>
                  </a:moveTo>
                  <a:lnTo>
                    <a:pt x="26" y="98"/>
                  </a:lnTo>
                  <a:lnTo>
                    <a:pt x="6" y="0"/>
                  </a:lnTo>
                  <a:lnTo>
                    <a:pt x="0" y="1"/>
                  </a:lnTo>
                  <a:lnTo>
                    <a:pt x="21" y="99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6" name="Freeform 179"/>
            <p:cNvSpPr>
              <a:spLocks/>
            </p:cNvSpPr>
            <p:nvPr/>
          </p:nvSpPr>
          <p:spPr bwMode="auto">
            <a:xfrm>
              <a:off x="3741" y="3094"/>
              <a:ext cx="2" cy="14"/>
            </a:xfrm>
            <a:custGeom>
              <a:avLst/>
              <a:gdLst>
                <a:gd name="T0" fmla="*/ 0 w 19"/>
                <a:gd name="T1" fmla="*/ 0 h 104"/>
                <a:gd name="T2" fmla="*/ 0 w 19"/>
                <a:gd name="T3" fmla="*/ 0 h 104"/>
                <a:gd name="T4" fmla="*/ 0 w 19"/>
                <a:gd name="T5" fmla="*/ 0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04">
                  <a:moveTo>
                    <a:pt x="0" y="0"/>
                  </a:moveTo>
                  <a:lnTo>
                    <a:pt x="19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7" name="Freeform 180"/>
            <p:cNvSpPr>
              <a:spLocks/>
            </p:cNvSpPr>
            <p:nvPr/>
          </p:nvSpPr>
          <p:spPr bwMode="auto">
            <a:xfrm>
              <a:off x="3741" y="3094"/>
              <a:ext cx="2" cy="14"/>
            </a:xfrm>
            <a:custGeom>
              <a:avLst/>
              <a:gdLst>
                <a:gd name="T0" fmla="*/ 0 w 25"/>
                <a:gd name="T1" fmla="*/ 0 h 104"/>
                <a:gd name="T2" fmla="*/ 0 w 25"/>
                <a:gd name="T3" fmla="*/ 0 h 104"/>
                <a:gd name="T4" fmla="*/ 0 w 25"/>
                <a:gd name="T5" fmla="*/ 0 h 104"/>
                <a:gd name="T6" fmla="*/ 0 w 25"/>
                <a:gd name="T7" fmla="*/ 0 h 104"/>
                <a:gd name="T8" fmla="*/ 0 w 25"/>
                <a:gd name="T9" fmla="*/ 0 h 104"/>
                <a:gd name="T10" fmla="*/ 0 w 25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04">
                  <a:moveTo>
                    <a:pt x="22" y="104"/>
                  </a:moveTo>
                  <a:lnTo>
                    <a:pt x="25" y="103"/>
                  </a:lnTo>
                  <a:lnTo>
                    <a:pt x="6" y="0"/>
                  </a:lnTo>
                  <a:lnTo>
                    <a:pt x="0" y="1"/>
                  </a:lnTo>
                  <a:lnTo>
                    <a:pt x="19" y="104"/>
                  </a:lnTo>
                  <a:lnTo>
                    <a:pt x="22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8" name="Freeform 181"/>
            <p:cNvSpPr>
              <a:spLocks/>
            </p:cNvSpPr>
            <p:nvPr/>
          </p:nvSpPr>
          <p:spPr bwMode="auto">
            <a:xfrm>
              <a:off x="3744" y="3093"/>
              <a:ext cx="5" cy="13"/>
            </a:xfrm>
            <a:custGeom>
              <a:avLst/>
              <a:gdLst>
                <a:gd name="T0" fmla="*/ 0 w 31"/>
                <a:gd name="T1" fmla="*/ 0 h 101"/>
                <a:gd name="T2" fmla="*/ 0 w 31"/>
                <a:gd name="T3" fmla="*/ 0 h 101"/>
                <a:gd name="T4" fmla="*/ 0 w 31"/>
                <a:gd name="T5" fmla="*/ 0 h 1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01">
                  <a:moveTo>
                    <a:pt x="0" y="0"/>
                  </a:moveTo>
                  <a:lnTo>
                    <a:pt x="3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9" name="Freeform 182"/>
            <p:cNvSpPr>
              <a:spLocks/>
            </p:cNvSpPr>
            <p:nvPr/>
          </p:nvSpPr>
          <p:spPr bwMode="auto">
            <a:xfrm>
              <a:off x="3744" y="3093"/>
              <a:ext cx="5" cy="13"/>
            </a:xfrm>
            <a:custGeom>
              <a:avLst/>
              <a:gdLst>
                <a:gd name="T0" fmla="*/ 0 w 37"/>
                <a:gd name="T1" fmla="*/ 0 h 103"/>
                <a:gd name="T2" fmla="*/ 0 w 37"/>
                <a:gd name="T3" fmla="*/ 0 h 103"/>
                <a:gd name="T4" fmla="*/ 0 w 37"/>
                <a:gd name="T5" fmla="*/ 0 h 103"/>
                <a:gd name="T6" fmla="*/ 0 w 37"/>
                <a:gd name="T7" fmla="*/ 0 h 103"/>
                <a:gd name="T8" fmla="*/ 0 w 37"/>
                <a:gd name="T9" fmla="*/ 0 h 103"/>
                <a:gd name="T10" fmla="*/ 0 w 37"/>
                <a:gd name="T11" fmla="*/ 0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103">
                  <a:moveTo>
                    <a:pt x="34" y="102"/>
                  </a:moveTo>
                  <a:lnTo>
                    <a:pt x="37" y="101"/>
                  </a:lnTo>
                  <a:lnTo>
                    <a:pt x="6" y="0"/>
                  </a:lnTo>
                  <a:lnTo>
                    <a:pt x="0" y="2"/>
                  </a:lnTo>
                  <a:lnTo>
                    <a:pt x="31" y="103"/>
                  </a:lnTo>
                  <a:lnTo>
                    <a:pt x="34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0" name="Freeform 183"/>
            <p:cNvSpPr>
              <a:spLocks/>
            </p:cNvSpPr>
            <p:nvPr/>
          </p:nvSpPr>
          <p:spPr bwMode="auto">
            <a:xfrm>
              <a:off x="3735" y="3139"/>
              <a:ext cx="49" cy="77"/>
            </a:xfrm>
            <a:custGeom>
              <a:avLst/>
              <a:gdLst>
                <a:gd name="T0" fmla="*/ 0 w 389"/>
                <a:gd name="T1" fmla="*/ 0 h 607"/>
                <a:gd name="T2" fmla="*/ 0 w 389"/>
                <a:gd name="T3" fmla="*/ 0 h 607"/>
                <a:gd name="T4" fmla="*/ 0 w 389"/>
                <a:gd name="T5" fmla="*/ 0 h 607"/>
                <a:gd name="T6" fmla="*/ 0 w 389"/>
                <a:gd name="T7" fmla="*/ 0 h 607"/>
                <a:gd name="T8" fmla="*/ 0 w 389"/>
                <a:gd name="T9" fmla="*/ 0 h 607"/>
                <a:gd name="T10" fmla="*/ 0 w 389"/>
                <a:gd name="T11" fmla="*/ 0 h 607"/>
                <a:gd name="T12" fmla="*/ 0 w 389"/>
                <a:gd name="T13" fmla="*/ 0 h 607"/>
                <a:gd name="T14" fmla="*/ 0 w 389"/>
                <a:gd name="T15" fmla="*/ 0 h 607"/>
                <a:gd name="T16" fmla="*/ 0 w 389"/>
                <a:gd name="T17" fmla="*/ 0 h 607"/>
                <a:gd name="T18" fmla="*/ 0 w 389"/>
                <a:gd name="T19" fmla="*/ 0 h 607"/>
                <a:gd name="T20" fmla="*/ 0 w 389"/>
                <a:gd name="T21" fmla="*/ 0 h 607"/>
                <a:gd name="T22" fmla="*/ 0 w 389"/>
                <a:gd name="T23" fmla="*/ 0 h 607"/>
                <a:gd name="T24" fmla="*/ 0 w 389"/>
                <a:gd name="T25" fmla="*/ 0 h 607"/>
                <a:gd name="T26" fmla="*/ 0 w 389"/>
                <a:gd name="T27" fmla="*/ 0 h 607"/>
                <a:gd name="T28" fmla="*/ 0 w 389"/>
                <a:gd name="T29" fmla="*/ 0 h 607"/>
                <a:gd name="T30" fmla="*/ 0 w 389"/>
                <a:gd name="T31" fmla="*/ 0 h 607"/>
                <a:gd name="T32" fmla="*/ 0 w 389"/>
                <a:gd name="T33" fmla="*/ 0 h 607"/>
                <a:gd name="T34" fmla="*/ 0 w 389"/>
                <a:gd name="T35" fmla="*/ 0 h 607"/>
                <a:gd name="T36" fmla="*/ 0 w 389"/>
                <a:gd name="T37" fmla="*/ 0 h 607"/>
                <a:gd name="T38" fmla="*/ 0 w 389"/>
                <a:gd name="T39" fmla="*/ 0 h 607"/>
                <a:gd name="T40" fmla="*/ 0 w 389"/>
                <a:gd name="T41" fmla="*/ 0 h 607"/>
                <a:gd name="T42" fmla="*/ 0 w 389"/>
                <a:gd name="T43" fmla="*/ 0 h 607"/>
                <a:gd name="T44" fmla="*/ 0 w 389"/>
                <a:gd name="T45" fmla="*/ 0 h 607"/>
                <a:gd name="T46" fmla="*/ 0 w 389"/>
                <a:gd name="T47" fmla="*/ 0 h 607"/>
                <a:gd name="T48" fmla="*/ 0 w 389"/>
                <a:gd name="T49" fmla="*/ 0 h 607"/>
                <a:gd name="T50" fmla="*/ 0 w 389"/>
                <a:gd name="T51" fmla="*/ 0 h 607"/>
                <a:gd name="T52" fmla="*/ 0 w 389"/>
                <a:gd name="T53" fmla="*/ 0 h 607"/>
                <a:gd name="T54" fmla="*/ 0 w 389"/>
                <a:gd name="T55" fmla="*/ 0 h 607"/>
                <a:gd name="T56" fmla="*/ 0 w 389"/>
                <a:gd name="T57" fmla="*/ 0 h 607"/>
                <a:gd name="T58" fmla="*/ 0 w 389"/>
                <a:gd name="T59" fmla="*/ 0 h 607"/>
                <a:gd name="T60" fmla="*/ 0 w 389"/>
                <a:gd name="T61" fmla="*/ 0 h 607"/>
                <a:gd name="T62" fmla="*/ 0 w 389"/>
                <a:gd name="T63" fmla="*/ 0 h 607"/>
                <a:gd name="T64" fmla="*/ 0 w 389"/>
                <a:gd name="T65" fmla="*/ 0 h 607"/>
                <a:gd name="T66" fmla="*/ 0 w 389"/>
                <a:gd name="T67" fmla="*/ 0 h 607"/>
                <a:gd name="T68" fmla="*/ 0 w 389"/>
                <a:gd name="T69" fmla="*/ 0 h 607"/>
                <a:gd name="T70" fmla="*/ 0 w 389"/>
                <a:gd name="T71" fmla="*/ 0 h 607"/>
                <a:gd name="T72" fmla="*/ 0 w 389"/>
                <a:gd name="T73" fmla="*/ 0 h 607"/>
                <a:gd name="T74" fmla="*/ 0 w 389"/>
                <a:gd name="T75" fmla="*/ 0 h 607"/>
                <a:gd name="T76" fmla="*/ 0 w 389"/>
                <a:gd name="T77" fmla="*/ 0 h 607"/>
                <a:gd name="T78" fmla="*/ 0 w 389"/>
                <a:gd name="T79" fmla="*/ 0 h 607"/>
                <a:gd name="T80" fmla="*/ 0 w 389"/>
                <a:gd name="T81" fmla="*/ 0 h 607"/>
                <a:gd name="T82" fmla="*/ 0 w 389"/>
                <a:gd name="T83" fmla="*/ 0 h 607"/>
                <a:gd name="T84" fmla="*/ 0 w 389"/>
                <a:gd name="T85" fmla="*/ 0 h 607"/>
                <a:gd name="T86" fmla="*/ 0 w 389"/>
                <a:gd name="T87" fmla="*/ 0 h 607"/>
                <a:gd name="T88" fmla="*/ 0 w 389"/>
                <a:gd name="T89" fmla="*/ 0 h 607"/>
                <a:gd name="T90" fmla="*/ 0 w 389"/>
                <a:gd name="T91" fmla="*/ 0 h 607"/>
                <a:gd name="T92" fmla="*/ 0 w 389"/>
                <a:gd name="T93" fmla="*/ 0 h 607"/>
                <a:gd name="T94" fmla="*/ 0 w 389"/>
                <a:gd name="T95" fmla="*/ 0 h 607"/>
                <a:gd name="T96" fmla="*/ 0 w 389"/>
                <a:gd name="T97" fmla="*/ 0 h 607"/>
                <a:gd name="T98" fmla="*/ 0 w 389"/>
                <a:gd name="T99" fmla="*/ 0 h 607"/>
                <a:gd name="T100" fmla="*/ 0 w 389"/>
                <a:gd name="T101" fmla="*/ 0 h 6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9" h="607">
                  <a:moveTo>
                    <a:pt x="67" y="0"/>
                  </a:moveTo>
                  <a:lnTo>
                    <a:pt x="306" y="0"/>
                  </a:lnTo>
                  <a:lnTo>
                    <a:pt x="307" y="1"/>
                  </a:lnTo>
                  <a:lnTo>
                    <a:pt x="308" y="2"/>
                  </a:lnTo>
                  <a:lnTo>
                    <a:pt x="309" y="6"/>
                  </a:lnTo>
                  <a:lnTo>
                    <a:pt x="310" y="10"/>
                  </a:lnTo>
                  <a:lnTo>
                    <a:pt x="312" y="15"/>
                  </a:lnTo>
                  <a:lnTo>
                    <a:pt x="315" y="21"/>
                  </a:lnTo>
                  <a:lnTo>
                    <a:pt x="318" y="28"/>
                  </a:lnTo>
                  <a:lnTo>
                    <a:pt x="322" y="36"/>
                  </a:lnTo>
                  <a:lnTo>
                    <a:pt x="325" y="45"/>
                  </a:lnTo>
                  <a:lnTo>
                    <a:pt x="329" y="54"/>
                  </a:lnTo>
                  <a:lnTo>
                    <a:pt x="332" y="65"/>
                  </a:lnTo>
                  <a:lnTo>
                    <a:pt x="336" y="75"/>
                  </a:lnTo>
                  <a:lnTo>
                    <a:pt x="340" y="86"/>
                  </a:lnTo>
                  <a:lnTo>
                    <a:pt x="344" y="97"/>
                  </a:lnTo>
                  <a:lnTo>
                    <a:pt x="348" y="109"/>
                  </a:lnTo>
                  <a:lnTo>
                    <a:pt x="352" y="121"/>
                  </a:lnTo>
                  <a:lnTo>
                    <a:pt x="356" y="132"/>
                  </a:lnTo>
                  <a:lnTo>
                    <a:pt x="360" y="144"/>
                  </a:lnTo>
                  <a:lnTo>
                    <a:pt x="364" y="156"/>
                  </a:lnTo>
                  <a:lnTo>
                    <a:pt x="368" y="168"/>
                  </a:lnTo>
                  <a:lnTo>
                    <a:pt x="371" y="181"/>
                  </a:lnTo>
                  <a:lnTo>
                    <a:pt x="375" y="192"/>
                  </a:lnTo>
                  <a:lnTo>
                    <a:pt x="378" y="204"/>
                  </a:lnTo>
                  <a:lnTo>
                    <a:pt x="381" y="215"/>
                  </a:lnTo>
                  <a:lnTo>
                    <a:pt x="383" y="225"/>
                  </a:lnTo>
                  <a:lnTo>
                    <a:pt x="385" y="235"/>
                  </a:lnTo>
                  <a:lnTo>
                    <a:pt x="387" y="245"/>
                  </a:lnTo>
                  <a:lnTo>
                    <a:pt x="388" y="254"/>
                  </a:lnTo>
                  <a:lnTo>
                    <a:pt x="389" y="262"/>
                  </a:lnTo>
                  <a:lnTo>
                    <a:pt x="389" y="269"/>
                  </a:lnTo>
                  <a:lnTo>
                    <a:pt x="388" y="275"/>
                  </a:lnTo>
                  <a:lnTo>
                    <a:pt x="387" y="281"/>
                  </a:lnTo>
                  <a:lnTo>
                    <a:pt x="383" y="291"/>
                  </a:lnTo>
                  <a:lnTo>
                    <a:pt x="377" y="302"/>
                  </a:lnTo>
                  <a:lnTo>
                    <a:pt x="368" y="311"/>
                  </a:lnTo>
                  <a:lnTo>
                    <a:pt x="357" y="321"/>
                  </a:lnTo>
                  <a:lnTo>
                    <a:pt x="344" y="330"/>
                  </a:lnTo>
                  <a:lnTo>
                    <a:pt x="331" y="339"/>
                  </a:lnTo>
                  <a:lnTo>
                    <a:pt x="316" y="347"/>
                  </a:lnTo>
                  <a:lnTo>
                    <a:pt x="302" y="355"/>
                  </a:lnTo>
                  <a:lnTo>
                    <a:pt x="287" y="362"/>
                  </a:lnTo>
                  <a:lnTo>
                    <a:pt x="274" y="369"/>
                  </a:lnTo>
                  <a:lnTo>
                    <a:pt x="261" y="374"/>
                  </a:lnTo>
                  <a:lnTo>
                    <a:pt x="250" y="379"/>
                  </a:lnTo>
                  <a:lnTo>
                    <a:pt x="240" y="383"/>
                  </a:lnTo>
                  <a:lnTo>
                    <a:pt x="233" y="386"/>
                  </a:lnTo>
                  <a:lnTo>
                    <a:pt x="228" y="387"/>
                  </a:lnTo>
                  <a:lnTo>
                    <a:pt x="227" y="388"/>
                  </a:lnTo>
                  <a:lnTo>
                    <a:pt x="227" y="549"/>
                  </a:lnTo>
                  <a:lnTo>
                    <a:pt x="361" y="607"/>
                  </a:lnTo>
                  <a:lnTo>
                    <a:pt x="40" y="605"/>
                  </a:lnTo>
                  <a:lnTo>
                    <a:pt x="166" y="549"/>
                  </a:lnTo>
                  <a:lnTo>
                    <a:pt x="166" y="381"/>
                  </a:lnTo>
                  <a:lnTo>
                    <a:pt x="164" y="381"/>
                  </a:lnTo>
                  <a:lnTo>
                    <a:pt x="159" y="380"/>
                  </a:lnTo>
                  <a:lnTo>
                    <a:pt x="150" y="378"/>
                  </a:lnTo>
                  <a:lnTo>
                    <a:pt x="139" y="375"/>
                  </a:lnTo>
                  <a:lnTo>
                    <a:pt x="128" y="371"/>
                  </a:lnTo>
                  <a:lnTo>
                    <a:pt x="113" y="367"/>
                  </a:lnTo>
                  <a:lnTo>
                    <a:pt x="98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0" y="339"/>
                  </a:lnTo>
                  <a:lnTo>
                    <a:pt x="36" y="330"/>
                  </a:lnTo>
                  <a:lnTo>
                    <a:pt x="24" y="320"/>
                  </a:lnTo>
                  <a:lnTo>
                    <a:pt x="13" y="309"/>
                  </a:lnTo>
                  <a:lnTo>
                    <a:pt x="6" y="295"/>
                  </a:lnTo>
                  <a:lnTo>
                    <a:pt x="1" y="282"/>
                  </a:lnTo>
                  <a:lnTo>
                    <a:pt x="0" y="268"/>
                  </a:lnTo>
                  <a:lnTo>
                    <a:pt x="1" y="260"/>
                  </a:lnTo>
                  <a:lnTo>
                    <a:pt x="2" y="252"/>
                  </a:lnTo>
                  <a:lnTo>
                    <a:pt x="4" y="243"/>
                  </a:lnTo>
                  <a:lnTo>
                    <a:pt x="5" y="233"/>
                  </a:lnTo>
                  <a:lnTo>
                    <a:pt x="7" y="224"/>
                  </a:lnTo>
                  <a:lnTo>
                    <a:pt x="9" y="214"/>
                  </a:lnTo>
                  <a:lnTo>
                    <a:pt x="11" y="203"/>
                  </a:lnTo>
                  <a:lnTo>
                    <a:pt x="14" y="192"/>
                  </a:lnTo>
                  <a:lnTo>
                    <a:pt x="16" y="182"/>
                  </a:lnTo>
                  <a:lnTo>
                    <a:pt x="19" y="170"/>
                  </a:lnTo>
                  <a:lnTo>
                    <a:pt x="22" y="159"/>
                  </a:lnTo>
                  <a:lnTo>
                    <a:pt x="24" y="147"/>
                  </a:lnTo>
                  <a:lnTo>
                    <a:pt x="27" y="137"/>
                  </a:lnTo>
                  <a:lnTo>
                    <a:pt x="30" y="125"/>
                  </a:lnTo>
                  <a:lnTo>
                    <a:pt x="33" y="115"/>
                  </a:lnTo>
                  <a:lnTo>
                    <a:pt x="36" y="104"/>
                  </a:lnTo>
                  <a:lnTo>
                    <a:pt x="39" y="93"/>
                  </a:lnTo>
                  <a:lnTo>
                    <a:pt x="42" y="83"/>
                  </a:lnTo>
                  <a:lnTo>
                    <a:pt x="45" y="73"/>
                  </a:lnTo>
                  <a:lnTo>
                    <a:pt x="48" y="64"/>
                  </a:lnTo>
                  <a:lnTo>
                    <a:pt x="50" y="54"/>
                  </a:lnTo>
                  <a:lnTo>
                    <a:pt x="53" y="46"/>
                  </a:lnTo>
                  <a:lnTo>
                    <a:pt x="55" y="38"/>
                  </a:lnTo>
                  <a:lnTo>
                    <a:pt x="57" y="30"/>
                  </a:lnTo>
                  <a:lnTo>
                    <a:pt x="60" y="24"/>
                  </a:lnTo>
                  <a:lnTo>
                    <a:pt x="61" y="18"/>
                  </a:lnTo>
                  <a:lnTo>
                    <a:pt x="63" y="12"/>
                  </a:lnTo>
                  <a:lnTo>
                    <a:pt x="64" y="8"/>
                  </a:lnTo>
                  <a:lnTo>
                    <a:pt x="65" y="5"/>
                  </a:lnTo>
                  <a:lnTo>
                    <a:pt x="66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1" name="Freeform 184"/>
            <p:cNvSpPr>
              <a:spLocks/>
            </p:cNvSpPr>
            <p:nvPr/>
          </p:nvSpPr>
          <p:spPr bwMode="auto">
            <a:xfrm>
              <a:off x="3735" y="3139"/>
              <a:ext cx="49" cy="77"/>
            </a:xfrm>
            <a:custGeom>
              <a:avLst/>
              <a:gdLst>
                <a:gd name="T0" fmla="*/ 0 w 389"/>
                <a:gd name="T1" fmla="*/ 0 h 607"/>
                <a:gd name="T2" fmla="*/ 0 w 389"/>
                <a:gd name="T3" fmla="*/ 0 h 607"/>
                <a:gd name="T4" fmla="*/ 0 w 389"/>
                <a:gd name="T5" fmla="*/ 0 h 607"/>
                <a:gd name="T6" fmla="*/ 0 w 389"/>
                <a:gd name="T7" fmla="*/ 0 h 607"/>
                <a:gd name="T8" fmla="*/ 0 w 389"/>
                <a:gd name="T9" fmla="*/ 0 h 607"/>
                <a:gd name="T10" fmla="*/ 0 w 389"/>
                <a:gd name="T11" fmla="*/ 0 h 607"/>
                <a:gd name="T12" fmla="*/ 0 w 389"/>
                <a:gd name="T13" fmla="*/ 0 h 607"/>
                <a:gd name="T14" fmla="*/ 0 w 389"/>
                <a:gd name="T15" fmla="*/ 0 h 607"/>
                <a:gd name="T16" fmla="*/ 0 w 389"/>
                <a:gd name="T17" fmla="*/ 0 h 607"/>
                <a:gd name="T18" fmla="*/ 0 w 389"/>
                <a:gd name="T19" fmla="*/ 0 h 607"/>
                <a:gd name="T20" fmla="*/ 0 w 389"/>
                <a:gd name="T21" fmla="*/ 0 h 607"/>
                <a:gd name="T22" fmla="*/ 0 w 389"/>
                <a:gd name="T23" fmla="*/ 0 h 607"/>
                <a:gd name="T24" fmla="*/ 0 w 389"/>
                <a:gd name="T25" fmla="*/ 0 h 607"/>
                <a:gd name="T26" fmla="*/ 0 w 389"/>
                <a:gd name="T27" fmla="*/ 0 h 607"/>
                <a:gd name="T28" fmla="*/ 0 w 389"/>
                <a:gd name="T29" fmla="*/ 0 h 607"/>
                <a:gd name="T30" fmla="*/ 0 w 389"/>
                <a:gd name="T31" fmla="*/ 0 h 607"/>
                <a:gd name="T32" fmla="*/ 0 w 389"/>
                <a:gd name="T33" fmla="*/ 0 h 607"/>
                <a:gd name="T34" fmla="*/ 0 w 389"/>
                <a:gd name="T35" fmla="*/ 0 h 607"/>
                <a:gd name="T36" fmla="*/ 0 w 389"/>
                <a:gd name="T37" fmla="*/ 0 h 607"/>
                <a:gd name="T38" fmla="*/ 0 w 389"/>
                <a:gd name="T39" fmla="*/ 0 h 607"/>
                <a:gd name="T40" fmla="*/ 0 w 389"/>
                <a:gd name="T41" fmla="*/ 0 h 607"/>
                <a:gd name="T42" fmla="*/ 0 w 389"/>
                <a:gd name="T43" fmla="*/ 0 h 607"/>
                <a:gd name="T44" fmla="*/ 0 w 389"/>
                <a:gd name="T45" fmla="*/ 0 h 607"/>
                <a:gd name="T46" fmla="*/ 0 w 389"/>
                <a:gd name="T47" fmla="*/ 0 h 607"/>
                <a:gd name="T48" fmla="*/ 0 w 389"/>
                <a:gd name="T49" fmla="*/ 0 h 607"/>
                <a:gd name="T50" fmla="*/ 0 w 389"/>
                <a:gd name="T51" fmla="*/ 0 h 607"/>
                <a:gd name="T52" fmla="*/ 0 w 389"/>
                <a:gd name="T53" fmla="*/ 0 h 607"/>
                <a:gd name="T54" fmla="*/ 0 w 389"/>
                <a:gd name="T55" fmla="*/ 0 h 607"/>
                <a:gd name="T56" fmla="*/ 0 w 389"/>
                <a:gd name="T57" fmla="*/ 0 h 607"/>
                <a:gd name="T58" fmla="*/ 0 w 389"/>
                <a:gd name="T59" fmla="*/ 0 h 607"/>
                <a:gd name="T60" fmla="*/ 0 w 389"/>
                <a:gd name="T61" fmla="*/ 0 h 607"/>
                <a:gd name="T62" fmla="*/ 0 w 389"/>
                <a:gd name="T63" fmla="*/ 0 h 607"/>
                <a:gd name="T64" fmla="*/ 0 w 389"/>
                <a:gd name="T65" fmla="*/ 0 h 607"/>
                <a:gd name="T66" fmla="*/ 0 w 389"/>
                <a:gd name="T67" fmla="*/ 0 h 607"/>
                <a:gd name="T68" fmla="*/ 0 w 389"/>
                <a:gd name="T69" fmla="*/ 0 h 607"/>
                <a:gd name="T70" fmla="*/ 0 w 389"/>
                <a:gd name="T71" fmla="*/ 0 h 607"/>
                <a:gd name="T72" fmla="*/ 0 w 389"/>
                <a:gd name="T73" fmla="*/ 0 h 607"/>
                <a:gd name="T74" fmla="*/ 0 w 389"/>
                <a:gd name="T75" fmla="*/ 0 h 607"/>
                <a:gd name="T76" fmla="*/ 0 w 389"/>
                <a:gd name="T77" fmla="*/ 0 h 607"/>
                <a:gd name="T78" fmla="*/ 0 w 389"/>
                <a:gd name="T79" fmla="*/ 0 h 607"/>
                <a:gd name="T80" fmla="*/ 0 w 389"/>
                <a:gd name="T81" fmla="*/ 0 h 607"/>
                <a:gd name="T82" fmla="*/ 0 w 389"/>
                <a:gd name="T83" fmla="*/ 0 h 607"/>
                <a:gd name="T84" fmla="*/ 0 w 389"/>
                <a:gd name="T85" fmla="*/ 0 h 607"/>
                <a:gd name="T86" fmla="*/ 0 w 389"/>
                <a:gd name="T87" fmla="*/ 0 h 607"/>
                <a:gd name="T88" fmla="*/ 0 w 389"/>
                <a:gd name="T89" fmla="*/ 0 h 607"/>
                <a:gd name="T90" fmla="*/ 0 w 389"/>
                <a:gd name="T91" fmla="*/ 0 h 607"/>
                <a:gd name="T92" fmla="*/ 0 w 389"/>
                <a:gd name="T93" fmla="*/ 0 h 607"/>
                <a:gd name="T94" fmla="*/ 0 w 389"/>
                <a:gd name="T95" fmla="*/ 0 h 607"/>
                <a:gd name="T96" fmla="*/ 0 w 389"/>
                <a:gd name="T97" fmla="*/ 0 h 607"/>
                <a:gd name="T98" fmla="*/ 0 w 389"/>
                <a:gd name="T99" fmla="*/ 0 h 607"/>
                <a:gd name="T100" fmla="*/ 0 w 389"/>
                <a:gd name="T101" fmla="*/ 0 h 607"/>
                <a:gd name="T102" fmla="*/ 0 w 389"/>
                <a:gd name="T103" fmla="*/ 0 h 607"/>
                <a:gd name="T104" fmla="*/ 0 w 389"/>
                <a:gd name="T105" fmla="*/ 0 h 6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89" h="607">
                  <a:moveTo>
                    <a:pt x="67" y="0"/>
                  </a:moveTo>
                  <a:lnTo>
                    <a:pt x="306" y="0"/>
                  </a:lnTo>
                  <a:lnTo>
                    <a:pt x="307" y="1"/>
                  </a:lnTo>
                  <a:lnTo>
                    <a:pt x="308" y="2"/>
                  </a:lnTo>
                  <a:lnTo>
                    <a:pt x="309" y="6"/>
                  </a:lnTo>
                  <a:lnTo>
                    <a:pt x="310" y="10"/>
                  </a:lnTo>
                  <a:lnTo>
                    <a:pt x="312" y="15"/>
                  </a:lnTo>
                  <a:lnTo>
                    <a:pt x="315" y="21"/>
                  </a:lnTo>
                  <a:lnTo>
                    <a:pt x="318" y="28"/>
                  </a:lnTo>
                  <a:lnTo>
                    <a:pt x="322" y="36"/>
                  </a:lnTo>
                  <a:lnTo>
                    <a:pt x="325" y="45"/>
                  </a:lnTo>
                  <a:lnTo>
                    <a:pt x="329" y="54"/>
                  </a:lnTo>
                  <a:lnTo>
                    <a:pt x="332" y="65"/>
                  </a:lnTo>
                  <a:lnTo>
                    <a:pt x="336" y="75"/>
                  </a:lnTo>
                  <a:lnTo>
                    <a:pt x="340" y="86"/>
                  </a:lnTo>
                  <a:lnTo>
                    <a:pt x="344" y="97"/>
                  </a:lnTo>
                  <a:lnTo>
                    <a:pt x="348" y="109"/>
                  </a:lnTo>
                  <a:lnTo>
                    <a:pt x="352" y="121"/>
                  </a:lnTo>
                  <a:lnTo>
                    <a:pt x="356" y="132"/>
                  </a:lnTo>
                  <a:lnTo>
                    <a:pt x="360" y="144"/>
                  </a:lnTo>
                  <a:lnTo>
                    <a:pt x="364" y="156"/>
                  </a:lnTo>
                  <a:lnTo>
                    <a:pt x="368" y="168"/>
                  </a:lnTo>
                  <a:lnTo>
                    <a:pt x="371" y="181"/>
                  </a:lnTo>
                  <a:lnTo>
                    <a:pt x="375" y="192"/>
                  </a:lnTo>
                  <a:lnTo>
                    <a:pt x="378" y="204"/>
                  </a:lnTo>
                  <a:lnTo>
                    <a:pt x="381" y="215"/>
                  </a:lnTo>
                  <a:lnTo>
                    <a:pt x="383" y="225"/>
                  </a:lnTo>
                  <a:lnTo>
                    <a:pt x="385" y="235"/>
                  </a:lnTo>
                  <a:lnTo>
                    <a:pt x="387" y="245"/>
                  </a:lnTo>
                  <a:lnTo>
                    <a:pt x="388" y="254"/>
                  </a:lnTo>
                  <a:lnTo>
                    <a:pt x="389" y="262"/>
                  </a:lnTo>
                  <a:lnTo>
                    <a:pt x="389" y="269"/>
                  </a:lnTo>
                  <a:lnTo>
                    <a:pt x="388" y="275"/>
                  </a:lnTo>
                  <a:lnTo>
                    <a:pt x="387" y="281"/>
                  </a:lnTo>
                  <a:lnTo>
                    <a:pt x="383" y="291"/>
                  </a:lnTo>
                  <a:lnTo>
                    <a:pt x="377" y="302"/>
                  </a:lnTo>
                  <a:lnTo>
                    <a:pt x="368" y="311"/>
                  </a:lnTo>
                  <a:lnTo>
                    <a:pt x="357" y="321"/>
                  </a:lnTo>
                  <a:lnTo>
                    <a:pt x="344" y="330"/>
                  </a:lnTo>
                  <a:lnTo>
                    <a:pt x="331" y="339"/>
                  </a:lnTo>
                  <a:lnTo>
                    <a:pt x="316" y="347"/>
                  </a:lnTo>
                  <a:lnTo>
                    <a:pt x="302" y="355"/>
                  </a:lnTo>
                  <a:lnTo>
                    <a:pt x="287" y="362"/>
                  </a:lnTo>
                  <a:lnTo>
                    <a:pt x="274" y="369"/>
                  </a:lnTo>
                  <a:lnTo>
                    <a:pt x="261" y="374"/>
                  </a:lnTo>
                  <a:lnTo>
                    <a:pt x="250" y="379"/>
                  </a:lnTo>
                  <a:lnTo>
                    <a:pt x="240" y="383"/>
                  </a:lnTo>
                  <a:lnTo>
                    <a:pt x="233" y="386"/>
                  </a:lnTo>
                  <a:lnTo>
                    <a:pt x="228" y="387"/>
                  </a:lnTo>
                  <a:lnTo>
                    <a:pt x="227" y="388"/>
                  </a:lnTo>
                  <a:lnTo>
                    <a:pt x="227" y="549"/>
                  </a:lnTo>
                  <a:lnTo>
                    <a:pt x="361" y="607"/>
                  </a:lnTo>
                  <a:lnTo>
                    <a:pt x="40" y="605"/>
                  </a:lnTo>
                  <a:lnTo>
                    <a:pt x="166" y="549"/>
                  </a:lnTo>
                  <a:lnTo>
                    <a:pt x="166" y="381"/>
                  </a:lnTo>
                  <a:lnTo>
                    <a:pt x="164" y="381"/>
                  </a:lnTo>
                  <a:lnTo>
                    <a:pt x="159" y="380"/>
                  </a:lnTo>
                  <a:lnTo>
                    <a:pt x="150" y="378"/>
                  </a:lnTo>
                  <a:lnTo>
                    <a:pt x="139" y="375"/>
                  </a:lnTo>
                  <a:lnTo>
                    <a:pt x="128" y="371"/>
                  </a:lnTo>
                  <a:lnTo>
                    <a:pt x="113" y="367"/>
                  </a:lnTo>
                  <a:lnTo>
                    <a:pt x="98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0" y="339"/>
                  </a:lnTo>
                  <a:lnTo>
                    <a:pt x="36" y="330"/>
                  </a:lnTo>
                  <a:lnTo>
                    <a:pt x="24" y="320"/>
                  </a:lnTo>
                  <a:lnTo>
                    <a:pt x="13" y="309"/>
                  </a:lnTo>
                  <a:lnTo>
                    <a:pt x="6" y="295"/>
                  </a:lnTo>
                  <a:lnTo>
                    <a:pt x="1" y="282"/>
                  </a:lnTo>
                  <a:lnTo>
                    <a:pt x="0" y="268"/>
                  </a:lnTo>
                  <a:lnTo>
                    <a:pt x="1" y="260"/>
                  </a:lnTo>
                  <a:lnTo>
                    <a:pt x="2" y="252"/>
                  </a:lnTo>
                  <a:lnTo>
                    <a:pt x="4" y="243"/>
                  </a:lnTo>
                  <a:lnTo>
                    <a:pt x="5" y="233"/>
                  </a:lnTo>
                  <a:lnTo>
                    <a:pt x="7" y="224"/>
                  </a:lnTo>
                  <a:lnTo>
                    <a:pt x="9" y="214"/>
                  </a:lnTo>
                  <a:lnTo>
                    <a:pt x="11" y="203"/>
                  </a:lnTo>
                  <a:lnTo>
                    <a:pt x="14" y="192"/>
                  </a:lnTo>
                  <a:lnTo>
                    <a:pt x="16" y="182"/>
                  </a:lnTo>
                  <a:lnTo>
                    <a:pt x="19" y="170"/>
                  </a:lnTo>
                  <a:lnTo>
                    <a:pt x="22" y="159"/>
                  </a:lnTo>
                  <a:lnTo>
                    <a:pt x="24" y="147"/>
                  </a:lnTo>
                  <a:lnTo>
                    <a:pt x="27" y="137"/>
                  </a:lnTo>
                  <a:lnTo>
                    <a:pt x="30" y="125"/>
                  </a:lnTo>
                  <a:lnTo>
                    <a:pt x="33" y="115"/>
                  </a:lnTo>
                  <a:lnTo>
                    <a:pt x="36" y="104"/>
                  </a:lnTo>
                  <a:lnTo>
                    <a:pt x="39" y="93"/>
                  </a:lnTo>
                  <a:lnTo>
                    <a:pt x="42" y="83"/>
                  </a:lnTo>
                  <a:lnTo>
                    <a:pt x="45" y="73"/>
                  </a:lnTo>
                  <a:lnTo>
                    <a:pt x="48" y="64"/>
                  </a:lnTo>
                  <a:lnTo>
                    <a:pt x="50" y="54"/>
                  </a:lnTo>
                  <a:lnTo>
                    <a:pt x="53" y="46"/>
                  </a:lnTo>
                  <a:lnTo>
                    <a:pt x="55" y="38"/>
                  </a:lnTo>
                  <a:lnTo>
                    <a:pt x="57" y="30"/>
                  </a:lnTo>
                  <a:lnTo>
                    <a:pt x="60" y="24"/>
                  </a:lnTo>
                  <a:lnTo>
                    <a:pt x="61" y="18"/>
                  </a:lnTo>
                  <a:lnTo>
                    <a:pt x="63" y="12"/>
                  </a:lnTo>
                  <a:lnTo>
                    <a:pt x="64" y="8"/>
                  </a:lnTo>
                  <a:lnTo>
                    <a:pt x="65" y="5"/>
                  </a:lnTo>
                  <a:lnTo>
                    <a:pt x="66" y="2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20" name="Picture 185" descr="Enthusia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778125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86" descr="Bronz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229818"/>
            <a:ext cx="685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2" name="Group 187"/>
          <p:cNvGrpSpPr>
            <a:grpSpLocks/>
          </p:cNvGrpSpPr>
          <p:nvPr/>
        </p:nvGrpSpPr>
        <p:grpSpPr bwMode="auto">
          <a:xfrm>
            <a:off x="6572250" y="4027685"/>
            <a:ext cx="650875" cy="706438"/>
            <a:chOff x="-509" y="1661"/>
            <a:chExt cx="410" cy="445"/>
          </a:xfrm>
        </p:grpSpPr>
        <p:sp>
          <p:nvSpPr>
            <p:cNvPr id="13325" name="AutoShape 188"/>
            <p:cNvSpPr>
              <a:spLocks noChangeAspect="1" noChangeArrowheads="1" noTextEdit="1"/>
            </p:cNvSpPr>
            <p:nvPr/>
          </p:nvSpPr>
          <p:spPr bwMode="auto">
            <a:xfrm>
              <a:off x="-509" y="1661"/>
              <a:ext cx="41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89"/>
            <p:cNvSpPr>
              <a:spLocks/>
            </p:cNvSpPr>
            <p:nvPr/>
          </p:nvSpPr>
          <p:spPr bwMode="auto">
            <a:xfrm>
              <a:off x="-509" y="1775"/>
              <a:ext cx="410" cy="323"/>
            </a:xfrm>
            <a:custGeom>
              <a:avLst/>
              <a:gdLst>
                <a:gd name="T0" fmla="*/ 0 w 2050"/>
                <a:gd name="T1" fmla="*/ 0 h 1612"/>
                <a:gd name="T2" fmla="*/ 0 w 2050"/>
                <a:gd name="T3" fmla="*/ 0 h 1612"/>
                <a:gd name="T4" fmla="*/ 0 w 2050"/>
                <a:gd name="T5" fmla="*/ 0 h 1612"/>
                <a:gd name="T6" fmla="*/ 0 w 2050"/>
                <a:gd name="T7" fmla="*/ 0 h 1612"/>
                <a:gd name="T8" fmla="*/ 0 w 2050"/>
                <a:gd name="T9" fmla="*/ 0 h 1612"/>
                <a:gd name="T10" fmla="*/ 0 w 2050"/>
                <a:gd name="T11" fmla="*/ 0 h 1612"/>
                <a:gd name="T12" fmla="*/ 0 w 2050"/>
                <a:gd name="T13" fmla="*/ 0 h 1612"/>
                <a:gd name="T14" fmla="*/ 0 w 2050"/>
                <a:gd name="T15" fmla="*/ 0 h 1612"/>
                <a:gd name="T16" fmla="*/ 0 w 2050"/>
                <a:gd name="T17" fmla="*/ 0 h 1612"/>
                <a:gd name="T18" fmla="*/ 0 w 2050"/>
                <a:gd name="T19" fmla="*/ 0 h 1612"/>
                <a:gd name="T20" fmla="*/ 0 w 2050"/>
                <a:gd name="T21" fmla="*/ 0 h 1612"/>
                <a:gd name="T22" fmla="*/ 0 w 2050"/>
                <a:gd name="T23" fmla="*/ 0 h 1612"/>
                <a:gd name="T24" fmla="*/ 0 w 2050"/>
                <a:gd name="T25" fmla="*/ 0 h 1612"/>
                <a:gd name="T26" fmla="*/ 0 w 2050"/>
                <a:gd name="T27" fmla="*/ 0 h 1612"/>
                <a:gd name="T28" fmla="*/ 0 w 2050"/>
                <a:gd name="T29" fmla="*/ 0 h 1612"/>
                <a:gd name="T30" fmla="*/ 0 w 2050"/>
                <a:gd name="T31" fmla="*/ 0 h 1612"/>
                <a:gd name="T32" fmla="*/ 0 w 2050"/>
                <a:gd name="T33" fmla="*/ 0 h 1612"/>
                <a:gd name="T34" fmla="*/ 0 w 2050"/>
                <a:gd name="T35" fmla="*/ 0 h 1612"/>
                <a:gd name="T36" fmla="*/ 0 w 2050"/>
                <a:gd name="T37" fmla="*/ 0 h 1612"/>
                <a:gd name="T38" fmla="*/ 0 w 2050"/>
                <a:gd name="T39" fmla="*/ 0 h 1612"/>
                <a:gd name="T40" fmla="*/ 0 w 2050"/>
                <a:gd name="T41" fmla="*/ 0 h 1612"/>
                <a:gd name="T42" fmla="*/ 0 w 2050"/>
                <a:gd name="T43" fmla="*/ 0 h 1612"/>
                <a:gd name="T44" fmla="*/ 0 w 2050"/>
                <a:gd name="T45" fmla="*/ 0 h 1612"/>
                <a:gd name="T46" fmla="*/ 0 w 2050"/>
                <a:gd name="T47" fmla="*/ 0 h 1612"/>
                <a:gd name="T48" fmla="*/ 0 w 2050"/>
                <a:gd name="T49" fmla="*/ 0 h 1612"/>
                <a:gd name="T50" fmla="*/ 0 w 2050"/>
                <a:gd name="T51" fmla="*/ 0 h 1612"/>
                <a:gd name="T52" fmla="*/ 0 w 2050"/>
                <a:gd name="T53" fmla="*/ 0 h 1612"/>
                <a:gd name="T54" fmla="*/ 0 w 2050"/>
                <a:gd name="T55" fmla="*/ 0 h 1612"/>
                <a:gd name="T56" fmla="*/ 0 w 2050"/>
                <a:gd name="T57" fmla="*/ 0 h 1612"/>
                <a:gd name="T58" fmla="*/ 0 w 2050"/>
                <a:gd name="T59" fmla="*/ 0 h 1612"/>
                <a:gd name="T60" fmla="*/ 0 w 2050"/>
                <a:gd name="T61" fmla="*/ 0 h 1612"/>
                <a:gd name="T62" fmla="*/ 0 w 2050"/>
                <a:gd name="T63" fmla="*/ 0 h 1612"/>
                <a:gd name="T64" fmla="*/ 0 w 2050"/>
                <a:gd name="T65" fmla="*/ 0 h 1612"/>
                <a:gd name="T66" fmla="*/ 0 w 2050"/>
                <a:gd name="T67" fmla="*/ 0 h 1612"/>
                <a:gd name="T68" fmla="*/ 0 w 2050"/>
                <a:gd name="T69" fmla="*/ 0 h 1612"/>
                <a:gd name="T70" fmla="*/ 0 w 2050"/>
                <a:gd name="T71" fmla="*/ 0 h 1612"/>
                <a:gd name="T72" fmla="*/ 0 w 2050"/>
                <a:gd name="T73" fmla="*/ 0 h 1612"/>
                <a:gd name="T74" fmla="*/ 0 w 2050"/>
                <a:gd name="T75" fmla="*/ 0 h 1612"/>
                <a:gd name="T76" fmla="*/ 0 w 2050"/>
                <a:gd name="T77" fmla="*/ 0 h 1612"/>
                <a:gd name="T78" fmla="*/ 0 w 2050"/>
                <a:gd name="T79" fmla="*/ 0 h 1612"/>
                <a:gd name="T80" fmla="*/ 0 w 2050"/>
                <a:gd name="T81" fmla="*/ 0 h 1612"/>
                <a:gd name="T82" fmla="*/ 0 w 2050"/>
                <a:gd name="T83" fmla="*/ 0 h 1612"/>
                <a:gd name="T84" fmla="*/ 0 w 2050"/>
                <a:gd name="T85" fmla="*/ 0 h 1612"/>
                <a:gd name="T86" fmla="*/ 0 w 2050"/>
                <a:gd name="T87" fmla="*/ 0 h 1612"/>
                <a:gd name="T88" fmla="*/ 0 w 2050"/>
                <a:gd name="T89" fmla="*/ 0 h 1612"/>
                <a:gd name="T90" fmla="*/ 0 w 2050"/>
                <a:gd name="T91" fmla="*/ 0 h 1612"/>
                <a:gd name="T92" fmla="*/ 0 w 2050"/>
                <a:gd name="T93" fmla="*/ 0 h 1612"/>
                <a:gd name="T94" fmla="*/ 0 w 2050"/>
                <a:gd name="T95" fmla="*/ 0 h 1612"/>
                <a:gd name="T96" fmla="*/ 0 w 2050"/>
                <a:gd name="T97" fmla="*/ 0 h 16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50" h="1612">
                  <a:moveTo>
                    <a:pt x="1866" y="1612"/>
                  </a:moveTo>
                  <a:lnTo>
                    <a:pt x="1887" y="1580"/>
                  </a:lnTo>
                  <a:lnTo>
                    <a:pt x="1907" y="1548"/>
                  </a:lnTo>
                  <a:lnTo>
                    <a:pt x="1926" y="1515"/>
                  </a:lnTo>
                  <a:lnTo>
                    <a:pt x="1944" y="1481"/>
                  </a:lnTo>
                  <a:lnTo>
                    <a:pt x="1960" y="1445"/>
                  </a:lnTo>
                  <a:lnTo>
                    <a:pt x="1975" y="1411"/>
                  </a:lnTo>
                  <a:lnTo>
                    <a:pt x="1989" y="1374"/>
                  </a:lnTo>
                  <a:lnTo>
                    <a:pt x="2002" y="1338"/>
                  </a:lnTo>
                  <a:lnTo>
                    <a:pt x="2012" y="1300"/>
                  </a:lnTo>
                  <a:lnTo>
                    <a:pt x="2022" y="1262"/>
                  </a:lnTo>
                  <a:lnTo>
                    <a:pt x="2031" y="1224"/>
                  </a:lnTo>
                  <a:lnTo>
                    <a:pt x="2038" y="1185"/>
                  </a:lnTo>
                  <a:lnTo>
                    <a:pt x="2043" y="1146"/>
                  </a:lnTo>
                  <a:lnTo>
                    <a:pt x="2047" y="1106"/>
                  </a:lnTo>
                  <a:lnTo>
                    <a:pt x="2049" y="1066"/>
                  </a:lnTo>
                  <a:lnTo>
                    <a:pt x="2050" y="1024"/>
                  </a:lnTo>
                  <a:lnTo>
                    <a:pt x="2049" y="972"/>
                  </a:lnTo>
                  <a:lnTo>
                    <a:pt x="2044" y="920"/>
                  </a:lnTo>
                  <a:lnTo>
                    <a:pt x="2038" y="868"/>
                  </a:lnTo>
                  <a:lnTo>
                    <a:pt x="2029" y="818"/>
                  </a:lnTo>
                  <a:lnTo>
                    <a:pt x="2018" y="768"/>
                  </a:lnTo>
                  <a:lnTo>
                    <a:pt x="2004" y="720"/>
                  </a:lnTo>
                  <a:lnTo>
                    <a:pt x="1988" y="672"/>
                  </a:lnTo>
                  <a:lnTo>
                    <a:pt x="1970" y="625"/>
                  </a:lnTo>
                  <a:lnTo>
                    <a:pt x="1949" y="580"/>
                  </a:lnTo>
                  <a:lnTo>
                    <a:pt x="1926" y="535"/>
                  </a:lnTo>
                  <a:lnTo>
                    <a:pt x="1902" y="493"/>
                  </a:lnTo>
                  <a:lnTo>
                    <a:pt x="1875" y="451"/>
                  </a:lnTo>
                  <a:lnTo>
                    <a:pt x="1847" y="410"/>
                  </a:lnTo>
                  <a:lnTo>
                    <a:pt x="1816" y="372"/>
                  </a:lnTo>
                  <a:lnTo>
                    <a:pt x="1783" y="335"/>
                  </a:lnTo>
                  <a:lnTo>
                    <a:pt x="1750" y="299"/>
                  </a:lnTo>
                  <a:lnTo>
                    <a:pt x="1714" y="265"/>
                  </a:lnTo>
                  <a:lnTo>
                    <a:pt x="1677" y="233"/>
                  </a:lnTo>
                  <a:lnTo>
                    <a:pt x="1638" y="203"/>
                  </a:lnTo>
                  <a:lnTo>
                    <a:pt x="1598" y="175"/>
                  </a:lnTo>
                  <a:lnTo>
                    <a:pt x="1557" y="148"/>
                  </a:lnTo>
                  <a:lnTo>
                    <a:pt x="1514" y="124"/>
                  </a:lnTo>
                  <a:lnTo>
                    <a:pt x="1470" y="100"/>
                  </a:lnTo>
                  <a:lnTo>
                    <a:pt x="1424" y="80"/>
                  </a:lnTo>
                  <a:lnTo>
                    <a:pt x="1377" y="62"/>
                  </a:lnTo>
                  <a:lnTo>
                    <a:pt x="1329" y="45"/>
                  </a:lnTo>
                  <a:lnTo>
                    <a:pt x="1282" y="32"/>
                  </a:lnTo>
                  <a:lnTo>
                    <a:pt x="1231" y="21"/>
                  </a:lnTo>
                  <a:lnTo>
                    <a:pt x="1181" y="12"/>
                  </a:lnTo>
                  <a:lnTo>
                    <a:pt x="1130" y="5"/>
                  </a:lnTo>
                  <a:lnTo>
                    <a:pt x="1077" y="1"/>
                  </a:lnTo>
                  <a:lnTo>
                    <a:pt x="1025" y="0"/>
                  </a:lnTo>
                  <a:lnTo>
                    <a:pt x="973" y="1"/>
                  </a:lnTo>
                  <a:lnTo>
                    <a:pt x="920" y="5"/>
                  </a:lnTo>
                  <a:lnTo>
                    <a:pt x="869" y="12"/>
                  </a:lnTo>
                  <a:lnTo>
                    <a:pt x="819" y="21"/>
                  </a:lnTo>
                  <a:lnTo>
                    <a:pt x="770" y="32"/>
                  </a:lnTo>
                  <a:lnTo>
                    <a:pt x="721" y="45"/>
                  </a:lnTo>
                  <a:lnTo>
                    <a:pt x="673" y="62"/>
                  </a:lnTo>
                  <a:lnTo>
                    <a:pt x="627" y="80"/>
                  </a:lnTo>
                  <a:lnTo>
                    <a:pt x="581" y="100"/>
                  </a:lnTo>
                  <a:lnTo>
                    <a:pt x="536" y="124"/>
                  </a:lnTo>
                  <a:lnTo>
                    <a:pt x="494" y="148"/>
                  </a:lnTo>
                  <a:lnTo>
                    <a:pt x="452" y="175"/>
                  </a:lnTo>
                  <a:lnTo>
                    <a:pt x="412" y="203"/>
                  </a:lnTo>
                  <a:lnTo>
                    <a:pt x="374" y="233"/>
                  </a:lnTo>
                  <a:lnTo>
                    <a:pt x="336" y="265"/>
                  </a:lnTo>
                  <a:lnTo>
                    <a:pt x="300" y="299"/>
                  </a:lnTo>
                  <a:lnTo>
                    <a:pt x="267" y="335"/>
                  </a:lnTo>
                  <a:lnTo>
                    <a:pt x="234" y="372"/>
                  </a:lnTo>
                  <a:lnTo>
                    <a:pt x="204" y="410"/>
                  </a:lnTo>
                  <a:lnTo>
                    <a:pt x="175" y="451"/>
                  </a:lnTo>
                  <a:lnTo>
                    <a:pt x="148" y="493"/>
                  </a:lnTo>
                  <a:lnTo>
                    <a:pt x="124" y="535"/>
                  </a:lnTo>
                  <a:lnTo>
                    <a:pt x="101" y="580"/>
                  </a:lnTo>
                  <a:lnTo>
                    <a:pt x="80" y="625"/>
                  </a:lnTo>
                  <a:lnTo>
                    <a:pt x="62" y="672"/>
                  </a:lnTo>
                  <a:lnTo>
                    <a:pt x="46" y="720"/>
                  </a:lnTo>
                  <a:lnTo>
                    <a:pt x="32" y="768"/>
                  </a:lnTo>
                  <a:lnTo>
                    <a:pt x="21" y="818"/>
                  </a:lnTo>
                  <a:lnTo>
                    <a:pt x="12" y="868"/>
                  </a:lnTo>
                  <a:lnTo>
                    <a:pt x="6" y="920"/>
                  </a:lnTo>
                  <a:lnTo>
                    <a:pt x="1" y="972"/>
                  </a:lnTo>
                  <a:lnTo>
                    <a:pt x="0" y="1024"/>
                  </a:lnTo>
                  <a:lnTo>
                    <a:pt x="1" y="1066"/>
                  </a:lnTo>
                  <a:lnTo>
                    <a:pt x="3" y="1106"/>
                  </a:lnTo>
                  <a:lnTo>
                    <a:pt x="7" y="1146"/>
                  </a:lnTo>
                  <a:lnTo>
                    <a:pt x="12" y="1185"/>
                  </a:lnTo>
                  <a:lnTo>
                    <a:pt x="20" y="1224"/>
                  </a:lnTo>
                  <a:lnTo>
                    <a:pt x="28" y="1262"/>
                  </a:lnTo>
                  <a:lnTo>
                    <a:pt x="38" y="1300"/>
                  </a:lnTo>
                  <a:lnTo>
                    <a:pt x="49" y="1338"/>
                  </a:lnTo>
                  <a:lnTo>
                    <a:pt x="61" y="1374"/>
                  </a:lnTo>
                  <a:lnTo>
                    <a:pt x="76" y="1411"/>
                  </a:lnTo>
                  <a:lnTo>
                    <a:pt x="90" y="1445"/>
                  </a:lnTo>
                  <a:lnTo>
                    <a:pt x="107" y="1481"/>
                  </a:lnTo>
                  <a:lnTo>
                    <a:pt x="125" y="1515"/>
                  </a:lnTo>
                  <a:lnTo>
                    <a:pt x="144" y="1548"/>
                  </a:lnTo>
                  <a:lnTo>
                    <a:pt x="164" y="1580"/>
                  </a:lnTo>
                  <a:lnTo>
                    <a:pt x="185" y="1612"/>
                  </a:lnTo>
                  <a:lnTo>
                    <a:pt x="1866" y="1612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Rectangle 190"/>
            <p:cNvSpPr>
              <a:spLocks noChangeArrowheads="1"/>
            </p:cNvSpPr>
            <p:nvPr/>
          </p:nvSpPr>
          <p:spPr bwMode="auto">
            <a:xfrm>
              <a:off x="-497" y="2085"/>
              <a:ext cx="386" cy="2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8" name="Freeform 191"/>
            <p:cNvSpPr>
              <a:spLocks/>
            </p:cNvSpPr>
            <p:nvPr/>
          </p:nvSpPr>
          <p:spPr bwMode="auto">
            <a:xfrm>
              <a:off x="-484" y="1682"/>
              <a:ext cx="313" cy="412"/>
            </a:xfrm>
            <a:custGeom>
              <a:avLst/>
              <a:gdLst>
                <a:gd name="T0" fmla="*/ 0 w 1565"/>
                <a:gd name="T1" fmla="*/ 0 h 2060"/>
                <a:gd name="T2" fmla="*/ 0 w 1565"/>
                <a:gd name="T3" fmla="*/ 0 h 2060"/>
                <a:gd name="T4" fmla="*/ 0 w 1565"/>
                <a:gd name="T5" fmla="*/ 0 h 2060"/>
                <a:gd name="T6" fmla="*/ 0 w 1565"/>
                <a:gd name="T7" fmla="*/ 0 h 2060"/>
                <a:gd name="T8" fmla="*/ 0 w 1565"/>
                <a:gd name="T9" fmla="*/ 0 h 2060"/>
                <a:gd name="T10" fmla="*/ 0 w 1565"/>
                <a:gd name="T11" fmla="*/ 0 h 2060"/>
                <a:gd name="T12" fmla="*/ 0 w 1565"/>
                <a:gd name="T13" fmla="*/ 0 h 2060"/>
                <a:gd name="T14" fmla="*/ 0 w 1565"/>
                <a:gd name="T15" fmla="*/ 0 h 2060"/>
                <a:gd name="T16" fmla="*/ 0 w 1565"/>
                <a:gd name="T17" fmla="*/ 0 h 2060"/>
                <a:gd name="T18" fmla="*/ 0 w 1565"/>
                <a:gd name="T19" fmla="*/ 0 h 2060"/>
                <a:gd name="T20" fmla="*/ 0 w 1565"/>
                <a:gd name="T21" fmla="*/ 0 h 2060"/>
                <a:gd name="T22" fmla="*/ 0 w 1565"/>
                <a:gd name="T23" fmla="*/ 0 h 2060"/>
                <a:gd name="T24" fmla="*/ 0 w 1565"/>
                <a:gd name="T25" fmla="*/ 0 h 2060"/>
                <a:gd name="T26" fmla="*/ 0 w 1565"/>
                <a:gd name="T27" fmla="*/ 0 h 2060"/>
                <a:gd name="T28" fmla="*/ 0 w 1565"/>
                <a:gd name="T29" fmla="*/ 0 h 2060"/>
                <a:gd name="T30" fmla="*/ 0 w 1565"/>
                <a:gd name="T31" fmla="*/ 0 h 2060"/>
                <a:gd name="T32" fmla="*/ 0 w 1565"/>
                <a:gd name="T33" fmla="*/ 0 h 2060"/>
                <a:gd name="T34" fmla="*/ 0 w 1565"/>
                <a:gd name="T35" fmla="*/ 0 h 2060"/>
                <a:gd name="T36" fmla="*/ 0 w 1565"/>
                <a:gd name="T37" fmla="*/ 0 h 2060"/>
                <a:gd name="T38" fmla="*/ 0 w 1565"/>
                <a:gd name="T39" fmla="*/ 0 h 2060"/>
                <a:gd name="T40" fmla="*/ 0 w 1565"/>
                <a:gd name="T41" fmla="*/ 0 h 2060"/>
                <a:gd name="T42" fmla="*/ 0 w 1565"/>
                <a:gd name="T43" fmla="*/ 0 h 2060"/>
                <a:gd name="T44" fmla="*/ 0 w 1565"/>
                <a:gd name="T45" fmla="*/ 0 h 2060"/>
                <a:gd name="T46" fmla="*/ 0 w 1565"/>
                <a:gd name="T47" fmla="*/ 0 h 2060"/>
                <a:gd name="T48" fmla="*/ 0 w 1565"/>
                <a:gd name="T49" fmla="*/ 0 h 2060"/>
                <a:gd name="T50" fmla="*/ 0 w 1565"/>
                <a:gd name="T51" fmla="*/ 0 h 2060"/>
                <a:gd name="T52" fmla="*/ 0 w 1565"/>
                <a:gd name="T53" fmla="*/ 0 h 2060"/>
                <a:gd name="T54" fmla="*/ 0 w 1565"/>
                <a:gd name="T55" fmla="*/ 0 h 2060"/>
                <a:gd name="T56" fmla="*/ 0 w 1565"/>
                <a:gd name="T57" fmla="*/ 0 h 2060"/>
                <a:gd name="T58" fmla="*/ 0 w 1565"/>
                <a:gd name="T59" fmla="*/ 0 h 2060"/>
                <a:gd name="T60" fmla="*/ 0 w 1565"/>
                <a:gd name="T61" fmla="*/ 0 h 2060"/>
                <a:gd name="T62" fmla="*/ 0 w 1565"/>
                <a:gd name="T63" fmla="*/ 0 h 2060"/>
                <a:gd name="T64" fmla="*/ 0 w 1565"/>
                <a:gd name="T65" fmla="*/ 0 h 2060"/>
                <a:gd name="T66" fmla="*/ 0 w 1565"/>
                <a:gd name="T67" fmla="*/ 0 h 2060"/>
                <a:gd name="T68" fmla="*/ 0 w 1565"/>
                <a:gd name="T69" fmla="*/ 0 h 2060"/>
                <a:gd name="T70" fmla="*/ 0 w 1565"/>
                <a:gd name="T71" fmla="*/ 0 h 2060"/>
                <a:gd name="T72" fmla="*/ 0 w 1565"/>
                <a:gd name="T73" fmla="*/ 0 h 2060"/>
                <a:gd name="T74" fmla="*/ 0 w 1565"/>
                <a:gd name="T75" fmla="*/ 0 h 2060"/>
                <a:gd name="T76" fmla="*/ 0 w 1565"/>
                <a:gd name="T77" fmla="*/ 0 h 2060"/>
                <a:gd name="T78" fmla="*/ 0 w 1565"/>
                <a:gd name="T79" fmla="*/ 0 h 2060"/>
                <a:gd name="T80" fmla="*/ 0 w 1565"/>
                <a:gd name="T81" fmla="*/ 0 h 2060"/>
                <a:gd name="T82" fmla="*/ 0 w 1565"/>
                <a:gd name="T83" fmla="*/ 0 h 2060"/>
                <a:gd name="T84" fmla="*/ 0 w 1565"/>
                <a:gd name="T85" fmla="*/ 0 h 2060"/>
                <a:gd name="T86" fmla="*/ 0 w 1565"/>
                <a:gd name="T87" fmla="*/ 0 h 2060"/>
                <a:gd name="T88" fmla="*/ 0 w 1565"/>
                <a:gd name="T89" fmla="*/ 0 h 2060"/>
                <a:gd name="T90" fmla="*/ 0 w 1565"/>
                <a:gd name="T91" fmla="*/ 0 h 2060"/>
                <a:gd name="T92" fmla="*/ 0 w 1565"/>
                <a:gd name="T93" fmla="*/ 0 h 2060"/>
                <a:gd name="T94" fmla="*/ 0 w 1565"/>
                <a:gd name="T95" fmla="*/ 0 h 2060"/>
                <a:gd name="T96" fmla="*/ 0 w 1565"/>
                <a:gd name="T97" fmla="*/ 0 h 2060"/>
                <a:gd name="T98" fmla="*/ 0 w 1565"/>
                <a:gd name="T99" fmla="*/ 0 h 2060"/>
                <a:gd name="T100" fmla="*/ 0 w 1565"/>
                <a:gd name="T101" fmla="*/ 0 h 2060"/>
                <a:gd name="T102" fmla="*/ 0 w 1565"/>
                <a:gd name="T103" fmla="*/ 0 h 2060"/>
                <a:gd name="T104" fmla="*/ 0 w 1565"/>
                <a:gd name="T105" fmla="*/ 0 h 2060"/>
                <a:gd name="T106" fmla="*/ 0 w 1565"/>
                <a:gd name="T107" fmla="*/ 0 h 2060"/>
                <a:gd name="T108" fmla="*/ 0 w 1565"/>
                <a:gd name="T109" fmla="*/ 0 h 2060"/>
                <a:gd name="T110" fmla="*/ 0 w 1565"/>
                <a:gd name="T111" fmla="*/ 0 h 2060"/>
                <a:gd name="T112" fmla="*/ 0 w 1565"/>
                <a:gd name="T113" fmla="*/ 0 h 2060"/>
                <a:gd name="T114" fmla="*/ 0 w 1565"/>
                <a:gd name="T115" fmla="*/ 0 h 2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65" h="2060">
                  <a:moveTo>
                    <a:pt x="1263" y="1464"/>
                  </a:moveTo>
                  <a:lnTo>
                    <a:pt x="1247" y="1426"/>
                  </a:lnTo>
                  <a:lnTo>
                    <a:pt x="1232" y="1392"/>
                  </a:lnTo>
                  <a:lnTo>
                    <a:pt x="1219" y="1361"/>
                  </a:lnTo>
                  <a:lnTo>
                    <a:pt x="1207" y="1333"/>
                  </a:lnTo>
                  <a:lnTo>
                    <a:pt x="1195" y="1306"/>
                  </a:lnTo>
                  <a:lnTo>
                    <a:pt x="1185" y="1281"/>
                  </a:lnTo>
                  <a:lnTo>
                    <a:pt x="1176" y="1256"/>
                  </a:lnTo>
                  <a:lnTo>
                    <a:pt x="1166" y="1230"/>
                  </a:lnTo>
                  <a:lnTo>
                    <a:pt x="1158" y="1204"/>
                  </a:lnTo>
                  <a:lnTo>
                    <a:pt x="1147" y="1176"/>
                  </a:lnTo>
                  <a:lnTo>
                    <a:pt x="1137" y="1145"/>
                  </a:lnTo>
                  <a:lnTo>
                    <a:pt x="1126" y="1113"/>
                  </a:lnTo>
                  <a:lnTo>
                    <a:pt x="1115" y="1077"/>
                  </a:lnTo>
                  <a:lnTo>
                    <a:pt x="1102" y="1037"/>
                  </a:lnTo>
                  <a:lnTo>
                    <a:pt x="1087" y="991"/>
                  </a:lnTo>
                  <a:lnTo>
                    <a:pt x="1071" y="941"/>
                  </a:lnTo>
                  <a:lnTo>
                    <a:pt x="1046" y="869"/>
                  </a:lnTo>
                  <a:lnTo>
                    <a:pt x="1024" y="801"/>
                  </a:lnTo>
                  <a:lnTo>
                    <a:pt x="1004" y="739"/>
                  </a:lnTo>
                  <a:lnTo>
                    <a:pt x="985" y="682"/>
                  </a:lnTo>
                  <a:lnTo>
                    <a:pt x="968" y="630"/>
                  </a:lnTo>
                  <a:lnTo>
                    <a:pt x="951" y="583"/>
                  </a:lnTo>
                  <a:lnTo>
                    <a:pt x="937" y="539"/>
                  </a:lnTo>
                  <a:lnTo>
                    <a:pt x="923" y="501"/>
                  </a:lnTo>
                  <a:lnTo>
                    <a:pt x="929" y="502"/>
                  </a:lnTo>
                  <a:lnTo>
                    <a:pt x="933" y="504"/>
                  </a:lnTo>
                  <a:lnTo>
                    <a:pt x="939" y="505"/>
                  </a:lnTo>
                  <a:lnTo>
                    <a:pt x="944" y="506"/>
                  </a:lnTo>
                  <a:lnTo>
                    <a:pt x="949" y="507"/>
                  </a:lnTo>
                  <a:lnTo>
                    <a:pt x="955" y="508"/>
                  </a:lnTo>
                  <a:lnTo>
                    <a:pt x="960" y="510"/>
                  </a:lnTo>
                  <a:lnTo>
                    <a:pt x="966" y="511"/>
                  </a:lnTo>
                  <a:lnTo>
                    <a:pt x="987" y="519"/>
                  </a:lnTo>
                  <a:lnTo>
                    <a:pt x="1007" y="528"/>
                  </a:lnTo>
                  <a:lnTo>
                    <a:pt x="1027" y="539"/>
                  </a:lnTo>
                  <a:lnTo>
                    <a:pt x="1046" y="552"/>
                  </a:lnTo>
                  <a:lnTo>
                    <a:pt x="1065" y="566"/>
                  </a:lnTo>
                  <a:lnTo>
                    <a:pt x="1083" y="581"/>
                  </a:lnTo>
                  <a:lnTo>
                    <a:pt x="1100" y="596"/>
                  </a:lnTo>
                  <a:lnTo>
                    <a:pt x="1116" y="612"/>
                  </a:lnTo>
                  <a:lnTo>
                    <a:pt x="1132" y="629"/>
                  </a:lnTo>
                  <a:lnTo>
                    <a:pt x="1147" y="645"/>
                  </a:lnTo>
                  <a:lnTo>
                    <a:pt x="1161" y="662"/>
                  </a:lnTo>
                  <a:lnTo>
                    <a:pt x="1174" y="679"/>
                  </a:lnTo>
                  <a:lnTo>
                    <a:pt x="1187" y="694"/>
                  </a:lnTo>
                  <a:lnTo>
                    <a:pt x="1198" y="710"/>
                  </a:lnTo>
                  <a:lnTo>
                    <a:pt x="1209" y="726"/>
                  </a:lnTo>
                  <a:lnTo>
                    <a:pt x="1218" y="739"/>
                  </a:lnTo>
                  <a:lnTo>
                    <a:pt x="1180" y="748"/>
                  </a:lnTo>
                  <a:lnTo>
                    <a:pt x="1152" y="759"/>
                  </a:lnTo>
                  <a:lnTo>
                    <a:pt x="1132" y="773"/>
                  </a:lnTo>
                  <a:lnTo>
                    <a:pt x="1120" y="785"/>
                  </a:lnTo>
                  <a:lnTo>
                    <a:pt x="1112" y="796"/>
                  </a:lnTo>
                  <a:lnTo>
                    <a:pt x="1108" y="805"/>
                  </a:lnTo>
                  <a:lnTo>
                    <a:pt x="1107" y="812"/>
                  </a:lnTo>
                  <a:lnTo>
                    <a:pt x="1107" y="814"/>
                  </a:lnTo>
                  <a:lnTo>
                    <a:pt x="1155" y="1112"/>
                  </a:lnTo>
                  <a:lnTo>
                    <a:pt x="1160" y="1109"/>
                  </a:lnTo>
                  <a:lnTo>
                    <a:pt x="1174" y="1101"/>
                  </a:lnTo>
                  <a:lnTo>
                    <a:pt x="1194" y="1089"/>
                  </a:lnTo>
                  <a:lnTo>
                    <a:pt x="1220" y="1075"/>
                  </a:lnTo>
                  <a:lnTo>
                    <a:pt x="1248" y="1062"/>
                  </a:lnTo>
                  <a:lnTo>
                    <a:pt x="1278" y="1049"/>
                  </a:lnTo>
                  <a:lnTo>
                    <a:pt x="1307" y="1042"/>
                  </a:lnTo>
                  <a:lnTo>
                    <a:pt x="1333" y="1038"/>
                  </a:lnTo>
                  <a:lnTo>
                    <a:pt x="1354" y="1038"/>
                  </a:lnTo>
                  <a:lnTo>
                    <a:pt x="1374" y="1037"/>
                  </a:lnTo>
                  <a:lnTo>
                    <a:pt x="1394" y="1035"/>
                  </a:lnTo>
                  <a:lnTo>
                    <a:pt x="1412" y="1033"/>
                  </a:lnTo>
                  <a:lnTo>
                    <a:pt x="1430" y="1031"/>
                  </a:lnTo>
                  <a:lnTo>
                    <a:pt x="1446" y="1028"/>
                  </a:lnTo>
                  <a:lnTo>
                    <a:pt x="1462" y="1025"/>
                  </a:lnTo>
                  <a:lnTo>
                    <a:pt x="1477" y="1022"/>
                  </a:lnTo>
                  <a:lnTo>
                    <a:pt x="1489" y="1019"/>
                  </a:lnTo>
                  <a:lnTo>
                    <a:pt x="1501" y="1016"/>
                  </a:lnTo>
                  <a:lnTo>
                    <a:pt x="1511" y="1014"/>
                  </a:lnTo>
                  <a:lnTo>
                    <a:pt x="1519" y="1012"/>
                  </a:lnTo>
                  <a:lnTo>
                    <a:pt x="1526" y="1009"/>
                  </a:lnTo>
                  <a:lnTo>
                    <a:pt x="1530" y="1007"/>
                  </a:lnTo>
                  <a:lnTo>
                    <a:pt x="1533" y="1006"/>
                  </a:lnTo>
                  <a:lnTo>
                    <a:pt x="1535" y="1006"/>
                  </a:lnTo>
                  <a:lnTo>
                    <a:pt x="1494" y="717"/>
                  </a:lnTo>
                  <a:lnTo>
                    <a:pt x="1493" y="717"/>
                  </a:lnTo>
                  <a:lnTo>
                    <a:pt x="1491" y="718"/>
                  </a:lnTo>
                  <a:lnTo>
                    <a:pt x="1489" y="718"/>
                  </a:lnTo>
                  <a:lnTo>
                    <a:pt x="1484" y="719"/>
                  </a:lnTo>
                  <a:lnTo>
                    <a:pt x="1479" y="719"/>
                  </a:lnTo>
                  <a:lnTo>
                    <a:pt x="1472" y="720"/>
                  </a:lnTo>
                  <a:lnTo>
                    <a:pt x="1464" y="721"/>
                  </a:lnTo>
                  <a:lnTo>
                    <a:pt x="1453" y="722"/>
                  </a:lnTo>
                  <a:lnTo>
                    <a:pt x="1441" y="723"/>
                  </a:lnTo>
                  <a:lnTo>
                    <a:pt x="1426" y="725"/>
                  </a:lnTo>
                  <a:lnTo>
                    <a:pt x="1408" y="726"/>
                  </a:lnTo>
                  <a:lnTo>
                    <a:pt x="1390" y="727"/>
                  </a:lnTo>
                  <a:lnTo>
                    <a:pt x="1366" y="728"/>
                  </a:lnTo>
                  <a:lnTo>
                    <a:pt x="1342" y="730"/>
                  </a:lnTo>
                  <a:lnTo>
                    <a:pt x="1313" y="731"/>
                  </a:lnTo>
                  <a:lnTo>
                    <a:pt x="1306" y="716"/>
                  </a:lnTo>
                  <a:lnTo>
                    <a:pt x="1297" y="698"/>
                  </a:lnTo>
                  <a:lnTo>
                    <a:pt x="1287" y="678"/>
                  </a:lnTo>
                  <a:lnTo>
                    <a:pt x="1276" y="655"/>
                  </a:lnTo>
                  <a:lnTo>
                    <a:pt x="1263" y="631"/>
                  </a:lnTo>
                  <a:lnTo>
                    <a:pt x="1250" y="606"/>
                  </a:lnTo>
                  <a:lnTo>
                    <a:pt x="1236" y="581"/>
                  </a:lnTo>
                  <a:lnTo>
                    <a:pt x="1221" y="554"/>
                  </a:lnTo>
                  <a:lnTo>
                    <a:pt x="1204" y="528"/>
                  </a:lnTo>
                  <a:lnTo>
                    <a:pt x="1188" y="502"/>
                  </a:lnTo>
                  <a:lnTo>
                    <a:pt x="1171" y="478"/>
                  </a:lnTo>
                  <a:lnTo>
                    <a:pt x="1153" y="454"/>
                  </a:lnTo>
                  <a:lnTo>
                    <a:pt x="1134" y="433"/>
                  </a:lnTo>
                  <a:lnTo>
                    <a:pt x="1115" y="413"/>
                  </a:lnTo>
                  <a:lnTo>
                    <a:pt x="1096" y="395"/>
                  </a:lnTo>
                  <a:lnTo>
                    <a:pt x="1077" y="381"/>
                  </a:lnTo>
                  <a:lnTo>
                    <a:pt x="1056" y="367"/>
                  </a:lnTo>
                  <a:lnTo>
                    <a:pt x="1035" y="354"/>
                  </a:lnTo>
                  <a:lnTo>
                    <a:pt x="1013" y="343"/>
                  </a:lnTo>
                  <a:lnTo>
                    <a:pt x="990" y="332"/>
                  </a:lnTo>
                  <a:lnTo>
                    <a:pt x="967" y="320"/>
                  </a:lnTo>
                  <a:lnTo>
                    <a:pt x="943" y="312"/>
                  </a:lnTo>
                  <a:lnTo>
                    <a:pt x="921" y="303"/>
                  </a:lnTo>
                  <a:lnTo>
                    <a:pt x="898" y="294"/>
                  </a:lnTo>
                  <a:lnTo>
                    <a:pt x="875" y="287"/>
                  </a:lnTo>
                  <a:lnTo>
                    <a:pt x="853" y="280"/>
                  </a:lnTo>
                  <a:lnTo>
                    <a:pt x="832" y="274"/>
                  </a:lnTo>
                  <a:lnTo>
                    <a:pt x="812" y="268"/>
                  </a:lnTo>
                  <a:lnTo>
                    <a:pt x="792" y="264"/>
                  </a:lnTo>
                  <a:lnTo>
                    <a:pt x="774" y="259"/>
                  </a:lnTo>
                  <a:lnTo>
                    <a:pt x="756" y="255"/>
                  </a:lnTo>
                  <a:lnTo>
                    <a:pt x="740" y="251"/>
                  </a:lnTo>
                  <a:lnTo>
                    <a:pt x="735" y="250"/>
                  </a:lnTo>
                  <a:lnTo>
                    <a:pt x="727" y="249"/>
                  </a:lnTo>
                  <a:lnTo>
                    <a:pt x="719" y="247"/>
                  </a:lnTo>
                  <a:lnTo>
                    <a:pt x="711" y="246"/>
                  </a:lnTo>
                  <a:lnTo>
                    <a:pt x="702" y="245"/>
                  </a:lnTo>
                  <a:lnTo>
                    <a:pt x="696" y="243"/>
                  </a:lnTo>
                  <a:lnTo>
                    <a:pt x="689" y="243"/>
                  </a:lnTo>
                  <a:lnTo>
                    <a:pt x="684" y="242"/>
                  </a:lnTo>
                  <a:lnTo>
                    <a:pt x="690" y="237"/>
                  </a:lnTo>
                  <a:lnTo>
                    <a:pt x="696" y="231"/>
                  </a:lnTo>
                  <a:lnTo>
                    <a:pt x="701" y="224"/>
                  </a:lnTo>
                  <a:lnTo>
                    <a:pt x="707" y="218"/>
                  </a:lnTo>
                  <a:lnTo>
                    <a:pt x="713" y="211"/>
                  </a:lnTo>
                  <a:lnTo>
                    <a:pt x="718" y="204"/>
                  </a:lnTo>
                  <a:lnTo>
                    <a:pt x="723" y="197"/>
                  </a:lnTo>
                  <a:lnTo>
                    <a:pt x="727" y="189"/>
                  </a:lnTo>
                  <a:lnTo>
                    <a:pt x="738" y="161"/>
                  </a:lnTo>
                  <a:lnTo>
                    <a:pt x="746" y="134"/>
                  </a:lnTo>
                  <a:lnTo>
                    <a:pt x="748" y="107"/>
                  </a:lnTo>
                  <a:lnTo>
                    <a:pt x="747" y="82"/>
                  </a:lnTo>
                  <a:lnTo>
                    <a:pt x="740" y="59"/>
                  </a:lnTo>
                  <a:lnTo>
                    <a:pt x="730" y="39"/>
                  </a:lnTo>
                  <a:lnTo>
                    <a:pt x="716" y="22"/>
                  </a:lnTo>
                  <a:lnTo>
                    <a:pt x="697" y="9"/>
                  </a:lnTo>
                  <a:lnTo>
                    <a:pt x="681" y="3"/>
                  </a:lnTo>
                  <a:lnTo>
                    <a:pt x="665" y="0"/>
                  </a:lnTo>
                  <a:lnTo>
                    <a:pt x="647" y="1"/>
                  </a:lnTo>
                  <a:lnTo>
                    <a:pt x="628" y="6"/>
                  </a:lnTo>
                  <a:lnTo>
                    <a:pt x="609" y="12"/>
                  </a:lnTo>
                  <a:lnTo>
                    <a:pt x="590" y="24"/>
                  </a:lnTo>
                  <a:lnTo>
                    <a:pt x="572" y="38"/>
                  </a:lnTo>
                  <a:lnTo>
                    <a:pt x="555" y="56"/>
                  </a:lnTo>
                  <a:lnTo>
                    <a:pt x="535" y="47"/>
                  </a:lnTo>
                  <a:lnTo>
                    <a:pt x="516" y="39"/>
                  </a:lnTo>
                  <a:lnTo>
                    <a:pt x="499" y="32"/>
                  </a:lnTo>
                  <a:lnTo>
                    <a:pt x="486" y="27"/>
                  </a:lnTo>
                  <a:lnTo>
                    <a:pt x="474" y="22"/>
                  </a:lnTo>
                  <a:lnTo>
                    <a:pt x="465" y="20"/>
                  </a:lnTo>
                  <a:lnTo>
                    <a:pt x="458" y="19"/>
                  </a:lnTo>
                  <a:lnTo>
                    <a:pt x="456" y="20"/>
                  </a:lnTo>
                  <a:lnTo>
                    <a:pt x="457" y="22"/>
                  </a:lnTo>
                  <a:lnTo>
                    <a:pt x="462" y="27"/>
                  </a:lnTo>
                  <a:lnTo>
                    <a:pt x="468" y="32"/>
                  </a:lnTo>
                  <a:lnTo>
                    <a:pt x="478" y="39"/>
                  </a:lnTo>
                  <a:lnTo>
                    <a:pt x="491" y="47"/>
                  </a:lnTo>
                  <a:lnTo>
                    <a:pt x="506" y="56"/>
                  </a:lnTo>
                  <a:lnTo>
                    <a:pt x="523" y="66"/>
                  </a:lnTo>
                  <a:lnTo>
                    <a:pt x="542" y="76"/>
                  </a:lnTo>
                  <a:lnTo>
                    <a:pt x="541" y="78"/>
                  </a:lnTo>
                  <a:lnTo>
                    <a:pt x="539" y="80"/>
                  </a:lnTo>
                  <a:lnTo>
                    <a:pt x="537" y="84"/>
                  </a:lnTo>
                  <a:lnTo>
                    <a:pt x="535" y="86"/>
                  </a:lnTo>
                  <a:lnTo>
                    <a:pt x="492" y="130"/>
                  </a:lnTo>
                  <a:lnTo>
                    <a:pt x="514" y="146"/>
                  </a:lnTo>
                  <a:lnTo>
                    <a:pt x="513" y="168"/>
                  </a:lnTo>
                  <a:lnTo>
                    <a:pt x="513" y="188"/>
                  </a:lnTo>
                  <a:lnTo>
                    <a:pt x="516" y="207"/>
                  </a:lnTo>
                  <a:lnTo>
                    <a:pt x="521" y="224"/>
                  </a:lnTo>
                  <a:lnTo>
                    <a:pt x="527" y="241"/>
                  </a:lnTo>
                  <a:lnTo>
                    <a:pt x="534" y="255"/>
                  </a:lnTo>
                  <a:lnTo>
                    <a:pt x="543" y="267"/>
                  </a:lnTo>
                  <a:lnTo>
                    <a:pt x="552" y="276"/>
                  </a:lnTo>
                  <a:lnTo>
                    <a:pt x="546" y="281"/>
                  </a:lnTo>
                  <a:lnTo>
                    <a:pt x="541" y="287"/>
                  </a:lnTo>
                  <a:lnTo>
                    <a:pt x="533" y="293"/>
                  </a:lnTo>
                  <a:lnTo>
                    <a:pt x="525" y="298"/>
                  </a:lnTo>
                  <a:lnTo>
                    <a:pt x="515" y="305"/>
                  </a:lnTo>
                  <a:lnTo>
                    <a:pt x="505" y="310"/>
                  </a:lnTo>
                  <a:lnTo>
                    <a:pt x="494" y="315"/>
                  </a:lnTo>
                  <a:lnTo>
                    <a:pt x="481" y="320"/>
                  </a:lnTo>
                  <a:lnTo>
                    <a:pt x="467" y="324"/>
                  </a:lnTo>
                  <a:lnTo>
                    <a:pt x="453" y="327"/>
                  </a:lnTo>
                  <a:lnTo>
                    <a:pt x="436" y="329"/>
                  </a:lnTo>
                  <a:lnTo>
                    <a:pt x="418" y="331"/>
                  </a:lnTo>
                  <a:lnTo>
                    <a:pt x="400" y="331"/>
                  </a:lnTo>
                  <a:lnTo>
                    <a:pt x="380" y="329"/>
                  </a:lnTo>
                  <a:lnTo>
                    <a:pt x="358" y="326"/>
                  </a:lnTo>
                  <a:lnTo>
                    <a:pt x="336" y="322"/>
                  </a:lnTo>
                  <a:lnTo>
                    <a:pt x="304" y="313"/>
                  </a:lnTo>
                  <a:lnTo>
                    <a:pt x="275" y="300"/>
                  </a:lnTo>
                  <a:lnTo>
                    <a:pt x="247" y="287"/>
                  </a:lnTo>
                  <a:lnTo>
                    <a:pt x="222" y="271"/>
                  </a:lnTo>
                  <a:lnTo>
                    <a:pt x="197" y="255"/>
                  </a:lnTo>
                  <a:lnTo>
                    <a:pt x="174" y="237"/>
                  </a:lnTo>
                  <a:lnTo>
                    <a:pt x="153" y="218"/>
                  </a:lnTo>
                  <a:lnTo>
                    <a:pt x="134" y="200"/>
                  </a:lnTo>
                  <a:lnTo>
                    <a:pt x="117" y="182"/>
                  </a:lnTo>
                  <a:lnTo>
                    <a:pt x="101" y="165"/>
                  </a:lnTo>
                  <a:lnTo>
                    <a:pt x="89" y="150"/>
                  </a:lnTo>
                  <a:lnTo>
                    <a:pt x="78" y="136"/>
                  </a:lnTo>
                  <a:lnTo>
                    <a:pt x="69" y="125"/>
                  </a:lnTo>
                  <a:lnTo>
                    <a:pt x="63" y="116"/>
                  </a:lnTo>
                  <a:lnTo>
                    <a:pt x="59" y="111"/>
                  </a:lnTo>
                  <a:lnTo>
                    <a:pt x="58" y="108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4" y="152"/>
                  </a:lnTo>
                  <a:lnTo>
                    <a:pt x="10" y="164"/>
                  </a:lnTo>
                  <a:lnTo>
                    <a:pt x="18" y="181"/>
                  </a:lnTo>
                  <a:lnTo>
                    <a:pt x="28" y="200"/>
                  </a:lnTo>
                  <a:lnTo>
                    <a:pt x="39" y="222"/>
                  </a:lnTo>
                  <a:lnTo>
                    <a:pt x="52" y="246"/>
                  </a:lnTo>
                  <a:lnTo>
                    <a:pt x="67" y="271"/>
                  </a:lnTo>
                  <a:lnTo>
                    <a:pt x="83" y="298"/>
                  </a:lnTo>
                  <a:lnTo>
                    <a:pt x="101" y="325"/>
                  </a:lnTo>
                  <a:lnTo>
                    <a:pt x="121" y="352"/>
                  </a:lnTo>
                  <a:lnTo>
                    <a:pt x="141" y="377"/>
                  </a:lnTo>
                  <a:lnTo>
                    <a:pt x="163" y="402"/>
                  </a:lnTo>
                  <a:lnTo>
                    <a:pt x="186" y="424"/>
                  </a:lnTo>
                  <a:lnTo>
                    <a:pt x="209" y="443"/>
                  </a:lnTo>
                  <a:lnTo>
                    <a:pt x="234" y="460"/>
                  </a:lnTo>
                  <a:lnTo>
                    <a:pt x="247" y="468"/>
                  </a:lnTo>
                  <a:lnTo>
                    <a:pt x="261" y="475"/>
                  </a:lnTo>
                  <a:lnTo>
                    <a:pt x="275" y="481"/>
                  </a:lnTo>
                  <a:lnTo>
                    <a:pt x="290" y="488"/>
                  </a:lnTo>
                  <a:lnTo>
                    <a:pt x="305" y="495"/>
                  </a:lnTo>
                  <a:lnTo>
                    <a:pt x="322" y="500"/>
                  </a:lnTo>
                  <a:lnTo>
                    <a:pt x="339" y="506"/>
                  </a:lnTo>
                  <a:lnTo>
                    <a:pt x="356" y="511"/>
                  </a:lnTo>
                  <a:lnTo>
                    <a:pt x="372" y="517"/>
                  </a:lnTo>
                  <a:lnTo>
                    <a:pt x="389" y="521"/>
                  </a:lnTo>
                  <a:lnTo>
                    <a:pt x="407" y="526"/>
                  </a:lnTo>
                  <a:lnTo>
                    <a:pt x="424" y="530"/>
                  </a:lnTo>
                  <a:lnTo>
                    <a:pt x="440" y="535"/>
                  </a:lnTo>
                  <a:lnTo>
                    <a:pt x="457" y="539"/>
                  </a:lnTo>
                  <a:lnTo>
                    <a:pt x="474" y="543"/>
                  </a:lnTo>
                  <a:lnTo>
                    <a:pt x="491" y="546"/>
                  </a:lnTo>
                  <a:lnTo>
                    <a:pt x="495" y="620"/>
                  </a:lnTo>
                  <a:lnTo>
                    <a:pt x="501" y="696"/>
                  </a:lnTo>
                  <a:lnTo>
                    <a:pt x="508" y="769"/>
                  </a:lnTo>
                  <a:lnTo>
                    <a:pt x="515" y="837"/>
                  </a:lnTo>
                  <a:lnTo>
                    <a:pt x="522" y="897"/>
                  </a:lnTo>
                  <a:lnTo>
                    <a:pt x="527" y="943"/>
                  </a:lnTo>
                  <a:lnTo>
                    <a:pt x="532" y="975"/>
                  </a:lnTo>
                  <a:lnTo>
                    <a:pt x="533" y="986"/>
                  </a:lnTo>
                  <a:lnTo>
                    <a:pt x="533" y="990"/>
                  </a:lnTo>
                  <a:lnTo>
                    <a:pt x="531" y="1003"/>
                  </a:lnTo>
                  <a:lnTo>
                    <a:pt x="526" y="1027"/>
                  </a:lnTo>
                  <a:lnTo>
                    <a:pt x="518" y="1065"/>
                  </a:lnTo>
                  <a:lnTo>
                    <a:pt x="504" y="1119"/>
                  </a:lnTo>
                  <a:lnTo>
                    <a:pt x="485" y="1188"/>
                  </a:lnTo>
                  <a:lnTo>
                    <a:pt x="457" y="1277"/>
                  </a:lnTo>
                  <a:lnTo>
                    <a:pt x="420" y="1388"/>
                  </a:lnTo>
                  <a:lnTo>
                    <a:pt x="409" y="1432"/>
                  </a:lnTo>
                  <a:lnTo>
                    <a:pt x="405" y="1482"/>
                  </a:lnTo>
                  <a:lnTo>
                    <a:pt x="405" y="1533"/>
                  </a:lnTo>
                  <a:lnTo>
                    <a:pt x="409" y="1588"/>
                  </a:lnTo>
                  <a:lnTo>
                    <a:pt x="418" y="1642"/>
                  </a:lnTo>
                  <a:lnTo>
                    <a:pt x="430" y="1698"/>
                  </a:lnTo>
                  <a:lnTo>
                    <a:pt x="445" y="1754"/>
                  </a:lnTo>
                  <a:lnTo>
                    <a:pt x="460" y="1806"/>
                  </a:lnTo>
                  <a:lnTo>
                    <a:pt x="477" y="1858"/>
                  </a:lnTo>
                  <a:lnTo>
                    <a:pt x="495" y="1905"/>
                  </a:lnTo>
                  <a:lnTo>
                    <a:pt x="511" y="1947"/>
                  </a:lnTo>
                  <a:lnTo>
                    <a:pt x="526" y="1984"/>
                  </a:lnTo>
                  <a:lnTo>
                    <a:pt x="540" y="2014"/>
                  </a:lnTo>
                  <a:lnTo>
                    <a:pt x="550" y="2038"/>
                  </a:lnTo>
                  <a:lnTo>
                    <a:pt x="556" y="2051"/>
                  </a:lnTo>
                  <a:lnTo>
                    <a:pt x="559" y="2056"/>
                  </a:lnTo>
                  <a:lnTo>
                    <a:pt x="691" y="2050"/>
                  </a:lnTo>
                  <a:lnTo>
                    <a:pt x="687" y="2033"/>
                  </a:lnTo>
                  <a:lnTo>
                    <a:pt x="676" y="1987"/>
                  </a:lnTo>
                  <a:lnTo>
                    <a:pt x="661" y="1920"/>
                  </a:lnTo>
                  <a:lnTo>
                    <a:pt x="647" y="1838"/>
                  </a:lnTo>
                  <a:lnTo>
                    <a:pt x="636" y="1748"/>
                  </a:lnTo>
                  <a:lnTo>
                    <a:pt x="631" y="1658"/>
                  </a:lnTo>
                  <a:lnTo>
                    <a:pt x="637" y="1574"/>
                  </a:lnTo>
                  <a:lnTo>
                    <a:pt x="656" y="1505"/>
                  </a:lnTo>
                  <a:lnTo>
                    <a:pt x="676" y="1461"/>
                  </a:lnTo>
                  <a:lnTo>
                    <a:pt x="694" y="1423"/>
                  </a:lnTo>
                  <a:lnTo>
                    <a:pt x="710" y="1393"/>
                  </a:lnTo>
                  <a:lnTo>
                    <a:pt x="726" y="1368"/>
                  </a:lnTo>
                  <a:lnTo>
                    <a:pt x="740" y="1349"/>
                  </a:lnTo>
                  <a:lnTo>
                    <a:pt x="754" y="1334"/>
                  </a:lnTo>
                  <a:lnTo>
                    <a:pt x="767" y="1325"/>
                  </a:lnTo>
                  <a:lnTo>
                    <a:pt x="781" y="1320"/>
                  </a:lnTo>
                  <a:lnTo>
                    <a:pt x="793" y="1320"/>
                  </a:lnTo>
                  <a:lnTo>
                    <a:pt x="806" y="1322"/>
                  </a:lnTo>
                  <a:lnTo>
                    <a:pt x="820" y="1327"/>
                  </a:lnTo>
                  <a:lnTo>
                    <a:pt x="834" y="1336"/>
                  </a:lnTo>
                  <a:lnTo>
                    <a:pt x="850" y="1348"/>
                  </a:lnTo>
                  <a:lnTo>
                    <a:pt x="866" y="1361"/>
                  </a:lnTo>
                  <a:lnTo>
                    <a:pt x="884" y="1375"/>
                  </a:lnTo>
                  <a:lnTo>
                    <a:pt x="904" y="1392"/>
                  </a:lnTo>
                  <a:lnTo>
                    <a:pt x="931" y="1417"/>
                  </a:lnTo>
                  <a:lnTo>
                    <a:pt x="962" y="1450"/>
                  </a:lnTo>
                  <a:lnTo>
                    <a:pt x="997" y="1492"/>
                  </a:lnTo>
                  <a:lnTo>
                    <a:pt x="1034" y="1540"/>
                  </a:lnTo>
                  <a:lnTo>
                    <a:pt x="1073" y="1592"/>
                  </a:lnTo>
                  <a:lnTo>
                    <a:pt x="1113" y="1648"/>
                  </a:lnTo>
                  <a:lnTo>
                    <a:pt x="1153" y="1705"/>
                  </a:lnTo>
                  <a:lnTo>
                    <a:pt x="1193" y="1763"/>
                  </a:lnTo>
                  <a:lnTo>
                    <a:pt x="1231" y="1820"/>
                  </a:lnTo>
                  <a:lnTo>
                    <a:pt x="1267" y="1873"/>
                  </a:lnTo>
                  <a:lnTo>
                    <a:pt x="1299" y="1924"/>
                  </a:lnTo>
                  <a:lnTo>
                    <a:pt x="1327" y="1968"/>
                  </a:lnTo>
                  <a:lnTo>
                    <a:pt x="1350" y="2005"/>
                  </a:lnTo>
                  <a:lnTo>
                    <a:pt x="1368" y="2033"/>
                  </a:lnTo>
                  <a:lnTo>
                    <a:pt x="1379" y="2051"/>
                  </a:lnTo>
                  <a:lnTo>
                    <a:pt x="1384" y="2058"/>
                  </a:lnTo>
                  <a:lnTo>
                    <a:pt x="1565" y="2060"/>
                  </a:lnTo>
                  <a:lnTo>
                    <a:pt x="1562" y="2055"/>
                  </a:lnTo>
                  <a:lnTo>
                    <a:pt x="1556" y="2043"/>
                  </a:lnTo>
                  <a:lnTo>
                    <a:pt x="1546" y="2024"/>
                  </a:lnTo>
                  <a:lnTo>
                    <a:pt x="1532" y="1998"/>
                  </a:lnTo>
                  <a:lnTo>
                    <a:pt x="1516" y="1967"/>
                  </a:lnTo>
                  <a:lnTo>
                    <a:pt x="1497" y="1931"/>
                  </a:lnTo>
                  <a:lnTo>
                    <a:pt x="1475" y="1891"/>
                  </a:lnTo>
                  <a:lnTo>
                    <a:pt x="1452" y="1847"/>
                  </a:lnTo>
                  <a:lnTo>
                    <a:pt x="1429" y="1801"/>
                  </a:lnTo>
                  <a:lnTo>
                    <a:pt x="1403" y="1753"/>
                  </a:lnTo>
                  <a:lnTo>
                    <a:pt x="1378" y="1703"/>
                  </a:lnTo>
                  <a:lnTo>
                    <a:pt x="1354" y="1652"/>
                  </a:lnTo>
                  <a:lnTo>
                    <a:pt x="1329" y="1603"/>
                  </a:lnTo>
                  <a:lnTo>
                    <a:pt x="1306" y="1555"/>
                  </a:lnTo>
                  <a:lnTo>
                    <a:pt x="1284" y="1508"/>
                  </a:lnTo>
                  <a:lnTo>
                    <a:pt x="1263" y="1464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92"/>
            <p:cNvSpPr>
              <a:spLocks/>
            </p:cNvSpPr>
            <p:nvPr/>
          </p:nvSpPr>
          <p:spPr bwMode="auto">
            <a:xfrm>
              <a:off x="-501" y="1662"/>
              <a:ext cx="40" cy="104"/>
            </a:xfrm>
            <a:custGeom>
              <a:avLst/>
              <a:gdLst>
                <a:gd name="T0" fmla="*/ 0 w 200"/>
                <a:gd name="T1" fmla="*/ 0 h 521"/>
                <a:gd name="T2" fmla="*/ 0 w 200"/>
                <a:gd name="T3" fmla="*/ 0 h 521"/>
                <a:gd name="T4" fmla="*/ 0 w 200"/>
                <a:gd name="T5" fmla="*/ 0 h 521"/>
                <a:gd name="T6" fmla="*/ 0 w 200"/>
                <a:gd name="T7" fmla="*/ 0 h 521"/>
                <a:gd name="T8" fmla="*/ 0 w 200"/>
                <a:gd name="T9" fmla="*/ 0 h 521"/>
                <a:gd name="T10" fmla="*/ 0 w 200"/>
                <a:gd name="T11" fmla="*/ 0 h 521"/>
                <a:gd name="T12" fmla="*/ 0 w 200"/>
                <a:gd name="T13" fmla="*/ 0 h 521"/>
                <a:gd name="T14" fmla="*/ 0 w 200"/>
                <a:gd name="T15" fmla="*/ 0 h 521"/>
                <a:gd name="T16" fmla="*/ 0 w 200"/>
                <a:gd name="T17" fmla="*/ 0 h 521"/>
                <a:gd name="T18" fmla="*/ 0 w 200"/>
                <a:gd name="T19" fmla="*/ 0 h 521"/>
                <a:gd name="T20" fmla="*/ 0 w 200"/>
                <a:gd name="T21" fmla="*/ 0 h 521"/>
                <a:gd name="T22" fmla="*/ 0 w 200"/>
                <a:gd name="T23" fmla="*/ 0 h 521"/>
                <a:gd name="T24" fmla="*/ 0 w 200"/>
                <a:gd name="T25" fmla="*/ 0 h 521"/>
                <a:gd name="T26" fmla="*/ 0 w 200"/>
                <a:gd name="T27" fmla="*/ 0 h 521"/>
                <a:gd name="T28" fmla="*/ 0 w 200"/>
                <a:gd name="T29" fmla="*/ 0 h 521"/>
                <a:gd name="T30" fmla="*/ 0 w 200"/>
                <a:gd name="T31" fmla="*/ 0 h 521"/>
                <a:gd name="T32" fmla="*/ 0 w 200"/>
                <a:gd name="T33" fmla="*/ 0 h 521"/>
                <a:gd name="T34" fmla="*/ 0 w 200"/>
                <a:gd name="T35" fmla="*/ 0 h 521"/>
                <a:gd name="T36" fmla="*/ 0 w 200"/>
                <a:gd name="T37" fmla="*/ 0 h 521"/>
                <a:gd name="T38" fmla="*/ 0 w 200"/>
                <a:gd name="T39" fmla="*/ 0 h 521"/>
                <a:gd name="T40" fmla="*/ 0 w 200"/>
                <a:gd name="T41" fmla="*/ 0 h 521"/>
                <a:gd name="T42" fmla="*/ 0 w 200"/>
                <a:gd name="T43" fmla="*/ 0 h 521"/>
                <a:gd name="T44" fmla="*/ 0 w 200"/>
                <a:gd name="T45" fmla="*/ 0 h 521"/>
                <a:gd name="T46" fmla="*/ 0 w 200"/>
                <a:gd name="T47" fmla="*/ 0 h 521"/>
                <a:gd name="T48" fmla="*/ 0 w 200"/>
                <a:gd name="T49" fmla="*/ 0 h 521"/>
                <a:gd name="T50" fmla="*/ 0 w 200"/>
                <a:gd name="T51" fmla="*/ 0 h 521"/>
                <a:gd name="T52" fmla="*/ 0 w 200"/>
                <a:gd name="T53" fmla="*/ 0 h 521"/>
                <a:gd name="T54" fmla="*/ 0 w 200"/>
                <a:gd name="T55" fmla="*/ 0 h 521"/>
                <a:gd name="T56" fmla="*/ 0 w 200"/>
                <a:gd name="T57" fmla="*/ 0 h 521"/>
                <a:gd name="T58" fmla="*/ 0 w 200"/>
                <a:gd name="T59" fmla="*/ 0 h 521"/>
                <a:gd name="T60" fmla="*/ 0 w 200"/>
                <a:gd name="T61" fmla="*/ 0 h 521"/>
                <a:gd name="T62" fmla="*/ 0 w 200"/>
                <a:gd name="T63" fmla="*/ 0 h 521"/>
                <a:gd name="T64" fmla="*/ 0 w 200"/>
                <a:gd name="T65" fmla="*/ 0 h 521"/>
                <a:gd name="T66" fmla="*/ 0 w 200"/>
                <a:gd name="T67" fmla="*/ 0 h 5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0" h="521">
                  <a:moveTo>
                    <a:pt x="139" y="209"/>
                  </a:moveTo>
                  <a:lnTo>
                    <a:pt x="193" y="198"/>
                  </a:lnTo>
                  <a:lnTo>
                    <a:pt x="165" y="61"/>
                  </a:lnTo>
                  <a:lnTo>
                    <a:pt x="143" y="65"/>
                  </a:lnTo>
                  <a:lnTo>
                    <a:pt x="143" y="64"/>
                  </a:lnTo>
                  <a:lnTo>
                    <a:pt x="139" y="49"/>
                  </a:lnTo>
                  <a:lnTo>
                    <a:pt x="133" y="35"/>
                  </a:lnTo>
                  <a:lnTo>
                    <a:pt x="124" y="24"/>
                  </a:lnTo>
                  <a:lnTo>
                    <a:pt x="115" y="14"/>
                  </a:lnTo>
                  <a:lnTo>
                    <a:pt x="104" y="6"/>
                  </a:lnTo>
                  <a:lnTo>
                    <a:pt x="92" y="2"/>
                  </a:lnTo>
                  <a:lnTo>
                    <a:pt x="80" y="0"/>
                  </a:lnTo>
                  <a:lnTo>
                    <a:pt x="67" y="1"/>
                  </a:lnTo>
                  <a:lnTo>
                    <a:pt x="55" y="5"/>
                  </a:lnTo>
                  <a:lnTo>
                    <a:pt x="45" y="12"/>
                  </a:lnTo>
                  <a:lnTo>
                    <a:pt x="36" y="21"/>
                  </a:lnTo>
                  <a:lnTo>
                    <a:pt x="28" y="32"/>
                  </a:lnTo>
                  <a:lnTo>
                    <a:pt x="24" y="44"/>
                  </a:lnTo>
                  <a:lnTo>
                    <a:pt x="20" y="59"/>
                  </a:lnTo>
                  <a:lnTo>
                    <a:pt x="19" y="73"/>
                  </a:lnTo>
                  <a:lnTo>
                    <a:pt x="22" y="89"/>
                  </a:lnTo>
                  <a:lnTo>
                    <a:pt x="22" y="90"/>
                  </a:lnTo>
                  <a:lnTo>
                    <a:pt x="0" y="94"/>
                  </a:lnTo>
                  <a:lnTo>
                    <a:pt x="27" y="232"/>
                  </a:lnTo>
                  <a:lnTo>
                    <a:pt x="82" y="221"/>
                  </a:lnTo>
                  <a:lnTo>
                    <a:pt x="142" y="521"/>
                  </a:lnTo>
                  <a:lnTo>
                    <a:pt x="200" y="509"/>
                  </a:lnTo>
                  <a:lnTo>
                    <a:pt x="139" y="209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93"/>
            <p:cNvSpPr>
              <a:spLocks/>
            </p:cNvSpPr>
            <p:nvPr/>
          </p:nvSpPr>
          <p:spPr bwMode="auto">
            <a:xfrm>
              <a:off x="-497" y="1678"/>
              <a:ext cx="31" cy="27"/>
            </a:xfrm>
            <a:custGeom>
              <a:avLst/>
              <a:gdLst>
                <a:gd name="T0" fmla="*/ 0 w 156"/>
                <a:gd name="T1" fmla="*/ 0 h 137"/>
                <a:gd name="T2" fmla="*/ 0 w 156"/>
                <a:gd name="T3" fmla="*/ 0 h 137"/>
                <a:gd name="T4" fmla="*/ 0 w 156"/>
                <a:gd name="T5" fmla="*/ 0 h 137"/>
                <a:gd name="T6" fmla="*/ 0 w 156"/>
                <a:gd name="T7" fmla="*/ 0 h 137"/>
                <a:gd name="T8" fmla="*/ 0 w 156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37">
                  <a:moveTo>
                    <a:pt x="156" y="110"/>
                  </a:moveTo>
                  <a:lnTo>
                    <a:pt x="134" y="0"/>
                  </a:lnTo>
                  <a:lnTo>
                    <a:pt x="0" y="27"/>
                  </a:lnTo>
                  <a:lnTo>
                    <a:pt x="23" y="137"/>
                  </a:lnTo>
                  <a:lnTo>
                    <a:pt x="156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94"/>
            <p:cNvSpPr>
              <a:spLocks/>
            </p:cNvSpPr>
            <p:nvPr/>
          </p:nvSpPr>
          <p:spPr bwMode="auto">
            <a:xfrm>
              <a:off x="-494" y="1685"/>
              <a:ext cx="11" cy="14"/>
            </a:xfrm>
            <a:custGeom>
              <a:avLst/>
              <a:gdLst>
                <a:gd name="T0" fmla="*/ 0 w 52"/>
                <a:gd name="T1" fmla="*/ 0 h 68"/>
                <a:gd name="T2" fmla="*/ 0 w 52"/>
                <a:gd name="T3" fmla="*/ 0 h 68"/>
                <a:gd name="T4" fmla="*/ 0 w 52"/>
                <a:gd name="T5" fmla="*/ 0 h 68"/>
                <a:gd name="T6" fmla="*/ 0 w 52"/>
                <a:gd name="T7" fmla="*/ 0 h 68"/>
                <a:gd name="T8" fmla="*/ 0 w 52"/>
                <a:gd name="T9" fmla="*/ 0 h 68"/>
                <a:gd name="T10" fmla="*/ 0 w 52"/>
                <a:gd name="T11" fmla="*/ 0 h 68"/>
                <a:gd name="T12" fmla="*/ 0 w 52"/>
                <a:gd name="T13" fmla="*/ 0 h 68"/>
                <a:gd name="T14" fmla="*/ 0 w 52"/>
                <a:gd name="T15" fmla="*/ 0 h 68"/>
                <a:gd name="T16" fmla="*/ 0 w 52"/>
                <a:gd name="T17" fmla="*/ 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68">
                  <a:moveTo>
                    <a:pt x="0" y="10"/>
                  </a:moveTo>
                  <a:lnTo>
                    <a:pt x="51" y="0"/>
                  </a:lnTo>
                  <a:lnTo>
                    <a:pt x="52" y="6"/>
                  </a:lnTo>
                  <a:lnTo>
                    <a:pt x="31" y="11"/>
                  </a:lnTo>
                  <a:lnTo>
                    <a:pt x="42" y="67"/>
                  </a:lnTo>
                  <a:lnTo>
                    <a:pt x="34" y="68"/>
                  </a:lnTo>
                  <a:lnTo>
                    <a:pt x="23" y="13"/>
                  </a:lnTo>
                  <a:lnTo>
                    <a:pt x="2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95"/>
            <p:cNvSpPr>
              <a:spLocks/>
            </p:cNvSpPr>
            <p:nvPr/>
          </p:nvSpPr>
          <p:spPr bwMode="auto">
            <a:xfrm>
              <a:off x="-483" y="1683"/>
              <a:ext cx="11" cy="14"/>
            </a:xfrm>
            <a:custGeom>
              <a:avLst/>
              <a:gdLst>
                <a:gd name="T0" fmla="*/ 0 w 55"/>
                <a:gd name="T1" fmla="*/ 0 h 70"/>
                <a:gd name="T2" fmla="*/ 0 w 55"/>
                <a:gd name="T3" fmla="*/ 0 h 70"/>
                <a:gd name="T4" fmla="*/ 0 w 55"/>
                <a:gd name="T5" fmla="*/ 0 h 70"/>
                <a:gd name="T6" fmla="*/ 0 w 55"/>
                <a:gd name="T7" fmla="*/ 0 h 70"/>
                <a:gd name="T8" fmla="*/ 0 w 55"/>
                <a:gd name="T9" fmla="*/ 0 h 70"/>
                <a:gd name="T10" fmla="*/ 0 w 55"/>
                <a:gd name="T11" fmla="*/ 0 h 70"/>
                <a:gd name="T12" fmla="*/ 0 w 55"/>
                <a:gd name="T13" fmla="*/ 0 h 70"/>
                <a:gd name="T14" fmla="*/ 0 w 55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70">
                  <a:moveTo>
                    <a:pt x="0" y="12"/>
                  </a:moveTo>
                  <a:lnTo>
                    <a:pt x="9" y="9"/>
                  </a:lnTo>
                  <a:lnTo>
                    <a:pt x="38" y="60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45" y="67"/>
                  </a:lnTo>
                  <a:lnTo>
                    <a:pt x="36" y="7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196"/>
            <p:cNvSpPr>
              <a:spLocks/>
            </p:cNvSpPr>
            <p:nvPr/>
          </p:nvSpPr>
          <p:spPr bwMode="auto">
            <a:xfrm>
              <a:off x="-418" y="1738"/>
              <a:ext cx="147" cy="132"/>
            </a:xfrm>
            <a:custGeom>
              <a:avLst/>
              <a:gdLst>
                <a:gd name="T0" fmla="*/ 0 w 735"/>
                <a:gd name="T1" fmla="*/ 0 h 663"/>
                <a:gd name="T2" fmla="*/ 0 w 735"/>
                <a:gd name="T3" fmla="*/ 0 h 663"/>
                <a:gd name="T4" fmla="*/ 0 w 735"/>
                <a:gd name="T5" fmla="*/ 0 h 663"/>
                <a:gd name="T6" fmla="*/ 0 w 735"/>
                <a:gd name="T7" fmla="*/ 0 h 663"/>
                <a:gd name="T8" fmla="*/ 0 w 735"/>
                <a:gd name="T9" fmla="*/ 0 h 663"/>
                <a:gd name="T10" fmla="*/ 0 w 735"/>
                <a:gd name="T11" fmla="*/ 0 h 663"/>
                <a:gd name="T12" fmla="*/ 0 w 735"/>
                <a:gd name="T13" fmla="*/ 0 h 663"/>
                <a:gd name="T14" fmla="*/ 0 w 735"/>
                <a:gd name="T15" fmla="*/ 0 h 663"/>
                <a:gd name="T16" fmla="*/ 0 w 735"/>
                <a:gd name="T17" fmla="*/ 0 h 663"/>
                <a:gd name="T18" fmla="*/ 0 w 735"/>
                <a:gd name="T19" fmla="*/ 0 h 663"/>
                <a:gd name="T20" fmla="*/ 0 w 735"/>
                <a:gd name="T21" fmla="*/ 0 h 663"/>
                <a:gd name="T22" fmla="*/ 0 w 735"/>
                <a:gd name="T23" fmla="*/ 0 h 663"/>
                <a:gd name="T24" fmla="*/ 0 w 735"/>
                <a:gd name="T25" fmla="*/ 0 h 663"/>
                <a:gd name="T26" fmla="*/ 0 w 735"/>
                <a:gd name="T27" fmla="*/ 0 h 663"/>
                <a:gd name="T28" fmla="*/ 0 w 735"/>
                <a:gd name="T29" fmla="*/ 0 h 663"/>
                <a:gd name="T30" fmla="*/ 0 w 735"/>
                <a:gd name="T31" fmla="*/ 0 h 663"/>
                <a:gd name="T32" fmla="*/ 0 w 735"/>
                <a:gd name="T33" fmla="*/ 0 h 663"/>
                <a:gd name="T34" fmla="*/ 0 w 735"/>
                <a:gd name="T35" fmla="*/ 0 h 663"/>
                <a:gd name="T36" fmla="*/ 0 w 735"/>
                <a:gd name="T37" fmla="*/ 0 h 663"/>
                <a:gd name="T38" fmla="*/ 0 w 735"/>
                <a:gd name="T39" fmla="*/ 0 h 663"/>
                <a:gd name="T40" fmla="*/ 0 w 735"/>
                <a:gd name="T41" fmla="*/ 0 h 663"/>
                <a:gd name="T42" fmla="*/ 0 w 735"/>
                <a:gd name="T43" fmla="*/ 0 h 663"/>
                <a:gd name="T44" fmla="*/ 0 w 735"/>
                <a:gd name="T45" fmla="*/ 0 h 663"/>
                <a:gd name="T46" fmla="*/ 0 w 735"/>
                <a:gd name="T47" fmla="*/ 0 h 663"/>
                <a:gd name="T48" fmla="*/ 0 w 735"/>
                <a:gd name="T49" fmla="*/ 0 h 663"/>
                <a:gd name="T50" fmla="*/ 0 w 735"/>
                <a:gd name="T51" fmla="*/ 0 h 663"/>
                <a:gd name="T52" fmla="*/ 0 w 735"/>
                <a:gd name="T53" fmla="*/ 0 h 663"/>
                <a:gd name="T54" fmla="*/ 0 w 735"/>
                <a:gd name="T55" fmla="*/ 0 h 663"/>
                <a:gd name="T56" fmla="*/ 0 w 735"/>
                <a:gd name="T57" fmla="*/ 0 h 663"/>
                <a:gd name="T58" fmla="*/ 0 w 735"/>
                <a:gd name="T59" fmla="*/ 0 h 663"/>
                <a:gd name="T60" fmla="*/ 0 w 735"/>
                <a:gd name="T61" fmla="*/ 0 h 663"/>
                <a:gd name="T62" fmla="*/ 0 w 735"/>
                <a:gd name="T63" fmla="*/ 0 h 6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35" h="663">
                  <a:moveTo>
                    <a:pt x="12" y="88"/>
                  </a:moveTo>
                  <a:lnTo>
                    <a:pt x="0" y="166"/>
                  </a:lnTo>
                  <a:lnTo>
                    <a:pt x="3" y="167"/>
                  </a:lnTo>
                  <a:lnTo>
                    <a:pt x="12" y="172"/>
                  </a:lnTo>
                  <a:lnTo>
                    <a:pt x="24" y="177"/>
                  </a:lnTo>
                  <a:lnTo>
                    <a:pt x="41" y="184"/>
                  </a:lnTo>
                  <a:lnTo>
                    <a:pt x="58" y="191"/>
                  </a:lnTo>
                  <a:lnTo>
                    <a:pt x="76" y="198"/>
                  </a:lnTo>
                  <a:lnTo>
                    <a:pt x="94" y="203"/>
                  </a:lnTo>
                  <a:lnTo>
                    <a:pt x="108" y="208"/>
                  </a:lnTo>
                  <a:lnTo>
                    <a:pt x="125" y="211"/>
                  </a:lnTo>
                  <a:lnTo>
                    <a:pt x="143" y="215"/>
                  </a:lnTo>
                  <a:lnTo>
                    <a:pt x="159" y="219"/>
                  </a:lnTo>
                  <a:lnTo>
                    <a:pt x="175" y="221"/>
                  </a:lnTo>
                  <a:lnTo>
                    <a:pt x="188" y="224"/>
                  </a:lnTo>
                  <a:lnTo>
                    <a:pt x="198" y="225"/>
                  </a:lnTo>
                  <a:lnTo>
                    <a:pt x="206" y="228"/>
                  </a:lnTo>
                  <a:lnTo>
                    <a:pt x="209" y="228"/>
                  </a:lnTo>
                  <a:lnTo>
                    <a:pt x="255" y="663"/>
                  </a:lnTo>
                  <a:lnTo>
                    <a:pt x="671" y="597"/>
                  </a:lnTo>
                  <a:lnTo>
                    <a:pt x="544" y="156"/>
                  </a:lnTo>
                  <a:lnTo>
                    <a:pt x="701" y="225"/>
                  </a:lnTo>
                  <a:lnTo>
                    <a:pt x="735" y="127"/>
                  </a:lnTo>
                  <a:lnTo>
                    <a:pt x="732" y="126"/>
                  </a:lnTo>
                  <a:lnTo>
                    <a:pt x="723" y="122"/>
                  </a:lnTo>
                  <a:lnTo>
                    <a:pt x="709" y="115"/>
                  </a:lnTo>
                  <a:lnTo>
                    <a:pt x="691" y="107"/>
                  </a:lnTo>
                  <a:lnTo>
                    <a:pt x="670" y="98"/>
                  </a:lnTo>
                  <a:lnTo>
                    <a:pt x="646" y="87"/>
                  </a:lnTo>
                  <a:lnTo>
                    <a:pt x="619" y="76"/>
                  </a:lnTo>
                  <a:lnTo>
                    <a:pt x="591" y="64"/>
                  </a:lnTo>
                  <a:lnTo>
                    <a:pt x="562" y="51"/>
                  </a:lnTo>
                  <a:lnTo>
                    <a:pt x="533" y="40"/>
                  </a:lnTo>
                  <a:lnTo>
                    <a:pt x="505" y="29"/>
                  </a:lnTo>
                  <a:lnTo>
                    <a:pt x="478" y="20"/>
                  </a:lnTo>
                  <a:lnTo>
                    <a:pt x="454" y="12"/>
                  </a:lnTo>
                  <a:lnTo>
                    <a:pt x="432" y="6"/>
                  </a:lnTo>
                  <a:lnTo>
                    <a:pt x="414" y="1"/>
                  </a:lnTo>
                  <a:lnTo>
                    <a:pt x="399" y="0"/>
                  </a:lnTo>
                  <a:lnTo>
                    <a:pt x="376" y="4"/>
                  </a:lnTo>
                  <a:lnTo>
                    <a:pt x="354" y="16"/>
                  </a:lnTo>
                  <a:lnTo>
                    <a:pt x="333" y="32"/>
                  </a:lnTo>
                  <a:lnTo>
                    <a:pt x="317" y="51"/>
                  </a:lnTo>
                  <a:lnTo>
                    <a:pt x="302" y="70"/>
                  </a:lnTo>
                  <a:lnTo>
                    <a:pt x="291" y="87"/>
                  </a:lnTo>
                  <a:lnTo>
                    <a:pt x="283" y="98"/>
                  </a:lnTo>
                  <a:lnTo>
                    <a:pt x="281" y="103"/>
                  </a:lnTo>
                  <a:lnTo>
                    <a:pt x="223" y="49"/>
                  </a:lnTo>
                  <a:lnTo>
                    <a:pt x="220" y="51"/>
                  </a:lnTo>
                  <a:lnTo>
                    <a:pt x="213" y="55"/>
                  </a:lnTo>
                  <a:lnTo>
                    <a:pt x="201" y="61"/>
                  </a:lnTo>
                  <a:lnTo>
                    <a:pt x="186" y="68"/>
                  </a:lnTo>
                  <a:lnTo>
                    <a:pt x="169" y="76"/>
                  </a:lnTo>
                  <a:lnTo>
                    <a:pt x="153" y="83"/>
                  </a:lnTo>
                  <a:lnTo>
                    <a:pt x="136" y="86"/>
                  </a:lnTo>
                  <a:lnTo>
                    <a:pt x="120" y="88"/>
                  </a:lnTo>
                  <a:lnTo>
                    <a:pt x="105" y="88"/>
                  </a:lnTo>
                  <a:lnTo>
                    <a:pt x="87" y="88"/>
                  </a:lnTo>
                  <a:lnTo>
                    <a:pt x="69" y="88"/>
                  </a:lnTo>
                  <a:lnTo>
                    <a:pt x="51" y="88"/>
                  </a:lnTo>
                  <a:lnTo>
                    <a:pt x="36" y="88"/>
                  </a:lnTo>
                  <a:lnTo>
                    <a:pt x="23" y="88"/>
                  </a:lnTo>
                  <a:lnTo>
                    <a:pt x="16" y="88"/>
                  </a:lnTo>
                  <a:lnTo>
                    <a:pt x="12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197"/>
            <p:cNvSpPr>
              <a:spLocks/>
            </p:cNvSpPr>
            <p:nvPr/>
          </p:nvSpPr>
          <p:spPr bwMode="auto">
            <a:xfrm>
              <a:off x="-367" y="1687"/>
              <a:ext cx="27" cy="21"/>
            </a:xfrm>
            <a:custGeom>
              <a:avLst/>
              <a:gdLst>
                <a:gd name="T0" fmla="*/ 0 w 133"/>
                <a:gd name="T1" fmla="*/ 0 h 106"/>
                <a:gd name="T2" fmla="*/ 0 w 133"/>
                <a:gd name="T3" fmla="*/ 0 h 106"/>
                <a:gd name="T4" fmla="*/ 0 w 133"/>
                <a:gd name="T5" fmla="*/ 0 h 106"/>
                <a:gd name="T6" fmla="*/ 0 w 133"/>
                <a:gd name="T7" fmla="*/ 0 h 106"/>
                <a:gd name="T8" fmla="*/ 0 w 133"/>
                <a:gd name="T9" fmla="*/ 0 h 106"/>
                <a:gd name="T10" fmla="*/ 0 w 133"/>
                <a:gd name="T11" fmla="*/ 0 h 106"/>
                <a:gd name="T12" fmla="*/ 0 w 133"/>
                <a:gd name="T13" fmla="*/ 0 h 106"/>
                <a:gd name="T14" fmla="*/ 0 w 133"/>
                <a:gd name="T15" fmla="*/ 0 h 106"/>
                <a:gd name="T16" fmla="*/ 0 w 133"/>
                <a:gd name="T17" fmla="*/ 0 h 106"/>
                <a:gd name="T18" fmla="*/ 0 w 133"/>
                <a:gd name="T19" fmla="*/ 0 h 106"/>
                <a:gd name="T20" fmla="*/ 0 w 133"/>
                <a:gd name="T21" fmla="*/ 0 h 106"/>
                <a:gd name="T22" fmla="*/ 0 w 133"/>
                <a:gd name="T23" fmla="*/ 0 h 106"/>
                <a:gd name="T24" fmla="*/ 0 w 133"/>
                <a:gd name="T25" fmla="*/ 0 h 106"/>
                <a:gd name="T26" fmla="*/ 0 w 133"/>
                <a:gd name="T27" fmla="*/ 0 h 106"/>
                <a:gd name="T28" fmla="*/ 0 w 133"/>
                <a:gd name="T29" fmla="*/ 0 h 106"/>
                <a:gd name="T30" fmla="*/ 0 w 133"/>
                <a:gd name="T31" fmla="*/ 0 h 106"/>
                <a:gd name="T32" fmla="*/ 0 w 133"/>
                <a:gd name="T33" fmla="*/ 0 h 106"/>
                <a:gd name="T34" fmla="*/ 0 w 133"/>
                <a:gd name="T35" fmla="*/ 0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3" h="106">
                  <a:moveTo>
                    <a:pt x="0" y="36"/>
                  </a:moveTo>
                  <a:lnTo>
                    <a:pt x="9" y="26"/>
                  </a:lnTo>
                  <a:lnTo>
                    <a:pt x="20" y="17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6" y="1"/>
                  </a:lnTo>
                  <a:lnTo>
                    <a:pt x="70" y="0"/>
                  </a:lnTo>
                  <a:lnTo>
                    <a:pt x="83" y="2"/>
                  </a:lnTo>
                  <a:lnTo>
                    <a:pt x="96" y="6"/>
                  </a:lnTo>
                  <a:lnTo>
                    <a:pt x="108" y="14"/>
                  </a:lnTo>
                  <a:lnTo>
                    <a:pt x="118" y="25"/>
                  </a:lnTo>
                  <a:lnTo>
                    <a:pt x="126" y="36"/>
                  </a:lnTo>
                  <a:lnTo>
                    <a:pt x="130" y="50"/>
                  </a:lnTo>
                  <a:lnTo>
                    <a:pt x="133" y="63"/>
                  </a:lnTo>
                  <a:lnTo>
                    <a:pt x="133" y="78"/>
                  </a:lnTo>
                  <a:lnTo>
                    <a:pt x="132" y="92"/>
                  </a:lnTo>
                  <a:lnTo>
                    <a:pt x="130" y="10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198"/>
            <p:cNvSpPr>
              <a:spLocks/>
            </p:cNvSpPr>
            <p:nvPr/>
          </p:nvSpPr>
          <p:spPr bwMode="auto">
            <a:xfrm>
              <a:off x="-368" y="1764"/>
              <a:ext cx="33" cy="98"/>
            </a:xfrm>
            <a:custGeom>
              <a:avLst/>
              <a:gdLst>
                <a:gd name="T0" fmla="*/ 0 w 161"/>
                <a:gd name="T1" fmla="*/ 0 h 488"/>
                <a:gd name="T2" fmla="*/ 0 w 161"/>
                <a:gd name="T3" fmla="*/ 0 h 488"/>
                <a:gd name="T4" fmla="*/ 0 w 161"/>
                <a:gd name="T5" fmla="*/ 0 h 488"/>
                <a:gd name="T6" fmla="*/ 0 w 161"/>
                <a:gd name="T7" fmla="*/ 0 h 488"/>
                <a:gd name="T8" fmla="*/ 0 w 161"/>
                <a:gd name="T9" fmla="*/ 0 h 488"/>
                <a:gd name="T10" fmla="*/ 0 w 161"/>
                <a:gd name="T11" fmla="*/ 0 h 488"/>
                <a:gd name="T12" fmla="*/ 0 w 161"/>
                <a:gd name="T13" fmla="*/ 0 h 488"/>
                <a:gd name="T14" fmla="*/ 0 w 161"/>
                <a:gd name="T15" fmla="*/ 0 h 488"/>
                <a:gd name="T16" fmla="*/ 0 w 161"/>
                <a:gd name="T17" fmla="*/ 0 h 4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488">
                  <a:moveTo>
                    <a:pt x="0" y="33"/>
                  </a:moveTo>
                  <a:lnTo>
                    <a:pt x="28" y="0"/>
                  </a:lnTo>
                  <a:lnTo>
                    <a:pt x="64" y="20"/>
                  </a:lnTo>
                  <a:lnTo>
                    <a:pt x="53" y="65"/>
                  </a:lnTo>
                  <a:lnTo>
                    <a:pt x="161" y="369"/>
                  </a:lnTo>
                  <a:lnTo>
                    <a:pt x="106" y="488"/>
                  </a:lnTo>
                  <a:lnTo>
                    <a:pt x="29" y="401"/>
                  </a:lnTo>
                  <a:lnTo>
                    <a:pt x="22" y="7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23" name="Picture 199" descr="RobertParker3BlackMat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573883"/>
            <a:ext cx="12874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200"/>
          <p:cNvSpPr>
            <a:spLocks noChangeArrowheads="1"/>
          </p:cNvSpPr>
          <p:nvPr/>
        </p:nvSpPr>
        <p:spPr bwMode="auto">
          <a:xfrm>
            <a:off x="7507288" y="1918270"/>
            <a:ext cx="3095625" cy="2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2" rIns="95784" bIns="47892"/>
          <a:lstStyle>
            <a:lvl1pPr marL="358775" indent="-358775" defTabSz="957263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spcAft>
                <a:spcPct val="20000"/>
              </a:spcAft>
              <a:buChar char="–"/>
              <a:defRPr sz="25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spcAft>
                <a:spcPct val="20000"/>
              </a:spcAft>
              <a:buChar char="•"/>
              <a:defRPr sz="21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spcAft>
                <a:spcPct val="20000"/>
              </a:spcAft>
              <a:buChar char="–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190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99FF99"/>
                </a:solidFill>
              </a:rPr>
              <a:t>Sommeliers</a:t>
            </a:r>
            <a:endParaRPr lang="en-US" altLang="en-US" sz="20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99FF99"/>
                </a:solidFill>
              </a:rPr>
              <a:t>Wine critics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99FF99"/>
                </a:solidFill>
              </a:rPr>
              <a:t>Wine competitions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99FF99"/>
                </a:solidFill>
              </a:rPr>
              <a:t>Journalists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6380" y="113372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End consumer segments</a:t>
            </a:r>
            <a:endParaRPr lang="en-US" altLang="en-US" sz="2400" dirty="0"/>
          </a:p>
        </p:txBody>
      </p:sp>
      <p:sp>
        <p:nvSpPr>
          <p:cNvPr id="200" name="TextBox 199"/>
          <p:cNvSpPr txBox="1"/>
          <p:nvPr/>
        </p:nvSpPr>
        <p:spPr>
          <a:xfrm>
            <a:off x="7124700" y="1128163"/>
            <a:ext cx="189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</a:rPr>
              <a:t>Facilitators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Villa Sandahl wine style</a:t>
            </a:r>
            <a:endParaRPr lang="sv-SE">
              <a:ea typeface="ＭＳ Ｐゴシック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4400" y="1350963"/>
            <a:ext cx="4536876" cy="3282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CCCC"/>
                </a:solidFill>
              </a:rPr>
              <a:t>Upper segment wines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CCCC"/>
                </a:solidFill>
              </a:rPr>
              <a:t>Sugar 4 – 6 g/l (dryer)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7C80"/>
                </a:solidFill>
              </a:rPr>
              <a:t>Lower segment wines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7C80"/>
                </a:solidFill>
              </a:rPr>
              <a:t>Sugar 6 – 9 g/l (dry)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CCECFF"/>
                </a:solidFill>
              </a:rPr>
              <a:t>Moderate acidity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CCECFF"/>
                </a:solidFill>
              </a:rPr>
              <a:t>ripe and smooth (5 – 7 g/l)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33CCFF"/>
                </a:solidFill>
              </a:rPr>
              <a:t>Some volatile acidity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33CCFF"/>
                </a:solidFill>
              </a:rPr>
              <a:t>for flavor (~ 0,5 g / l)</a:t>
            </a:r>
            <a:endParaRPr lang="sv-SE" altLang="en-US" sz="2000" dirty="0" smtClean="0">
              <a:solidFill>
                <a:srgbClr val="33CCFF"/>
              </a:solidFill>
            </a:endParaRPr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 rot="-7140176">
            <a:off x="2105819" y="1169194"/>
            <a:ext cx="3452813" cy="36290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40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88" y="11081"/>
                </a:moveTo>
                <a:cubicBezTo>
                  <a:pt x="10860" y="11090"/>
                  <a:pt x="10830" y="11095"/>
                  <a:pt x="10800" y="11095"/>
                </a:cubicBezTo>
                <a:cubicBezTo>
                  <a:pt x="10769" y="11095"/>
                  <a:pt x="10739" y="11090"/>
                  <a:pt x="10711" y="11081"/>
                </a:cubicBezTo>
                <a:lnTo>
                  <a:pt x="7549" y="21099"/>
                </a:lnTo>
                <a:cubicBezTo>
                  <a:pt x="8601" y="21431"/>
                  <a:pt x="9697" y="21600"/>
                  <a:pt x="10800" y="21600"/>
                </a:cubicBezTo>
                <a:cubicBezTo>
                  <a:pt x="11902" y="21600"/>
                  <a:pt x="12998" y="21431"/>
                  <a:pt x="14050" y="21099"/>
                </a:cubicBezTo>
                <a:lnTo>
                  <a:pt x="10888" y="11081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eaVert" wrap="none" lIns="36000" tIns="36000" rIns="36000" bIns="36000" anchor="b"/>
          <a:lstStyle/>
          <a:p>
            <a:endParaRPr lang="en-US"/>
          </a:p>
        </p:txBody>
      </p:sp>
      <p:sp>
        <p:nvSpPr>
          <p:cNvPr id="14342" name="AutoShape 5" descr="Diagonalrand från vänster bred"/>
          <p:cNvSpPr>
            <a:spLocks noChangeArrowheads="1"/>
          </p:cNvSpPr>
          <p:nvPr/>
        </p:nvSpPr>
        <p:spPr bwMode="auto">
          <a:xfrm rot="-3998936">
            <a:off x="2101056" y="1151732"/>
            <a:ext cx="3452813" cy="3632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5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23" y="11526"/>
                </a:moveTo>
                <a:cubicBezTo>
                  <a:pt x="10882" y="11533"/>
                  <a:pt x="10841" y="11537"/>
                  <a:pt x="10800" y="11537"/>
                </a:cubicBezTo>
                <a:cubicBezTo>
                  <a:pt x="10758" y="11537"/>
                  <a:pt x="10717" y="11533"/>
                  <a:pt x="10676" y="11526"/>
                </a:cubicBezTo>
                <a:lnTo>
                  <a:pt x="8984" y="21446"/>
                </a:lnTo>
                <a:cubicBezTo>
                  <a:pt x="9584" y="21548"/>
                  <a:pt x="10191" y="21600"/>
                  <a:pt x="10800" y="21600"/>
                </a:cubicBezTo>
                <a:cubicBezTo>
                  <a:pt x="11408" y="21600"/>
                  <a:pt x="12015" y="21548"/>
                  <a:pt x="12615" y="21446"/>
                </a:cubicBezTo>
                <a:lnTo>
                  <a:pt x="10923" y="11526"/>
                </a:lnTo>
                <a:close/>
              </a:path>
            </a:pathLst>
          </a:cu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36000" tIns="36000" rIns="36000" bIns="36000" anchor="b"/>
          <a:lstStyle/>
          <a:p>
            <a:endParaRPr lang="en-US"/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 rot="-5400000">
            <a:off x="2086769" y="1124744"/>
            <a:ext cx="3382962" cy="37274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5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18" y="11194"/>
                </a:moveTo>
                <a:cubicBezTo>
                  <a:pt x="10812" y="11194"/>
                  <a:pt x="10806" y="11195"/>
                  <a:pt x="10800" y="11195"/>
                </a:cubicBezTo>
                <a:cubicBezTo>
                  <a:pt x="10793" y="11195"/>
                  <a:pt x="10787" y="11194"/>
                  <a:pt x="10781" y="11194"/>
                </a:cubicBezTo>
                <a:lnTo>
                  <a:pt x="10281" y="21587"/>
                </a:lnTo>
                <a:cubicBezTo>
                  <a:pt x="10453" y="21595"/>
                  <a:pt x="10626" y="21600"/>
                  <a:pt x="10800" y="21600"/>
                </a:cubicBezTo>
                <a:cubicBezTo>
                  <a:pt x="10973" y="21600"/>
                  <a:pt x="11146" y="21595"/>
                  <a:pt x="11318" y="21587"/>
                </a:cubicBezTo>
                <a:lnTo>
                  <a:pt x="10818" y="1119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36000" tIns="36000" rIns="36000" bIns="36000" anchor="b"/>
          <a:lstStyle/>
          <a:p>
            <a:endParaRPr lang="en-US"/>
          </a:p>
        </p:txBody>
      </p:sp>
      <p:sp>
        <p:nvSpPr>
          <p:cNvPr id="14344" name="AutoShape 7"/>
          <p:cNvSpPr>
            <a:spLocks noChangeArrowheads="1"/>
          </p:cNvSpPr>
          <p:nvPr/>
        </p:nvSpPr>
        <p:spPr bwMode="auto">
          <a:xfrm rot="-5940615">
            <a:off x="2099469" y="1172369"/>
            <a:ext cx="3454400" cy="3633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5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45" y="11169"/>
                </a:moveTo>
                <a:cubicBezTo>
                  <a:pt x="10830" y="11171"/>
                  <a:pt x="10815" y="11172"/>
                  <a:pt x="10800" y="11172"/>
                </a:cubicBezTo>
                <a:cubicBezTo>
                  <a:pt x="10784" y="11172"/>
                  <a:pt x="10769" y="11171"/>
                  <a:pt x="10754" y="11169"/>
                </a:cubicBezTo>
                <a:lnTo>
                  <a:pt x="9467" y="21517"/>
                </a:lnTo>
                <a:cubicBezTo>
                  <a:pt x="9909" y="21572"/>
                  <a:pt x="10354" y="21600"/>
                  <a:pt x="10800" y="21600"/>
                </a:cubicBezTo>
                <a:cubicBezTo>
                  <a:pt x="11245" y="21600"/>
                  <a:pt x="11690" y="21572"/>
                  <a:pt x="12132" y="21517"/>
                </a:cubicBezTo>
                <a:lnTo>
                  <a:pt x="10845" y="11169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eaVert" wrap="none" lIns="36000" tIns="36000" rIns="36000" bIns="36000" anchor="b"/>
          <a:lstStyle/>
          <a:p>
            <a:endParaRPr lang="en-US"/>
          </a:p>
        </p:txBody>
      </p:sp>
      <p:sp>
        <p:nvSpPr>
          <p:cNvPr id="14345" name="AutoShape 8"/>
          <p:cNvSpPr>
            <a:spLocks noChangeArrowheads="1"/>
          </p:cNvSpPr>
          <p:nvPr/>
        </p:nvSpPr>
        <p:spPr bwMode="auto">
          <a:xfrm rot="-4874385">
            <a:off x="2122487" y="1189038"/>
            <a:ext cx="3452813" cy="35829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5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39" y="11158"/>
                </a:moveTo>
                <a:cubicBezTo>
                  <a:pt x="10826" y="11160"/>
                  <a:pt x="10813" y="11161"/>
                  <a:pt x="10800" y="11161"/>
                </a:cubicBezTo>
                <a:cubicBezTo>
                  <a:pt x="10786" y="11161"/>
                  <a:pt x="10773" y="11160"/>
                  <a:pt x="10760" y="11158"/>
                </a:cubicBezTo>
                <a:lnTo>
                  <a:pt x="9604" y="21533"/>
                </a:lnTo>
                <a:cubicBezTo>
                  <a:pt x="10001" y="21577"/>
                  <a:pt x="10400" y="21600"/>
                  <a:pt x="10800" y="21600"/>
                </a:cubicBezTo>
                <a:cubicBezTo>
                  <a:pt x="11199" y="21600"/>
                  <a:pt x="11598" y="21577"/>
                  <a:pt x="11995" y="21533"/>
                </a:cubicBezTo>
                <a:lnTo>
                  <a:pt x="10839" y="11158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eaVert" wrap="none" lIns="36000" tIns="36000" rIns="36000" bIns="36000" anchor="b"/>
          <a:lstStyle/>
          <a:p>
            <a:endParaRPr lang="en-US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 rot="-770609">
            <a:off x="4495800" y="2632075"/>
            <a:ext cx="1355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/>
              <a:t>Acidity ~ 7 g/l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 rot="877059">
            <a:off x="4616450" y="3144838"/>
            <a:ext cx="60166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/>
              <a:t>Sugar</a:t>
            </a:r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 rot="-1743805">
            <a:off x="4132263" y="2238375"/>
            <a:ext cx="1355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/>
              <a:t>Extract (glycerol, minerals, aroma etc.)</a:t>
            </a:r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 rot="571175">
            <a:off x="4995863" y="3146425"/>
            <a:ext cx="7143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/>
              <a:t>3 - 5 g/l</a:t>
            </a:r>
          </a:p>
          <a:p>
            <a:pPr algn="ctr" eaLnBrk="1" hangingPunct="1"/>
            <a:endParaRPr lang="en-US" altLang="en-US" sz="1000" b="1"/>
          </a:p>
        </p:txBody>
      </p:sp>
      <p:sp>
        <p:nvSpPr>
          <p:cNvPr id="14350" name="AutoShape 13"/>
          <p:cNvSpPr>
            <a:spLocks noChangeArrowheads="1"/>
          </p:cNvSpPr>
          <p:nvPr/>
        </p:nvSpPr>
        <p:spPr bwMode="auto">
          <a:xfrm rot="5073762">
            <a:off x="2123281" y="1229519"/>
            <a:ext cx="3533775" cy="34877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782 w 21600"/>
              <a:gd name="T13" fmla="*/ 0 h 21600"/>
              <a:gd name="T14" fmla="*/ 4818 w 21600"/>
              <a:gd name="T15" fmla="*/ 107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41" y="10747"/>
                </a:moveTo>
                <a:cubicBezTo>
                  <a:pt x="10857" y="10760"/>
                  <a:pt x="10867" y="10779"/>
                  <a:pt x="10867" y="10800"/>
                </a:cubicBezTo>
                <a:cubicBezTo>
                  <a:pt x="10867" y="10837"/>
                  <a:pt x="10837" y="10867"/>
                  <a:pt x="10800" y="10867"/>
                </a:cubicBezTo>
                <a:cubicBezTo>
                  <a:pt x="10762" y="10867"/>
                  <a:pt x="10733" y="10837"/>
                  <a:pt x="10733" y="10800"/>
                </a:cubicBezTo>
                <a:cubicBezTo>
                  <a:pt x="10733" y="10779"/>
                  <a:pt x="10742" y="10760"/>
                  <a:pt x="10758" y="10747"/>
                </a:cubicBezTo>
                <a:lnTo>
                  <a:pt x="4092" y="2335"/>
                </a:lnTo>
                <a:cubicBezTo>
                  <a:pt x="1507" y="4384"/>
                  <a:pt x="0" y="7501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7501"/>
                  <a:pt x="20092" y="4384"/>
                  <a:pt x="17507" y="2335"/>
                </a:cubicBezTo>
                <a:lnTo>
                  <a:pt x="10841" y="10747"/>
                </a:lnTo>
                <a:close/>
              </a:path>
            </a:pathLst>
          </a:custGeom>
          <a:solidFill>
            <a:srgbClr val="29292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10800000" vert="eaVert" wrap="none" lIns="36000" tIns="36000" rIns="36000" bIns="36000" anchor="b"/>
          <a:lstStyle/>
          <a:p>
            <a:endParaRPr lang="en-US"/>
          </a:p>
        </p:txBody>
      </p:sp>
      <p:sp>
        <p:nvSpPr>
          <p:cNvPr id="14351" name="Text Box 14"/>
          <p:cNvSpPr txBox="1">
            <a:spLocks noChangeArrowheads="1"/>
          </p:cNvSpPr>
          <p:nvPr/>
        </p:nvSpPr>
        <p:spPr bwMode="auto">
          <a:xfrm>
            <a:off x="2451100" y="2693988"/>
            <a:ext cx="14033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chemeClr val="bg1"/>
                </a:solidFill>
              </a:rPr>
              <a:t>Alcohol</a:t>
            </a:r>
            <a:br>
              <a:rPr lang="en-US" altLang="en-US" sz="1000" b="1">
                <a:solidFill>
                  <a:schemeClr val="bg1"/>
                </a:solidFill>
              </a:rPr>
            </a:br>
            <a:r>
              <a:rPr lang="en-US" altLang="en-US" sz="1000" b="1">
                <a:solidFill>
                  <a:schemeClr val="bg1"/>
                </a:solidFill>
              </a:rPr>
              <a:t>13 % ~ 14 %</a:t>
            </a:r>
          </a:p>
          <a:p>
            <a:pPr algn="ctr" eaLnBrk="1" hangingPunct="1"/>
            <a:r>
              <a:rPr lang="en-US" altLang="en-US" sz="1000" b="1">
                <a:solidFill>
                  <a:schemeClr val="bg1"/>
                </a:solidFill>
              </a:rPr>
              <a:t>~ 105 g/l</a:t>
            </a:r>
          </a:p>
        </p:txBody>
      </p:sp>
      <p:sp>
        <p:nvSpPr>
          <p:cNvPr id="14352" name="Text Box 15"/>
          <p:cNvSpPr txBox="1">
            <a:spLocks noChangeArrowheads="1"/>
          </p:cNvSpPr>
          <p:nvPr/>
        </p:nvSpPr>
        <p:spPr bwMode="auto">
          <a:xfrm rot="1186939">
            <a:off x="4914900" y="3476625"/>
            <a:ext cx="7143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/>
              <a:t>5 - 9 g/l</a:t>
            </a:r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4003675" y="2871788"/>
            <a:ext cx="20320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5363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/>
              <a:t>Vol. acidity ~ 0.6 g/l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Fletch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15553</TotalTime>
  <Words>1619</Words>
  <Application>Microsoft Office PowerPoint</Application>
  <PresentationFormat>Custom</PresentationFormat>
  <Paragraphs>473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MS PGothic</vt:lpstr>
      <vt:lpstr>MS PGothic</vt:lpstr>
      <vt:lpstr>Arial</vt:lpstr>
      <vt:lpstr>Basque</vt:lpstr>
      <vt:lpstr>Fletch</vt:lpstr>
      <vt:lpstr>Hustle Extended</vt:lpstr>
      <vt:lpstr>ParkAvenue BT</vt:lpstr>
      <vt:lpstr>Poor Richard</vt:lpstr>
      <vt:lpstr>Verdana</vt:lpstr>
      <vt:lpstr>1_Standardformgivning</vt:lpstr>
      <vt:lpstr>Villa  Sandahl  introduction</vt:lpstr>
      <vt:lpstr>Our success story in short</vt:lpstr>
      <vt:lpstr>Our Vision</vt:lpstr>
      <vt:lpstr>Some  model  companies</vt:lpstr>
      <vt:lpstr>We don’t conform</vt:lpstr>
      <vt:lpstr>Our business strategy</vt:lpstr>
      <vt:lpstr>Wine consumer segments</vt:lpstr>
      <vt:lpstr>Villa Sandahl target groups</vt:lpstr>
      <vt:lpstr>Villa Sandahl wine style</vt:lpstr>
      <vt:lpstr>Quality corner stones</vt:lpstr>
      <vt:lpstr>Entrepreneurship</vt:lpstr>
      <vt:lpstr>The quality chain</vt:lpstr>
      <vt:lpstr>Significance of the vineyard</vt:lpstr>
      <vt:lpstr>Badacsony hill</vt:lpstr>
      <vt:lpstr>New trellis</vt:lpstr>
      <vt:lpstr>Why Rhine Riesling</vt:lpstr>
      <vt:lpstr>Pruning improvements</vt:lpstr>
      <vt:lpstr>Engrafting</vt:lpstr>
      <vt:lpstr>Harvest</vt:lpstr>
      <vt:lpstr>Oenologist consultant</vt:lpstr>
      <vt:lpstr>Measurements</vt:lpstr>
      <vt:lpstr>Genesis partitioned  according to quality</vt:lpstr>
      <vt:lpstr>Measuring in the vineyards</vt:lpstr>
      <vt:lpstr>Measuring for optimal harvest time</vt:lpstr>
      <vt:lpstr>Initial juice separation</vt:lpstr>
      <vt:lpstr>Pressing scheme</vt:lpstr>
      <vt:lpstr>Clear and cloudy juice</vt:lpstr>
      <vt:lpstr>Fermentation monitoring</vt:lpstr>
      <vt:lpstr>Tank assemblage to portfolio offer</vt:lpstr>
      <vt:lpstr>Bottling</vt:lpstr>
      <vt:lpstr>Quality manual</vt:lpstr>
      <vt:lpstr>Our own winery</vt:lpstr>
      <vt:lpstr>Early era up to 2008</vt:lpstr>
      <vt:lpstr>Break through 2010 vintage (theme: get going)</vt:lpstr>
      <vt:lpstr>Wines from 2011 vintage (theme: events)</vt:lpstr>
      <vt:lpstr>Wines from 2012 vintage (theme: windows)</vt:lpstr>
      <vt:lpstr>Wines from 2013 vintage (theme differences)</vt:lpstr>
      <vt:lpstr>Wines of 2014 vintage (theme: flooded)</vt:lpstr>
      <vt:lpstr>Wine from 2015 vintage (theme: fragrancy)</vt:lpstr>
      <vt:lpstr>2016 vintage wines (theme: Asia)</vt:lpstr>
      <vt:lpstr>2017 vintage wines (theme: magic)</vt:lpstr>
      <vt:lpstr>Labels for Sweden (theme: censored)</vt:lpstr>
      <vt:lpstr>Current retailers</vt:lpstr>
      <vt:lpstr>Michelin star      restaurants in  Budapest</vt:lpstr>
      <vt:lpstr>Retailers are one link in our quality chain</vt:lpstr>
      <vt:lpstr>Villa Sandahl network</vt:lpstr>
    </vt:vector>
  </TitlesOfParts>
  <Company>Sandahl Consulting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Gunnel Sandahl</dc:creator>
  <cp:lastModifiedBy>Christer Sandahl</cp:lastModifiedBy>
  <cp:revision>357</cp:revision>
  <cp:lastPrinted>2016-10-05T10:21:44Z</cp:lastPrinted>
  <dcterms:created xsi:type="dcterms:W3CDTF">2011-10-08T13:57:12Z</dcterms:created>
  <dcterms:modified xsi:type="dcterms:W3CDTF">2019-04-10T14:50:59Z</dcterms:modified>
</cp:coreProperties>
</file>